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54"/>
  </p:notesMasterIdLst>
  <p:sldIdLst>
    <p:sldId id="316" r:id="rId2"/>
    <p:sldId id="314" r:id="rId3"/>
    <p:sldId id="313" r:id="rId4"/>
    <p:sldId id="306" r:id="rId5"/>
    <p:sldId id="307" r:id="rId6"/>
    <p:sldId id="308" r:id="rId7"/>
    <p:sldId id="309" r:id="rId8"/>
    <p:sldId id="310" r:id="rId9"/>
    <p:sldId id="300" r:id="rId10"/>
    <p:sldId id="301" r:id="rId11"/>
    <p:sldId id="257" r:id="rId12"/>
    <p:sldId id="258" r:id="rId13"/>
    <p:sldId id="259" r:id="rId14"/>
    <p:sldId id="260" r:id="rId15"/>
    <p:sldId id="302" r:id="rId16"/>
    <p:sldId id="303" r:id="rId17"/>
    <p:sldId id="261" r:id="rId18"/>
    <p:sldId id="262" r:id="rId19"/>
    <p:sldId id="263" r:id="rId20"/>
    <p:sldId id="264" r:id="rId21"/>
    <p:sldId id="265" r:id="rId22"/>
    <p:sldId id="287" r:id="rId23"/>
    <p:sldId id="266" r:id="rId24"/>
    <p:sldId id="267" r:id="rId25"/>
    <p:sldId id="268" r:id="rId26"/>
    <p:sldId id="269" r:id="rId27"/>
    <p:sldId id="311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95" r:id="rId42"/>
    <p:sldId id="296" r:id="rId43"/>
    <p:sldId id="297" r:id="rId44"/>
    <p:sldId id="299" r:id="rId45"/>
    <p:sldId id="283" r:id="rId46"/>
    <p:sldId id="284" r:id="rId47"/>
    <p:sldId id="285" r:id="rId48"/>
    <p:sldId id="292" r:id="rId49"/>
    <p:sldId id="304" r:id="rId50"/>
    <p:sldId id="286" r:id="rId51"/>
    <p:sldId id="312" r:id="rId52"/>
    <p:sldId id="315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FF99"/>
    <a:srgbClr val="1C1C1C"/>
    <a:srgbClr val="111111"/>
    <a:srgbClr val="000066"/>
    <a:srgbClr val="CC0099"/>
    <a:srgbClr val="FF3399"/>
    <a:srgbClr val="FFFFCC"/>
    <a:srgbClr val="CCFF9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53"/>
    <p:restoredTop sz="90924"/>
  </p:normalViewPr>
  <p:slideViewPr>
    <p:cSldViewPr>
      <p:cViewPr varScale="1">
        <p:scale>
          <a:sx n="98" d="100"/>
          <a:sy n="98" d="100"/>
        </p:scale>
        <p:origin x="11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863150A-3778-42CC-A5C4-87C64072F58F}" type="datetimeFigureOut">
              <a:rPr lang="en-US"/>
              <a:pPr>
                <a:defRPr/>
              </a:pPr>
              <a:t>7/20/18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1499DCA-5A24-4955-B2C7-54E62090E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63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87130"/>
            <a:ext cx="7772400" cy="773957"/>
          </a:xfrm>
        </p:spPr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087801"/>
            <a:ext cx="7772400" cy="660767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Museo Slab 300"/>
                <a:cs typeface="Museo Slab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useo Sans 300"/>
                <a:cs typeface="Museo Sans 300"/>
              </a:defRPr>
            </a:lvl1pPr>
            <a:lvl2pPr>
              <a:defRPr b="0" i="0">
                <a:latin typeface="Museo Sans 300"/>
                <a:cs typeface="Museo Sans 300"/>
              </a:defRPr>
            </a:lvl2pPr>
            <a:lvl3pPr>
              <a:defRPr b="0" i="0">
                <a:latin typeface="Museo Sans 300"/>
                <a:cs typeface="Museo Sans 300"/>
              </a:defRPr>
            </a:lvl3pPr>
            <a:lvl4pPr>
              <a:defRPr b="0" i="0">
                <a:latin typeface="Museo Sans 300"/>
                <a:cs typeface="Museo Sans 300"/>
              </a:defRPr>
            </a:lvl4pPr>
            <a:lvl5pPr>
              <a:defRPr b="0" i="0">
                <a:latin typeface="Museo Sans 300"/>
                <a:cs typeface="Museo Sans 30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0" i="0">
                <a:latin typeface="Museo Sans 300"/>
                <a:cs typeface="Museo Sans 300"/>
              </a:defRPr>
            </a:lvl1pPr>
            <a:lvl2pPr>
              <a:defRPr sz="2400" b="0" i="0">
                <a:latin typeface="Museo Sans 300"/>
                <a:cs typeface="Museo Sans 300"/>
              </a:defRPr>
            </a:lvl2pPr>
            <a:lvl3pPr>
              <a:defRPr sz="2000" b="0" i="0">
                <a:latin typeface="Museo Sans 300"/>
                <a:cs typeface="Museo Sans 300"/>
              </a:defRPr>
            </a:lvl3pPr>
            <a:lvl4pPr>
              <a:defRPr sz="1800" b="0" i="0">
                <a:latin typeface="Museo Sans 300"/>
                <a:cs typeface="Museo Sans 300"/>
              </a:defRPr>
            </a:lvl4pPr>
            <a:lvl5pPr>
              <a:defRPr sz="1800" b="0" i="0">
                <a:latin typeface="Museo Sans 300"/>
                <a:cs typeface="Museo Sans 30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0" i="0">
                <a:latin typeface="Museo Sans 300"/>
                <a:cs typeface="Museo Sans 300"/>
              </a:defRPr>
            </a:lvl1pPr>
            <a:lvl2pPr>
              <a:defRPr sz="2400" b="0" i="0">
                <a:latin typeface="Museo Sans 300"/>
                <a:cs typeface="Museo Sans 300"/>
              </a:defRPr>
            </a:lvl2pPr>
            <a:lvl3pPr>
              <a:defRPr sz="2000" b="0" i="0">
                <a:latin typeface="Museo Sans 300"/>
                <a:cs typeface="Museo Sans 300"/>
              </a:defRPr>
            </a:lvl3pPr>
            <a:lvl4pPr>
              <a:defRPr sz="1800" b="0" i="0">
                <a:latin typeface="Museo Sans 300"/>
                <a:cs typeface="Museo Sans 300"/>
              </a:defRPr>
            </a:lvl4pPr>
            <a:lvl5pPr>
              <a:defRPr sz="1800" b="0" i="0">
                <a:latin typeface="Museo Sans 300"/>
                <a:cs typeface="Museo Sans 30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8B861-31D0-49D4-9AEF-4FB6B2D25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Museo Slab 700"/>
          <a:ea typeface="+mj-ea"/>
          <a:cs typeface="Museo Slab 70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useo Sans 300"/>
          <a:ea typeface="+mn-ea"/>
          <a:cs typeface="Museo Sans 30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useo Sans 300"/>
          <a:ea typeface="+mn-ea"/>
          <a:cs typeface="Museo Sans 30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useo Sans 300"/>
          <a:ea typeface="+mn-ea"/>
          <a:cs typeface="Museo Sans 30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useo Sans 300"/>
          <a:ea typeface="+mn-ea"/>
          <a:cs typeface="Museo Sans 30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useo Sans 300"/>
          <a:ea typeface="+mn-ea"/>
          <a:cs typeface="Museo Sans 3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Patches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Rick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Obermeyer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orick@prodigy.net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026"/>
          <p:cNvSpPr txBox="1">
            <a:spLocks noChangeArrowheads="1"/>
          </p:cNvSpPr>
          <p:nvPr/>
        </p:nvSpPr>
        <p:spPr bwMode="auto">
          <a:xfrm>
            <a:off x="1279525" y="660400"/>
            <a:ext cx="6482865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500" b="1" dirty="0">
                <a:latin typeface="Museo Sans 300" charset="0"/>
                <a:ea typeface="Museo Sans 300" charset="0"/>
                <a:cs typeface="Museo Sans 300" charset="0"/>
              </a:rPr>
              <a:t>Troop number</a:t>
            </a:r>
          </a:p>
          <a:p>
            <a:r>
              <a:rPr lang="en-US" sz="6500" b="1" dirty="0">
                <a:latin typeface="Museo Sans 300" charset="0"/>
                <a:ea typeface="Museo Sans 300" charset="0"/>
                <a:cs typeface="Museo Sans 300" charset="0"/>
              </a:rPr>
              <a:t>Community and</a:t>
            </a:r>
          </a:p>
          <a:p>
            <a:r>
              <a:rPr lang="en-US" sz="6500" b="1" dirty="0">
                <a:latin typeface="Museo Sans 300" charset="0"/>
                <a:ea typeface="Museo Sans 300" charset="0"/>
                <a:cs typeface="Museo Sans 300" charset="0"/>
              </a:rPr>
              <a:t>	 state strip</a:t>
            </a:r>
          </a:p>
          <a:p>
            <a:r>
              <a:rPr lang="en-US" sz="6500" b="1" dirty="0">
                <a:latin typeface="Museo Sans 300" charset="0"/>
                <a:ea typeface="Museo Sans 300" charset="0"/>
                <a:cs typeface="Museo Sans 300" charset="0"/>
              </a:rPr>
              <a:t>Badge of rank</a:t>
            </a:r>
          </a:p>
          <a:p>
            <a:r>
              <a:rPr lang="en-US" sz="6500" b="1" dirty="0">
                <a:latin typeface="Museo Sans 300" charset="0"/>
                <a:ea typeface="Museo Sans 300" charset="0"/>
                <a:cs typeface="Museo Sans 300" charset="0"/>
              </a:rPr>
              <a:t>Badge of office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My Documents\Patch Design\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90488"/>
            <a:ext cx="9677400" cy="716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My Documents\Patch Design\0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My Documents\Patch Design\003.JPG"/>
          <p:cNvPicPr>
            <a:picLocks noChangeAspect="1" noChangeArrowheads="1"/>
          </p:cNvPicPr>
          <p:nvPr/>
        </p:nvPicPr>
        <p:blipFill>
          <a:blip r:embed="rId2" cstate="screen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2937"/>
            <a:ext cx="9144000" cy="629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My Documents\Patch Design\004.JPG"/>
          <p:cNvPicPr>
            <a:picLocks noChangeAspect="1" noChangeArrowheads="1"/>
          </p:cNvPicPr>
          <p:nvPr/>
        </p:nvPicPr>
        <p:blipFill>
          <a:blip r:embed="rId2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1175"/>
            <a:ext cx="9144000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26"/>
          <p:cNvSpPr txBox="1">
            <a:spLocks noChangeArrowheads="1"/>
          </p:cNvSpPr>
          <p:nvPr/>
        </p:nvSpPr>
        <p:spPr bwMode="auto">
          <a:xfrm>
            <a:off x="1965325" y="457200"/>
            <a:ext cx="5463355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500" dirty="0">
                <a:latin typeface="Museo Sans 300" charset="0"/>
                <a:ea typeface="Museo Sans 300" charset="0"/>
                <a:cs typeface="Museo Sans 300" charset="0"/>
              </a:rPr>
              <a:t>Border</a:t>
            </a:r>
          </a:p>
          <a:p>
            <a:r>
              <a:rPr lang="en-US" sz="6500" dirty="0">
                <a:latin typeface="Museo Sans 300" charset="0"/>
                <a:ea typeface="Museo Sans 300" charset="0"/>
                <a:cs typeface="Museo Sans 300" charset="0"/>
              </a:rPr>
              <a:t>Background</a:t>
            </a:r>
          </a:p>
          <a:p>
            <a:r>
              <a:rPr lang="en-US" sz="6500" dirty="0">
                <a:latin typeface="Museo Sans 300" charset="0"/>
                <a:ea typeface="Museo Sans 300" charset="0"/>
                <a:cs typeface="Museo Sans 300" charset="0"/>
              </a:rPr>
              <a:t>Lettering</a:t>
            </a:r>
          </a:p>
          <a:p>
            <a:r>
              <a:rPr lang="en-US" sz="6500" dirty="0">
                <a:latin typeface="Museo Sans 300" charset="0"/>
                <a:ea typeface="Museo Sans 300" charset="0"/>
                <a:cs typeface="Museo Sans 300" charset="0"/>
              </a:rPr>
              <a:t>Central “thing”</a:t>
            </a:r>
          </a:p>
          <a:p>
            <a:r>
              <a:rPr lang="en-US" sz="6500" dirty="0">
                <a:latin typeface="Museo Sans 300" charset="0"/>
                <a:ea typeface="Museo Sans 300" charset="0"/>
                <a:cs typeface="Museo Sans 300" charset="0"/>
              </a:rPr>
              <a:t>   (Key Item)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62000" y="1387475"/>
            <a:ext cx="855027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Museo Sans 300" charset="0"/>
                <a:ea typeface="Museo Sans 300" charset="0"/>
                <a:cs typeface="Museo Sans 300" charset="0"/>
              </a:rPr>
              <a:t>Their relative size to each other</a:t>
            </a:r>
          </a:p>
          <a:p>
            <a:r>
              <a:rPr lang="en-US" sz="4000" b="1" dirty="0">
                <a:solidFill>
                  <a:srgbClr val="990033"/>
                </a:solidFill>
                <a:latin typeface="Museo Sans 300" charset="0"/>
                <a:ea typeface="Museo Sans 300" charset="0"/>
                <a:cs typeface="Museo Sans 300" charset="0"/>
              </a:rPr>
              <a:t>	on the patch</a:t>
            </a:r>
          </a:p>
          <a:p>
            <a:endParaRPr lang="en-US" sz="4000" b="1" dirty="0">
              <a:solidFill>
                <a:srgbClr val="000099"/>
              </a:solidFill>
              <a:latin typeface="Museo Sans 300" charset="0"/>
              <a:ea typeface="Museo Sans 300" charset="0"/>
              <a:cs typeface="Museo Sans 300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Museo Sans 300" charset="0"/>
                <a:ea typeface="Museo Sans 300" charset="0"/>
                <a:cs typeface="Museo Sans 300" charset="0"/>
              </a:rPr>
              <a:t>Their placement, or arrangement</a:t>
            </a:r>
          </a:p>
          <a:p>
            <a:r>
              <a:rPr lang="en-US" sz="4000" b="1" dirty="0">
                <a:solidFill>
                  <a:srgbClr val="FF0000"/>
                </a:solidFill>
                <a:latin typeface="Museo Sans 300" charset="0"/>
                <a:ea typeface="Museo Sans 300" charset="0"/>
                <a:cs typeface="Museo Sans 300" charset="0"/>
              </a:rPr>
              <a:t>	on the patch</a:t>
            </a:r>
          </a:p>
          <a:p>
            <a:endParaRPr lang="en-US" sz="4000" b="1" dirty="0">
              <a:solidFill>
                <a:srgbClr val="000099"/>
              </a:solidFill>
              <a:latin typeface="Museo Sans 300" charset="0"/>
              <a:ea typeface="Museo Sans 300" charset="0"/>
              <a:cs typeface="Museo Sans 300" charset="0"/>
            </a:endParaRPr>
          </a:p>
          <a:p>
            <a:r>
              <a:rPr lang="en-US" sz="4000" b="1" dirty="0">
                <a:solidFill>
                  <a:srgbClr val="CC0099"/>
                </a:solidFill>
                <a:latin typeface="Museo Sans 300" charset="0"/>
                <a:ea typeface="Museo Sans 300" charset="0"/>
                <a:cs typeface="Museo Sans 300" charset="0"/>
              </a:rPr>
              <a:t>Their colors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My Documents\Patch Design\005.JPG"/>
          <p:cNvPicPr>
            <a:picLocks noChangeAspect="1" noChangeArrowheads="1"/>
          </p:cNvPicPr>
          <p:nvPr/>
        </p:nvPicPr>
        <p:blipFill>
          <a:blip r:embed="rId2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C:\My Documents\Patch Design\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My Documents\Patch Design\0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67355"/>
            <a:ext cx="830580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latin typeface="Museo Sans 300" charset="0"/>
                <a:ea typeface="Museo Sans 300" charset="0"/>
                <a:cs typeface="Museo Sans 300" charset="0"/>
              </a:rPr>
              <a:t>PATCH DESIGN- What are the parts of the patch and how do they interact in a successful design?</a:t>
            </a:r>
          </a:p>
          <a:p>
            <a:r>
              <a:rPr lang="en-US" sz="2900" dirty="0">
                <a:latin typeface="Museo Sans 300" charset="0"/>
                <a:ea typeface="Museo Sans 300" charset="0"/>
                <a:cs typeface="Museo Sans 300" charset="0"/>
              </a:rPr>
              <a:t> </a:t>
            </a:r>
          </a:p>
          <a:p>
            <a:r>
              <a:rPr lang="en-US" sz="2900" dirty="0">
                <a:latin typeface="Museo Sans 300" charset="0"/>
                <a:ea typeface="Museo Sans 300" charset="0"/>
                <a:cs typeface="Museo Sans 300" charset="0"/>
              </a:rPr>
              <a:t>PATCH EXECUTION AND IDEAS - Do's and don't to turn your concept into a good looking </a:t>
            </a:r>
          </a:p>
          <a:p>
            <a:r>
              <a:rPr lang="en-US" sz="2900" dirty="0">
                <a:latin typeface="Museo Sans 300" charset="0"/>
                <a:ea typeface="Museo Sans 300" charset="0"/>
                <a:cs typeface="Museo Sans 300" charset="0"/>
              </a:rPr>
              <a:t>patch. Suggestions for where to go and what to use for effective inspirations.</a:t>
            </a:r>
          </a:p>
          <a:p>
            <a:r>
              <a:rPr lang="en-US" sz="2900" dirty="0">
                <a:latin typeface="Museo Sans 300" charset="0"/>
                <a:ea typeface="Museo Sans 300" charset="0"/>
                <a:cs typeface="Museo Sans 300" charset="0"/>
              </a:rPr>
              <a:t>       	</a:t>
            </a:r>
          </a:p>
          <a:p>
            <a:r>
              <a:rPr lang="en-US" sz="2900" dirty="0">
                <a:latin typeface="Museo Sans 300" charset="0"/>
                <a:ea typeface="Museo Sans 300" charset="0"/>
                <a:cs typeface="Museo Sans 300" charset="0"/>
              </a:rPr>
              <a:t>PATCH ECONOMICS AND ETHICS - How patches can be used to augment your lodge's bottom line. Fair trading and  fair distribution of patches.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My Documents\Patch Design\008.JPG"/>
          <p:cNvPicPr>
            <a:picLocks noChangeAspect="1" noChangeArrowheads="1"/>
          </p:cNvPicPr>
          <p:nvPr/>
        </p:nvPicPr>
        <p:blipFill>
          <a:blip r:embed="rId2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My Documents\Patch Design\009.JPG"/>
          <p:cNvPicPr>
            <a:picLocks noChangeAspect="1" noChangeArrowheads="1"/>
          </p:cNvPicPr>
          <p:nvPr/>
        </p:nvPicPr>
        <p:blipFill>
          <a:blip r:embed="rId2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4800" y="1066800"/>
            <a:ext cx="8534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7200" b="1" dirty="0">
                <a:latin typeface="Museo Sans 300" charset="0"/>
                <a:ea typeface="Museo Sans 300" charset="0"/>
                <a:cs typeface="Museo Sans 300" charset="0"/>
              </a:rPr>
              <a:t>CREATIVE   COLOR</a:t>
            </a:r>
            <a:endParaRPr lang="en-US" sz="7200" dirty="0"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371600" y="2971800"/>
            <a:ext cx="6400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7200" dirty="0">
                <a:latin typeface="Museo Sans 300" charset="0"/>
                <a:ea typeface="Museo Sans 300" charset="0"/>
                <a:cs typeface="Museo Sans 300" charset="0"/>
              </a:rPr>
              <a:t>by</a:t>
            </a:r>
            <a:br>
              <a:rPr lang="en-US" sz="7200" dirty="0">
                <a:latin typeface="Museo Sans 300" charset="0"/>
                <a:ea typeface="Museo Sans 300" charset="0"/>
                <a:cs typeface="Museo Sans 300" charset="0"/>
              </a:rPr>
            </a:br>
            <a:r>
              <a:rPr lang="en-US" sz="7200" dirty="0">
                <a:latin typeface="Museo Sans 300" charset="0"/>
                <a:ea typeface="Museo Sans 300" charset="0"/>
                <a:cs typeface="Museo Sans 300" charset="0"/>
              </a:rPr>
              <a:t>Faber </a:t>
            </a:r>
            <a:r>
              <a:rPr lang="en-US" sz="7200" dirty="0" err="1">
                <a:latin typeface="Museo Sans 300" charset="0"/>
                <a:ea typeface="Museo Sans 300" charset="0"/>
                <a:cs typeface="Museo Sans 300" charset="0"/>
              </a:rPr>
              <a:t>Birren</a:t>
            </a:r>
            <a:endParaRPr lang="en-US" sz="7200" dirty="0">
              <a:latin typeface="Museo Sans 300" charset="0"/>
              <a:ea typeface="Museo Sans 300" charset="0"/>
              <a:cs typeface="Museo Sans 300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My Documents\Patch Design\010.JPG"/>
          <p:cNvPicPr>
            <a:picLocks noChangeAspect="1" noChangeArrowheads="1"/>
          </p:cNvPicPr>
          <p:nvPr/>
        </p:nvPicPr>
        <p:blipFill>
          <a:blip r:embed="rId2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My Documents\Patch Design\0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850"/>
            <a:ext cx="9144000" cy="595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My Documents\Patch Design\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My Documents\Patch Design\0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hting_Téméraire_tugged_to_her_last_Berth_to_be_brok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My Documents\Patch Design\0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2088"/>
            <a:ext cx="91440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6408738"/>
            <a:ext cx="9144000" cy="449262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My Documents\Patch Design\0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9263"/>
            <a:ext cx="9144000" cy="62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DDDDDD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DDDDDD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c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0370" y="152400"/>
            <a:ext cx="4603830" cy="581924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My Documents\Patch Design\0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1440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DDDDDD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DDDDDD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My Documents\Patch Design\0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850"/>
            <a:ext cx="9144000" cy="595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My Documents\Patch Design\0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850"/>
            <a:ext cx="9144000" cy="595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My Documents\Patch Design\0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My Documents\Patch Design\0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My Documents\Patch Design\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C:\My Documents\Patch Design\022.JPG"/>
          <p:cNvPicPr>
            <a:picLocks noChangeAspect="1" noChangeArrowheads="1"/>
          </p:cNvPicPr>
          <p:nvPr/>
        </p:nvPicPr>
        <p:blipFill>
          <a:blip r:embed="rId2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:\My Documents\Patch Design\0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My Documents\Patch Design\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9144000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My Documents\Patch Design\0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0387"/>
            <a:ext cx="9144000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905000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Museo Sans 300" charset="0"/>
                <a:ea typeface="Museo Sans 300" charset="0"/>
                <a:cs typeface="Museo Sans 300" charset="0"/>
              </a:rPr>
              <a:t>CHIAROSCURO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My Documents\Patch Design\026.JPG"/>
          <p:cNvPicPr>
            <a:picLocks noChangeAspect="1" noChangeArrowheads="1"/>
          </p:cNvPicPr>
          <p:nvPr/>
        </p:nvPicPr>
        <p:blipFill>
          <a:blip r:embed="rId2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25146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latin typeface="Museo Sans 300" charset="0"/>
              <a:ea typeface="Museo Sans 300" charset="0"/>
              <a:cs typeface="Museo Sans 300" charset="0"/>
            </a:endParaRPr>
          </a:p>
          <a:p>
            <a:pPr algn="ctr"/>
            <a:r>
              <a:rPr lang="en-US" sz="4000" dirty="0">
                <a:latin typeface="Museo Sans 300" charset="0"/>
                <a:ea typeface="Museo Sans 300" charset="0"/>
                <a:cs typeface="Museo Sans 300" charset="0"/>
              </a:rPr>
              <a:t> COLORS + DETAIL  =  ATTRACTIVE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24384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latin typeface="Museo Sans 300" charset="0"/>
                <a:ea typeface="Museo Sans 300" charset="0"/>
                <a:cs typeface="Museo Sans 300" charset="0"/>
              </a:rPr>
              <a:t>LOTS  OF COLORS   =     COLORFUL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57200" y="2871788"/>
            <a:ext cx="8686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Museo Sans 300" charset="0"/>
                <a:ea typeface="Museo Sans 300" charset="0"/>
                <a:cs typeface="Museo Sans 300" charset="0"/>
              </a:rPr>
              <a:t>LOTS  OF      SOLID      	OVERWHELMINGLY</a:t>
            </a:r>
          </a:p>
          <a:p>
            <a:r>
              <a:rPr lang="en-US" sz="3000" dirty="0">
                <a:latin typeface="Museo Sans 300" charset="0"/>
                <a:ea typeface="Museo Sans 300" charset="0"/>
                <a:cs typeface="Museo Sans 300" charset="0"/>
              </a:rPr>
              <a:t>COLORS    +  DETAIL  =       ATTRACTIVE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2871788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dirty="0">
                <a:latin typeface="Museo Sans 300" charset="0"/>
                <a:ea typeface="Museo Sans 300" charset="0"/>
                <a:cs typeface="Museo Sans 300" charset="0"/>
              </a:rPr>
              <a:t>LOTS  OF  +   SOLID   =  </a:t>
            </a:r>
            <a:r>
              <a:rPr lang="en-US" sz="3000" b="1" dirty="0">
                <a:latin typeface="Museo Sans 300" charset="0"/>
                <a:ea typeface="Museo Sans 300" charset="0"/>
                <a:cs typeface="Museo Sans 300" charset="0"/>
              </a:rPr>
              <a:t>OVERWHELMING</a:t>
            </a:r>
            <a:endParaRPr lang="en-US" sz="3000" dirty="0">
              <a:latin typeface="Museo Sans 300" charset="0"/>
              <a:ea typeface="Museo Sans 300" charset="0"/>
              <a:cs typeface="Museo Sans 300" charset="0"/>
            </a:endParaRPr>
          </a:p>
          <a:p>
            <a:r>
              <a:rPr lang="en-US" sz="3000" dirty="0">
                <a:latin typeface="Museo Sans 300" charset="0"/>
                <a:ea typeface="Museo Sans 300" charset="0"/>
                <a:cs typeface="Museo Sans 300" charset="0"/>
              </a:rPr>
              <a:t> COLORS       DETAIL        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C:\My Documents\Patch Design\027.JPG"/>
          <p:cNvPicPr>
            <a:picLocks noChangeAspect="1" noChangeArrowheads="1"/>
          </p:cNvPicPr>
          <p:nvPr/>
        </p:nvPicPr>
        <p:blipFill>
          <a:blip r:embed="rId2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74"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My Documents\Patch Design\0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C0C0C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C:\My Documents\Patch Design\0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838200" y="685800"/>
            <a:ext cx="7391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latin typeface="Museo Sans 300" charset="0"/>
                <a:ea typeface="Museo Sans 300" charset="0"/>
                <a:cs typeface="Museo Sans 300" charset="0"/>
              </a:rPr>
              <a:t>THREAD  COLOR</a:t>
            </a:r>
          </a:p>
          <a:p>
            <a:pPr algn="ctr"/>
            <a:r>
              <a:rPr lang="en-US" sz="4800" b="1" dirty="0">
                <a:latin typeface="Museo Sans 300" charset="0"/>
                <a:ea typeface="Museo Sans 300" charset="0"/>
                <a:cs typeface="Museo Sans 300" charset="0"/>
              </a:rPr>
              <a:t>RESOURCES</a:t>
            </a:r>
            <a:endParaRPr lang="en-US" dirty="0"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381000" y="4579938"/>
            <a:ext cx="3978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609600" y="3352800"/>
            <a:ext cx="8001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000" dirty="0" err="1">
                <a:latin typeface="Museo Sans 300" charset="0"/>
                <a:ea typeface="Museo Sans 300" charset="0"/>
                <a:cs typeface="Museo Sans 300" charset="0"/>
              </a:rPr>
              <a:t>www.gopatch.com</a:t>
            </a:r>
            <a:endParaRPr lang="en-US" sz="7000" dirty="0">
              <a:latin typeface="Museo Sans 300" charset="0"/>
              <a:ea typeface="Museo Sans 300" charset="0"/>
              <a:cs typeface="Museo Sans 300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gopatch.com/images/d/247/color_boo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31194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 descr="http://gopatch.com/images/d/247/color_book_2-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990600"/>
            <a:ext cx="31242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http://gopatch.com/images/d/247/color_book_3-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3313" y="990600"/>
            <a:ext cx="29606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lasque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-29095"/>
            <a:ext cx="5943600" cy="69161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1600200" cy="6858000"/>
          </a:xfrm>
          <a:prstGeom prst="rect">
            <a:avLst/>
          </a:prstGeom>
          <a:solidFill>
            <a:srgbClr val="11111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Garamond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543800" y="0"/>
            <a:ext cx="1600200" cy="6858000"/>
          </a:xfrm>
          <a:prstGeom prst="rect">
            <a:avLst/>
          </a:prstGeom>
          <a:solidFill>
            <a:srgbClr val="1C1C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Pictures\Roll\ExLarge\075.JPG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-12 Year sewou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457200"/>
            <a:ext cx="6629400" cy="628928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useo Slab 700" charset="0"/>
                <a:ea typeface="Museo Slab 700" charset="0"/>
                <a:cs typeface="Museo Slab 700" charset="0"/>
              </a:rPr>
              <a:t>For Training Resources and More Information Visit: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http://training.oa-bsa.org/noac2015</a:t>
            </a:r>
          </a:p>
        </p:txBody>
      </p:sp>
    </p:spTree>
    <p:extLst>
      <p:ext uri="{BB962C8B-B14F-4D97-AF65-F5344CB8AC3E}">
        <p14:creationId xmlns:p14="http://schemas.microsoft.com/office/powerpoint/2010/main" val="4278126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_Constable_The_Hay_Wai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472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 Park Skyli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514600"/>
            <a:ext cx="7772400" cy="1447800"/>
          </a:xfrm>
        </p:spPr>
        <p:txBody>
          <a:bodyPr>
            <a:noAutofit/>
          </a:bodyPr>
          <a:lstStyle/>
          <a:p>
            <a:r>
              <a:rPr lang="en-US" sz="7200" dirty="0">
                <a:latin typeface="Museo Sans 300" charset="0"/>
                <a:ea typeface="Museo Sans 300" charset="0"/>
                <a:cs typeface="Museo Sans 300" charset="0"/>
              </a:rPr>
              <a:t>ELEMENTS OF</a:t>
            </a:r>
            <a:br>
              <a:rPr lang="en-US" sz="7200" dirty="0">
                <a:latin typeface="Museo Sans 300" charset="0"/>
                <a:ea typeface="Museo Sans 300" charset="0"/>
                <a:cs typeface="Museo Sans 300" charset="0"/>
              </a:rPr>
            </a:br>
            <a:r>
              <a:rPr lang="en-US" sz="7200" dirty="0">
                <a:latin typeface="Museo Sans 300" charset="0"/>
                <a:ea typeface="Museo Sans 300" charset="0"/>
                <a:cs typeface="Museo Sans 300" charset="0"/>
              </a:rPr>
              <a:t> DESIGN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6"/>
          <p:cNvSpPr txBox="1">
            <a:spLocks noChangeArrowheads="1"/>
          </p:cNvSpPr>
          <p:nvPr/>
        </p:nvSpPr>
        <p:spPr bwMode="auto">
          <a:xfrm>
            <a:off x="2346325" y="684213"/>
            <a:ext cx="5487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b="1" dirty="0">
                <a:latin typeface="Museo Sans 300" charset="0"/>
                <a:ea typeface="Museo Sans 300" charset="0"/>
                <a:cs typeface="Museo Sans 300" charset="0"/>
              </a:rPr>
              <a:t>Identifier</a:t>
            </a:r>
          </a:p>
          <a:p>
            <a:r>
              <a:rPr lang="en-US" sz="8000" b="1" dirty="0">
                <a:solidFill>
                  <a:srgbClr val="CC0000"/>
                </a:solidFill>
                <a:latin typeface="Museo Sans 300" charset="0"/>
                <a:ea typeface="Museo Sans 300" charset="0"/>
                <a:cs typeface="Museo Sans 300" charset="0"/>
              </a:rPr>
              <a:t>Souvenir</a:t>
            </a:r>
          </a:p>
          <a:p>
            <a:r>
              <a:rPr lang="en-US" sz="8000" b="1" dirty="0">
                <a:solidFill>
                  <a:srgbClr val="3333CC"/>
                </a:solidFill>
                <a:latin typeface="Museo Sans 300" charset="0"/>
                <a:ea typeface="Museo Sans 300" charset="0"/>
                <a:cs typeface="Museo Sans 300" charset="0"/>
              </a:rPr>
              <a:t>Trader</a:t>
            </a:r>
          </a:p>
          <a:p>
            <a:r>
              <a:rPr lang="en-US" sz="8000" b="1" dirty="0">
                <a:solidFill>
                  <a:srgbClr val="009900"/>
                </a:solidFill>
                <a:latin typeface="Museo Sans 300" charset="0"/>
                <a:ea typeface="Museo Sans 300" charset="0"/>
                <a:cs typeface="Museo Sans 300" charset="0"/>
              </a:rPr>
              <a:t>Fundraiser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OAC_Powerpoint_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NOAC_Powerpoint_Blue</Template>
  <TotalTime>387</TotalTime>
  <Words>107</Words>
  <Application>Microsoft Macintosh PowerPoint</Application>
  <PresentationFormat>On-screen Show (4:3)</PresentationFormat>
  <Paragraphs>46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Garamond</vt:lpstr>
      <vt:lpstr>Museo Sans 300</vt:lpstr>
      <vt:lpstr>Museo Slab 300</vt:lpstr>
      <vt:lpstr>Museo Slab 700</vt:lpstr>
      <vt:lpstr>NOAC_Powerpoint_Red</vt:lpstr>
      <vt:lpstr>Patches</vt:lpstr>
      <vt:lpstr>PowerPoint Presentation</vt:lpstr>
      <vt:lpstr>PowerPoint Presentation</vt:lpstr>
      <vt:lpstr>CHIAROSCURO</vt:lpstr>
      <vt:lpstr>PowerPoint Presentation</vt:lpstr>
      <vt:lpstr>PowerPoint Presentation</vt:lpstr>
      <vt:lpstr>PowerPoint Presentation</vt:lpstr>
      <vt:lpstr>ELEMENTS OF 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Training Resources and More Information Visit: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PATCH CREATION</dc:title>
  <dc:creator>S. F. Obermeyer Jr.</dc:creator>
  <cp:lastModifiedBy>Vick, Nathan</cp:lastModifiedBy>
  <cp:revision>40</cp:revision>
  <dcterms:created xsi:type="dcterms:W3CDTF">2001-04-13T22:26:35Z</dcterms:created>
  <dcterms:modified xsi:type="dcterms:W3CDTF">2018-07-20T16:39:29Z</dcterms:modified>
</cp:coreProperties>
</file>