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39"/>
  </p:notesMasterIdLst>
  <p:sldIdLst>
    <p:sldId id="320" r:id="rId2"/>
    <p:sldId id="287" r:id="rId3"/>
    <p:sldId id="321" r:id="rId4"/>
    <p:sldId id="293" r:id="rId5"/>
    <p:sldId id="322" r:id="rId6"/>
    <p:sldId id="281" r:id="rId7"/>
    <p:sldId id="323" r:id="rId8"/>
    <p:sldId id="317" r:id="rId9"/>
    <p:sldId id="288" r:id="rId10"/>
    <p:sldId id="289" r:id="rId11"/>
    <p:sldId id="290" r:id="rId12"/>
    <p:sldId id="291" r:id="rId13"/>
    <p:sldId id="292" r:id="rId14"/>
    <p:sldId id="295" r:id="rId15"/>
    <p:sldId id="303" r:id="rId16"/>
    <p:sldId id="296" r:id="rId17"/>
    <p:sldId id="297" r:id="rId18"/>
    <p:sldId id="298" r:id="rId19"/>
    <p:sldId id="299" r:id="rId20"/>
    <p:sldId id="300" r:id="rId21"/>
    <p:sldId id="318" r:id="rId22"/>
    <p:sldId id="301" r:id="rId23"/>
    <p:sldId id="302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9" r:id="rId3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99CCFF"/>
    <a:srgbClr val="CCECFF"/>
    <a:srgbClr val="FFFF99"/>
    <a:srgbClr val="99FF66"/>
    <a:srgbClr val="660066"/>
    <a:srgbClr val="CCFF66"/>
    <a:srgbClr val="66FFFF"/>
    <a:srgbClr val="0099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69"/>
    <p:restoredTop sz="90943"/>
  </p:normalViewPr>
  <p:slideViewPr>
    <p:cSldViewPr>
      <p:cViewPr varScale="1">
        <p:scale>
          <a:sx n="105" d="100"/>
          <a:sy n="105" d="100"/>
        </p:scale>
        <p:origin x="145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E902FB0-A89C-4100-BB02-A86868A93669}" type="datetimeFigureOut">
              <a:rPr lang="en-US"/>
              <a:pPr>
                <a:defRPr/>
              </a:pPr>
              <a:t>7/27/15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70EE1F7-8316-4E34-875E-BA72C18F6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47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322723-6D3F-4214-B76F-867D198E5037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39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0EE1F7-8316-4E34-875E-BA72C18F6C8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08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73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81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49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333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FF5B346-DBBD-4C82-AC46-587E751574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05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7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gi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07643"/>
            <a:ext cx="7772400" cy="773957"/>
          </a:xfrm>
        </p:spPr>
        <p:txBody>
          <a:bodyPr/>
          <a:lstStyle/>
          <a:p>
            <a:r>
              <a:rPr lang="en-US" dirty="0" smtClean="0"/>
              <a:t>Patch Economic$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796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57400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0" b="0" dirty="0" smtClean="0">
                <a:latin typeface="Museo Slab 700" charset="0"/>
                <a:ea typeface="Museo Slab 700" charset="0"/>
                <a:cs typeface="Museo Slab 700" charset="0"/>
              </a:rPr>
              <a:t>PRICING</a:t>
            </a:r>
            <a:endParaRPr lang="en-US" sz="90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574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0" b="0" dirty="0" smtClean="0">
                <a:latin typeface="Museo Slab 700" charset="0"/>
                <a:ea typeface="Museo Slab 700" charset="0"/>
                <a:cs typeface="Museo Slab 700" charset="0"/>
              </a:rPr>
              <a:t>THE AUCTION  </a:t>
            </a:r>
            <a:r>
              <a:rPr lang="en-US" sz="9000" b="0" dirty="0" smtClean="0">
                <a:latin typeface="Museo Slab 700" charset="0"/>
                <a:ea typeface="Museo Slab 700" charset="0"/>
                <a:cs typeface="Museo Slab 700" charset="0"/>
              </a:rPr>
              <a:t>BOX</a:t>
            </a:r>
            <a:endParaRPr lang="en-US" sz="90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600200"/>
            <a:ext cx="914399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0" b="0" dirty="0" smtClean="0">
                <a:latin typeface="Museo Slab 700" charset="0"/>
                <a:ea typeface="Museo Slab 700" charset="0"/>
                <a:cs typeface="Museo Slab 700" charset="0"/>
              </a:rPr>
              <a:t>ARROW</a:t>
            </a:r>
          </a:p>
          <a:p>
            <a:r>
              <a:rPr lang="en-US" sz="11000" b="0" dirty="0" smtClean="0">
                <a:latin typeface="Museo Slab 700" charset="0"/>
                <a:ea typeface="Museo Slab 700" charset="0"/>
                <a:cs typeface="Museo Slab 700" charset="0"/>
              </a:rPr>
              <a:t>PASS</a:t>
            </a:r>
            <a:endParaRPr lang="en-US" sz="110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18288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0" b="0" dirty="0" smtClean="0">
                <a:latin typeface="Museo Slab 700" charset="0"/>
                <a:ea typeface="Museo Slab 700" charset="0"/>
                <a:cs typeface="Museo Slab 700" charset="0"/>
              </a:rPr>
              <a:t>THE PATCH  </a:t>
            </a:r>
            <a:r>
              <a:rPr lang="en-US" sz="9000" b="0" dirty="0" smtClean="0">
                <a:latin typeface="Museo Slab 700" charset="0"/>
                <a:ea typeface="Museo Slab 700" charset="0"/>
                <a:cs typeface="Museo Slab 700" charset="0"/>
              </a:rPr>
              <a:t>GROUP</a:t>
            </a:r>
            <a:endParaRPr lang="en-US" sz="90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54450" y="1143000"/>
            <a:ext cx="730494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0" b="0" dirty="0" smtClean="0">
                <a:latin typeface="Museo Slab 700" charset="0"/>
                <a:ea typeface="Museo Slab 700" charset="0"/>
                <a:cs typeface="Museo Slab 700" charset="0"/>
              </a:rPr>
              <a:t>Ethical</a:t>
            </a:r>
          </a:p>
          <a:p>
            <a:r>
              <a:rPr lang="en-US" sz="9000" b="0" dirty="0" smtClean="0">
                <a:latin typeface="Museo Slab 700" charset="0"/>
                <a:ea typeface="Museo Slab 700" charset="0"/>
                <a:cs typeface="Museo Slab 700" charset="0"/>
              </a:rPr>
              <a:t>Patch Trading</a:t>
            </a:r>
            <a:endParaRPr lang="en-US" sz="90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9050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0" b="0" dirty="0" smtClean="0">
                <a:latin typeface="Museo Slab 700" charset="0"/>
                <a:ea typeface="Museo Slab 700" charset="0"/>
                <a:cs typeface="Museo Slab 700" charset="0"/>
              </a:rPr>
              <a:t>THE SOCIAL</a:t>
            </a:r>
            <a:endParaRPr lang="en-US" sz="9000" b="0" dirty="0" smtClean="0">
              <a:latin typeface="Museo Slab 700" charset="0"/>
              <a:ea typeface="Museo Slab 700" charset="0"/>
              <a:cs typeface="Museo Slab 700" charset="0"/>
            </a:endParaRPr>
          </a:p>
          <a:p>
            <a:r>
              <a:rPr lang="en-US" sz="9000" b="0" dirty="0" smtClean="0">
                <a:latin typeface="Museo Slab 700" charset="0"/>
                <a:ea typeface="Museo Slab 700" charset="0"/>
                <a:cs typeface="Museo Slab 700" charset="0"/>
              </a:rPr>
              <a:t>CONTRACT</a:t>
            </a:r>
            <a:endParaRPr lang="en-US" sz="90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2043113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0" b="0" dirty="0">
                <a:latin typeface="Museo Slab 700" charset="0"/>
                <a:ea typeface="Museo Slab 700" charset="0"/>
                <a:cs typeface="Museo Slab 700" charset="0"/>
              </a:rPr>
              <a:t>Etiquette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762000" y="228600"/>
            <a:ext cx="8001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4500" b="0" dirty="0">
                <a:latin typeface="Museo Sans 300" charset="0"/>
                <a:ea typeface="Museo Sans 300" charset="0"/>
                <a:cs typeface="Museo Sans 300" charset="0"/>
              </a:rPr>
              <a:t>1. Never interrupt another</a:t>
            </a:r>
          </a:p>
          <a:p>
            <a:pPr algn="l"/>
            <a:r>
              <a:rPr lang="en-US" sz="4500" b="0" dirty="0">
                <a:latin typeface="Museo Sans 300" charset="0"/>
                <a:ea typeface="Museo Sans 300" charset="0"/>
                <a:cs typeface="Museo Sans 300" charset="0"/>
              </a:rPr>
              <a:t>	</a:t>
            </a:r>
            <a:r>
              <a:rPr lang="en-US" sz="4500" b="0" dirty="0" smtClean="0">
                <a:latin typeface="Museo Sans 300" charset="0"/>
                <a:ea typeface="Museo Sans 300" charset="0"/>
                <a:cs typeface="Museo Sans 300" charset="0"/>
              </a:rPr>
              <a:t>trade.</a:t>
            </a:r>
            <a:endParaRPr lang="en-US" sz="4500" b="0" dirty="0">
              <a:latin typeface="Museo Sans 300" charset="0"/>
              <a:ea typeface="Museo Sans 300" charset="0"/>
              <a:cs typeface="Museo Sans 300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762000" y="228600"/>
            <a:ext cx="8001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4500" b="0" dirty="0">
                <a:latin typeface="Museo Sans 300" charset="0"/>
                <a:ea typeface="Museo Sans 300" charset="0"/>
                <a:cs typeface="Museo Sans 300" charset="0"/>
              </a:rPr>
              <a:t>1. Never interrupt another</a:t>
            </a:r>
          </a:p>
          <a:p>
            <a:pPr algn="l"/>
            <a:r>
              <a:rPr lang="en-US" sz="4500" b="0" dirty="0">
                <a:latin typeface="Museo Sans 300" charset="0"/>
                <a:ea typeface="Museo Sans 300" charset="0"/>
                <a:cs typeface="Museo Sans 300" charset="0"/>
              </a:rPr>
              <a:t>	trade.</a:t>
            </a:r>
          </a:p>
          <a:p>
            <a:pPr algn="l"/>
            <a:endParaRPr lang="en-US" sz="4500" b="0" dirty="0">
              <a:latin typeface="Museo Sans 300" charset="0"/>
              <a:ea typeface="Museo Sans 300" charset="0"/>
              <a:cs typeface="Museo Sans 300" charset="0"/>
            </a:endParaRPr>
          </a:p>
          <a:p>
            <a:pPr algn="l"/>
            <a:r>
              <a:rPr lang="en-US" sz="4500" b="0" dirty="0">
                <a:latin typeface="Museo Sans 300" charset="0"/>
                <a:ea typeface="Museo Sans 300" charset="0"/>
                <a:cs typeface="Museo Sans 300" charset="0"/>
              </a:rPr>
              <a:t>2. Ask before </a:t>
            </a:r>
            <a:r>
              <a:rPr lang="en-US" sz="4500" b="0" dirty="0" smtClean="0">
                <a:latin typeface="Museo Sans 300" charset="0"/>
                <a:ea typeface="Museo Sans 300" charset="0"/>
                <a:cs typeface="Museo Sans 300" charset="0"/>
              </a:rPr>
              <a:t>touching.</a:t>
            </a:r>
            <a:endParaRPr lang="en-US" sz="4500" b="0" dirty="0">
              <a:latin typeface="Museo Sans 300" charset="0"/>
              <a:ea typeface="Museo Sans 300" charset="0"/>
              <a:cs typeface="Museo Sans 300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762000" y="228600"/>
            <a:ext cx="8001000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4500" b="0" dirty="0">
                <a:latin typeface="Museo Sans 300" charset="0"/>
                <a:ea typeface="Museo Sans 300" charset="0"/>
                <a:cs typeface="Museo Sans 300" charset="0"/>
              </a:rPr>
              <a:t>1. Never interrupt another</a:t>
            </a:r>
          </a:p>
          <a:p>
            <a:pPr algn="l"/>
            <a:r>
              <a:rPr lang="en-US" sz="4500" b="0" dirty="0">
                <a:latin typeface="Museo Sans 300" charset="0"/>
                <a:ea typeface="Museo Sans 300" charset="0"/>
                <a:cs typeface="Museo Sans 300" charset="0"/>
              </a:rPr>
              <a:t>	trade.</a:t>
            </a:r>
          </a:p>
          <a:p>
            <a:pPr algn="l"/>
            <a:endParaRPr lang="en-US" sz="4500" b="0" dirty="0">
              <a:latin typeface="Museo Sans 300" charset="0"/>
              <a:ea typeface="Museo Sans 300" charset="0"/>
              <a:cs typeface="Museo Sans 300" charset="0"/>
            </a:endParaRPr>
          </a:p>
          <a:p>
            <a:pPr algn="l"/>
            <a:r>
              <a:rPr lang="en-US" sz="4500" b="0" dirty="0">
                <a:latin typeface="Museo Sans 300" charset="0"/>
                <a:ea typeface="Museo Sans 300" charset="0"/>
                <a:cs typeface="Museo Sans 300" charset="0"/>
              </a:rPr>
              <a:t>2. Ask before touching.</a:t>
            </a:r>
          </a:p>
          <a:p>
            <a:pPr algn="l"/>
            <a:endParaRPr lang="en-US" sz="4500" b="0" dirty="0">
              <a:latin typeface="Museo Sans 300" charset="0"/>
              <a:ea typeface="Museo Sans 300" charset="0"/>
              <a:cs typeface="Museo Sans 300" charset="0"/>
            </a:endParaRPr>
          </a:p>
          <a:p>
            <a:pPr algn="l"/>
            <a:r>
              <a:rPr lang="en-US" sz="4500" b="0" dirty="0">
                <a:latin typeface="Museo Sans 300" charset="0"/>
                <a:ea typeface="Museo Sans 300" charset="0"/>
                <a:cs typeface="Museo Sans 300" charset="0"/>
              </a:rPr>
              <a:t>3. Finish the trade </a:t>
            </a:r>
          </a:p>
          <a:p>
            <a:pPr algn="l"/>
            <a:r>
              <a:rPr lang="en-US" sz="4500" b="0" dirty="0">
                <a:latin typeface="Museo Sans 300" charset="0"/>
                <a:ea typeface="Museo Sans 300" charset="0"/>
                <a:cs typeface="Museo Sans 300" charset="0"/>
              </a:rPr>
              <a:t>	with a Scout handclasp</a:t>
            </a:r>
            <a:r>
              <a:rPr lang="en-US" sz="4500" b="0" dirty="0" smtClean="0">
                <a:latin typeface="Museo Sans 300" charset="0"/>
                <a:ea typeface="Museo Sans 300" charset="0"/>
                <a:cs typeface="Museo Sans 300" charset="0"/>
              </a:rPr>
              <a:t>.</a:t>
            </a:r>
            <a:endParaRPr lang="en-US" sz="4500" b="0" dirty="0">
              <a:latin typeface="Museo Sans 300" charset="0"/>
              <a:ea typeface="Museo Sans 300" charset="0"/>
              <a:cs typeface="Museo Sans 300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dirty="0" smtClean="0">
                <a:latin typeface="Museo Slab 700" charset="0"/>
                <a:ea typeface="Museo Slab 700" charset="0"/>
                <a:cs typeface="Museo Slab 700" charset="0"/>
              </a:rPr>
              <a:t>Identifier</a:t>
            </a:r>
          </a:p>
          <a:p>
            <a:r>
              <a:rPr lang="en-US" sz="9000" dirty="0" smtClean="0">
                <a:solidFill>
                  <a:srgbClr val="CC0000"/>
                </a:solidFill>
                <a:latin typeface="Museo Slab 700" charset="0"/>
                <a:ea typeface="Museo Slab 700" charset="0"/>
                <a:cs typeface="Museo Slab 700" charset="0"/>
              </a:rPr>
              <a:t>Souvenir</a:t>
            </a:r>
          </a:p>
          <a:p>
            <a:r>
              <a:rPr lang="en-US" sz="9000" dirty="0" smtClean="0">
                <a:solidFill>
                  <a:srgbClr val="3333CC"/>
                </a:solidFill>
                <a:latin typeface="Museo Slab 700" charset="0"/>
                <a:ea typeface="Museo Slab 700" charset="0"/>
                <a:cs typeface="Museo Slab 700" charset="0"/>
              </a:rPr>
              <a:t>Trader</a:t>
            </a:r>
          </a:p>
          <a:p>
            <a:r>
              <a:rPr lang="en-US" sz="9000" dirty="0" smtClean="0">
                <a:solidFill>
                  <a:srgbClr val="009900"/>
                </a:solidFill>
                <a:latin typeface="Museo Slab 700" charset="0"/>
                <a:ea typeface="Museo Slab 700" charset="0"/>
                <a:cs typeface="Museo Slab 700" charset="0"/>
              </a:rPr>
              <a:t>Fundraiser</a:t>
            </a:r>
            <a:endParaRPr lang="en-US" sz="9000" dirty="0">
              <a:solidFill>
                <a:srgbClr val="009900"/>
              </a:solidFill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762000" y="228600"/>
            <a:ext cx="8001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4000" b="0" dirty="0">
                <a:latin typeface="Museo Sans 300" charset="0"/>
                <a:ea typeface="Museo Sans 300" charset="0"/>
                <a:cs typeface="Museo Sans 300" charset="0"/>
              </a:rPr>
              <a:t>1. Never interrupt another</a:t>
            </a:r>
          </a:p>
          <a:p>
            <a:pPr algn="l"/>
            <a:r>
              <a:rPr lang="en-US" sz="4000" b="0" dirty="0">
                <a:latin typeface="Museo Sans 300" charset="0"/>
                <a:ea typeface="Museo Sans 300" charset="0"/>
                <a:cs typeface="Museo Sans 300" charset="0"/>
              </a:rPr>
              <a:t>	trade.</a:t>
            </a:r>
          </a:p>
          <a:p>
            <a:pPr algn="l"/>
            <a:endParaRPr lang="en-US" sz="4000" b="0" dirty="0">
              <a:latin typeface="Museo Sans 300" charset="0"/>
              <a:ea typeface="Museo Sans 300" charset="0"/>
              <a:cs typeface="Museo Sans 300" charset="0"/>
            </a:endParaRPr>
          </a:p>
          <a:p>
            <a:pPr algn="l"/>
            <a:r>
              <a:rPr lang="en-US" sz="4000" b="0" dirty="0">
                <a:latin typeface="Museo Sans 300" charset="0"/>
                <a:ea typeface="Museo Sans 300" charset="0"/>
                <a:cs typeface="Museo Sans 300" charset="0"/>
              </a:rPr>
              <a:t>2. Ask before touching.</a:t>
            </a:r>
          </a:p>
          <a:p>
            <a:pPr algn="l"/>
            <a:endParaRPr lang="en-US" sz="4000" b="0" dirty="0">
              <a:latin typeface="Museo Sans 300" charset="0"/>
              <a:ea typeface="Museo Sans 300" charset="0"/>
              <a:cs typeface="Museo Sans 300" charset="0"/>
            </a:endParaRPr>
          </a:p>
          <a:p>
            <a:pPr algn="l"/>
            <a:r>
              <a:rPr lang="en-US" sz="4000" b="0" dirty="0">
                <a:latin typeface="Museo Sans 300" charset="0"/>
                <a:ea typeface="Museo Sans 300" charset="0"/>
                <a:cs typeface="Museo Sans 300" charset="0"/>
              </a:rPr>
              <a:t>3. Finish the trade </a:t>
            </a:r>
          </a:p>
          <a:p>
            <a:pPr algn="l"/>
            <a:r>
              <a:rPr lang="en-US" sz="4000" b="0" dirty="0">
                <a:latin typeface="Museo Sans 300" charset="0"/>
                <a:ea typeface="Museo Sans 300" charset="0"/>
                <a:cs typeface="Museo Sans 300" charset="0"/>
              </a:rPr>
              <a:t>	with a Scout handclasp.</a:t>
            </a:r>
          </a:p>
          <a:p>
            <a:pPr algn="l"/>
            <a:endParaRPr lang="en-US" sz="4000" b="0" dirty="0">
              <a:latin typeface="Museo Sans 300" charset="0"/>
              <a:ea typeface="Museo Sans 300" charset="0"/>
              <a:cs typeface="Museo Sans 300" charset="0"/>
            </a:endParaRPr>
          </a:p>
          <a:p>
            <a:pPr algn="l"/>
            <a:r>
              <a:rPr lang="en-US" sz="4000" b="0" dirty="0">
                <a:latin typeface="Museo Sans 300" charset="0"/>
                <a:ea typeface="Museo Sans 300" charset="0"/>
                <a:cs typeface="Museo Sans 300" charset="0"/>
              </a:rPr>
              <a:t>4. Respond to mail quickly.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43200"/>
            <a:ext cx="914400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500" b="0" dirty="0" smtClean="0">
                <a:latin typeface="Museo Slab 700" charset="0"/>
                <a:ea typeface="Museo Slab 700" charset="0"/>
                <a:cs typeface="Museo Slab 700" charset="0"/>
              </a:rPr>
              <a:t>FAIR  VALUE</a:t>
            </a:r>
            <a:endParaRPr lang="en-US" sz="85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249" y="914400"/>
            <a:ext cx="904575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0" dirty="0" smtClean="0">
                <a:latin typeface="Museo Slab 700" charset="0"/>
                <a:ea typeface="Museo Slab 700" charset="0"/>
                <a:cs typeface="Museo Slab 700" charset="0"/>
              </a:rPr>
              <a:t>A  FAIR  TRADE </a:t>
            </a:r>
          </a:p>
          <a:p>
            <a:r>
              <a:rPr lang="en-US" sz="8000" b="0" dirty="0" smtClean="0">
                <a:latin typeface="Museo Slab 700" charset="0"/>
                <a:ea typeface="Museo Slab 700" charset="0"/>
                <a:cs typeface="Museo Slab 700" charset="0"/>
              </a:rPr>
              <a:t>–</a:t>
            </a:r>
          </a:p>
          <a:p>
            <a:r>
              <a:rPr lang="en-US" sz="8000" b="0" dirty="0" smtClean="0">
                <a:latin typeface="Museo Slab 700" charset="0"/>
                <a:ea typeface="Museo Slab 700" charset="0"/>
                <a:cs typeface="Museo Slab 700" charset="0"/>
              </a:rPr>
              <a:t>ONE  FOR  ONE?</a:t>
            </a:r>
            <a:endParaRPr lang="en-US" sz="80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4780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0" dirty="0" smtClean="0">
                <a:latin typeface="Museo Slab 700" charset="0"/>
                <a:ea typeface="Museo Slab 700" charset="0"/>
                <a:cs typeface="Museo Slab 700" charset="0"/>
              </a:rPr>
              <a:t>A  FAIR  TRADE –</a:t>
            </a:r>
          </a:p>
          <a:p>
            <a:r>
              <a:rPr lang="en-US" sz="8000" b="0" dirty="0" smtClean="0">
                <a:latin typeface="Museo Slab 700" charset="0"/>
                <a:ea typeface="Museo Slab 700" charset="0"/>
                <a:cs typeface="Museo Slab 700" charset="0"/>
              </a:rPr>
              <a:t>-</a:t>
            </a:r>
          </a:p>
          <a:p>
            <a:r>
              <a:rPr lang="en-US" sz="8000" b="0" dirty="0" smtClean="0">
                <a:latin typeface="Museo Slab 700" charset="0"/>
                <a:ea typeface="Museo Slab 700" charset="0"/>
                <a:cs typeface="Museo Slab 700" charset="0"/>
              </a:rPr>
              <a:t>TWO  FOR  ONE?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09800"/>
            <a:ext cx="914399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600" b="0" dirty="0" smtClean="0">
                <a:latin typeface="Museo Slab 700" charset="0"/>
                <a:ea typeface="Museo Slab 700" charset="0"/>
                <a:cs typeface="Museo Slab 700" charset="0"/>
              </a:rPr>
              <a:t>A  FAIR  TRADE</a:t>
            </a:r>
          </a:p>
          <a:p>
            <a:r>
              <a:rPr lang="en-US" sz="7600" b="0" dirty="0" smtClean="0">
                <a:latin typeface="Museo Slab 700" charset="0"/>
                <a:ea typeface="Museo Slab 700" charset="0"/>
                <a:cs typeface="Museo Slab 700" charset="0"/>
              </a:rPr>
              <a:t>THE  HYPE</a:t>
            </a:r>
            <a:endParaRPr lang="en-US" sz="76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33600"/>
            <a:ext cx="914399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0" b="0" dirty="0" smtClean="0">
                <a:latin typeface="Museo Slab 700" charset="0"/>
                <a:ea typeface="Museo Slab 700" charset="0"/>
                <a:cs typeface="Museo Slab 700" charset="0"/>
              </a:rPr>
              <a:t>RESTRICTIONS</a:t>
            </a:r>
            <a:endParaRPr lang="en-US" sz="90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ed he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108112" y="0"/>
            <a:ext cx="1032831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JewishService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638252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66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left-handed-facts-bill-ga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-41031"/>
            <a:ext cx="5791200" cy="7127631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instein-Quotes-4-610x4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30251" y="0"/>
            <a:ext cx="9774251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2514600"/>
            <a:ext cx="9144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0" b="0" dirty="0" smtClean="0">
                <a:latin typeface="Museo Sans 300" charset="0"/>
                <a:ea typeface="Museo Sans 300" charset="0"/>
                <a:cs typeface="Museo Sans 300" charset="0"/>
              </a:rPr>
              <a:t>BUDGETING</a:t>
            </a:r>
            <a:endParaRPr lang="en-US" b="0" dirty="0">
              <a:latin typeface="Museo Sans 300" charset="0"/>
              <a:ea typeface="Museo Sans 300" charset="0"/>
              <a:cs typeface="Museo Sans 3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7359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19400"/>
            <a:ext cx="914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b="0" dirty="0" smtClean="0">
                <a:latin typeface="Museo Slab 700" charset="0"/>
                <a:ea typeface="Museo Slab 700" charset="0"/>
                <a:cs typeface="Museo Slab 700" charset="0"/>
              </a:rPr>
              <a:t>RESTRICTIONS = ??</a:t>
            </a:r>
            <a:endParaRPr lang="en-US" sz="70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752600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500" b="0" dirty="0" smtClean="0">
                <a:latin typeface="Museo Slab 700" charset="0"/>
                <a:ea typeface="Museo Slab 700" charset="0"/>
                <a:cs typeface="Museo Slab 700" charset="0"/>
              </a:rPr>
              <a:t>WORK</a:t>
            </a:r>
          </a:p>
          <a:p>
            <a:r>
              <a:rPr lang="en-US" sz="8500" b="0" dirty="0" smtClean="0">
                <a:latin typeface="Museo Slab 700" charset="0"/>
                <a:ea typeface="Museo Slab 700" charset="0"/>
                <a:cs typeface="Museo Slab 700" charset="0"/>
              </a:rPr>
              <a:t>HOURS ?</a:t>
            </a:r>
            <a:endParaRPr lang="en-US" sz="85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90600"/>
            <a:ext cx="914400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500" b="0" dirty="0" smtClean="0">
                <a:latin typeface="Museo Slab 700" charset="0"/>
                <a:ea typeface="Museo Slab 700" charset="0"/>
                <a:cs typeface="Museo Slab 700" charset="0"/>
              </a:rPr>
              <a:t>LODGE</a:t>
            </a:r>
          </a:p>
          <a:p>
            <a:r>
              <a:rPr lang="en-US" sz="8500" b="0" dirty="0" smtClean="0">
                <a:latin typeface="Museo Slab 700" charset="0"/>
                <a:ea typeface="Museo Slab 700" charset="0"/>
                <a:cs typeface="Museo Slab 700" charset="0"/>
              </a:rPr>
              <a:t>EXECUTIVE</a:t>
            </a:r>
          </a:p>
          <a:p>
            <a:r>
              <a:rPr lang="en-US" sz="8500" b="0" dirty="0" smtClean="0">
                <a:latin typeface="Museo Slab 700" charset="0"/>
                <a:ea typeface="Museo Slab 700" charset="0"/>
                <a:cs typeface="Museo Slab 700" charset="0"/>
              </a:rPr>
              <a:t>COMMITTEE ?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28800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500" b="0" dirty="0" smtClean="0">
                <a:latin typeface="Museo Slab 700" charset="0"/>
                <a:ea typeface="Museo Slab 700" charset="0"/>
                <a:cs typeface="Museo Slab 700" charset="0"/>
              </a:rPr>
              <a:t>ENCOURAGE</a:t>
            </a:r>
          </a:p>
          <a:p>
            <a:r>
              <a:rPr lang="en-US" sz="8500" b="0" dirty="0" smtClean="0">
                <a:latin typeface="Museo Slab 700" charset="0"/>
                <a:ea typeface="Museo Slab 700" charset="0"/>
                <a:cs typeface="Museo Slab 700" charset="0"/>
              </a:rPr>
              <a:t>ATTENDANCE ?</a:t>
            </a:r>
            <a:endParaRPr lang="en-US" sz="85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905000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500" b="0" dirty="0" smtClean="0">
                <a:latin typeface="Museo Slab 700" charset="0"/>
                <a:ea typeface="Museo Slab 700" charset="0"/>
                <a:cs typeface="Museo Slab 700" charset="0"/>
              </a:rPr>
              <a:t>ARTIFICIAL</a:t>
            </a:r>
          </a:p>
          <a:p>
            <a:r>
              <a:rPr lang="en-US" sz="8500" b="0" dirty="0" smtClean="0">
                <a:latin typeface="Museo Slab 700" charset="0"/>
                <a:ea typeface="Museo Slab 700" charset="0"/>
                <a:cs typeface="Museo Slab 700" charset="0"/>
              </a:rPr>
              <a:t>RARITY ?</a:t>
            </a:r>
            <a:endParaRPr lang="en-US" sz="85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600200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500" b="0" dirty="0" smtClean="0">
                <a:latin typeface="Museo Slab 700" charset="0"/>
                <a:ea typeface="Museo Slab 700" charset="0"/>
                <a:cs typeface="Museo Slab 700" charset="0"/>
              </a:rPr>
              <a:t>“ELITE”</a:t>
            </a:r>
          </a:p>
          <a:p>
            <a:r>
              <a:rPr lang="en-US" sz="8500" b="0" dirty="0" smtClean="0">
                <a:latin typeface="Museo Slab 700" charset="0"/>
                <a:ea typeface="Museo Slab 700" charset="0"/>
                <a:cs typeface="Museo Slab 700" charset="0"/>
              </a:rPr>
              <a:t>PATCHES ?</a:t>
            </a:r>
            <a:endParaRPr lang="en-US" sz="85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66092"/>
            <a:ext cx="9144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I </a:t>
            </a: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think that I shall never see</a:t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Every issue of every </a:t>
            </a:r>
            <a:r>
              <a:rPr lang="en-US" sz="2300" dirty="0" err="1" smtClean="0">
                <a:latin typeface="Museo Sans 300" charset="0"/>
                <a:ea typeface="Museo Sans 300" charset="0"/>
                <a:cs typeface="Museo Sans 300" charset="0"/>
              </a:rPr>
              <a:t>csp</a:t>
            </a: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,</a:t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Or every flap upon a chest,</a:t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Or summer camps and all the rest.</a:t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I’m always looking, here and there.</a:t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A need could be ‘most anywhere.</a:t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Besides the patches in every trade,</a:t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It’s great to know that a friend is made.</a:t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Though I hope for every patch.</a:t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Some will always elude my catch.</a:t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When on </a:t>
            </a:r>
            <a:r>
              <a:rPr lang="en-US" sz="2300" dirty="0" err="1" smtClean="0">
                <a:latin typeface="Museo Sans 300" charset="0"/>
                <a:ea typeface="Museo Sans 300" charset="0"/>
                <a:cs typeface="Museo Sans 300" charset="0"/>
              </a:rPr>
              <a:t>Ebay</a:t>
            </a: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, the bidding’s high</a:t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I must let it go, with  a sigh.</a:t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Maybe next time, I’ll be a winner.</a:t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Does lusting for it make me a sinner?</a:t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God help a patch hound that’s like me</a:t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>Waiting for the next variety.</a:t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  <a:t/>
            </a:r>
            <a:br>
              <a:rPr lang="en-US" sz="2300" dirty="0" smtClean="0">
                <a:latin typeface="Museo Sans 300" charset="0"/>
                <a:ea typeface="Museo Sans 300" charset="0"/>
                <a:cs typeface="Museo Sans 300" charset="0"/>
              </a:rPr>
            </a:br>
            <a:endParaRPr lang="en-US" sz="2300" dirty="0">
              <a:latin typeface="Museo Sans 300" charset="0"/>
              <a:ea typeface="Museo Sans 300" charset="0"/>
              <a:cs typeface="Museo Sans 300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V="1">
            <a:off x="914400" y="2971800"/>
            <a:ext cx="74676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905000" y="1295400"/>
            <a:ext cx="0" cy="1676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66800" y="1981200"/>
            <a:ext cx="76200" cy="2971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352800" y="1828800"/>
            <a:ext cx="0" cy="3200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562600" y="1676400"/>
            <a:ext cx="76200" cy="3352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001000" y="1600200"/>
            <a:ext cx="76200" cy="3505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495800" y="1371600"/>
            <a:ext cx="0" cy="1600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772400" y="1295400"/>
            <a:ext cx="0" cy="1676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477000" y="1569660"/>
            <a:ext cx="76200" cy="14021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7162800" y="2971800"/>
            <a:ext cx="0" cy="1600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90600" y="3810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ORDER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PATCHES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57600" y="3810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RECEIVE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PATCHES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10200" y="0"/>
            <a:ext cx="175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HAVE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ACTIVITY.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SELL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PATCHES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30872" y="304800"/>
            <a:ext cx="12105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BILL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IS DUE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592792" y="4572000"/>
            <a:ext cx="8675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PAY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BILL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43000" y="55626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 Light" pitchFamily="34" charset="0"/>
              </a:rPr>
              <a:t>FIRST MONTH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429000" y="5562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 Light" pitchFamily="34" charset="0"/>
              </a:rPr>
              <a:t>SECOND MONTH</a:t>
            </a:r>
            <a:endParaRPr lang="en-US" dirty="0">
              <a:latin typeface="Calibri Light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867400" y="5562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 Light" pitchFamily="34" charset="0"/>
              </a:rPr>
              <a:t>THIRD MONTH</a:t>
            </a:r>
            <a:endParaRPr lang="en-US" dirty="0">
              <a:latin typeface="Calibri Ligh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828800"/>
            <a:ext cx="6096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0" dirty="0">
                <a:latin typeface="Museo Slab 700" charset="0"/>
                <a:ea typeface="Museo Slab 700" charset="0"/>
                <a:cs typeface="Museo Slab 700" charset="0"/>
              </a:rPr>
              <a:t>MARKETING</a:t>
            </a:r>
          </a:p>
          <a:p>
            <a:r>
              <a:rPr lang="en-US" sz="7200" b="0" dirty="0">
                <a:latin typeface="Museo Slab 700" charset="0"/>
                <a:ea typeface="Museo Slab 700" charset="0"/>
                <a:cs typeface="Museo Slab 700" charset="0"/>
              </a:rPr>
              <a:t> - SETS</a:t>
            </a:r>
            <a:endParaRPr lang="en-US" sz="72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170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0" y="1828800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6000" b="0" dirty="0" smtClean="0">
                <a:latin typeface="Museo Slab 700" charset="0"/>
                <a:ea typeface="Museo Slab 700" charset="0"/>
                <a:cs typeface="Museo Slab 700" charset="0"/>
              </a:rPr>
              <a:t>MARKETING –</a:t>
            </a:r>
          </a:p>
          <a:p>
            <a:r>
              <a:rPr lang="en-US" sz="6000" b="0" dirty="0" smtClean="0">
                <a:latin typeface="Museo Slab 700" charset="0"/>
                <a:ea typeface="Museo Slab 700" charset="0"/>
                <a:cs typeface="Museo Slab 700" charset="0"/>
              </a:rPr>
              <a:t>WHEN THE STORE</a:t>
            </a:r>
          </a:p>
          <a:p>
            <a:r>
              <a:rPr lang="en-US" sz="6000" b="0" dirty="0" smtClean="0">
                <a:latin typeface="Museo Slab 700" charset="0"/>
                <a:ea typeface="Museo Slab 700" charset="0"/>
                <a:cs typeface="Museo Slab 700" charset="0"/>
              </a:rPr>
              <a:t> IS OPEN</a:t>
            </a:r>
            <a:endParaRPr lang="en-US" sz="6000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1981200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9000" b="0" dirty="0" smtClean="0">
                <a:latin typeface="Museo Slab 700" charset="0"/>
                <a:ea typeface="Museo Slab 700" charset="0"/>
                <a:cs typeface="Museo Slab 700" charset="0"/>
              </a:rPr>
              <a:t>MARKETING –</a:t>
            </a:r>
          </a:p>
          <a:p>
            <a:r>
              <a:rPr lang="en-US" sz="9000" b="0" dirty="0" smtClean="0">
                <a:latin typeface="Museo Slab 700" charset="0"/>
                <a:ea typeface="Museo Slab 700" charset="0"/>
                <a:cs typeface="Museo Slab 700" charset="0"/>
              </a:rPr>
              <a:t>A  LA  CARTE</a:t>
            </a:r>
            <a:endParaRPr lang="en-US" b="0" dirty="0">
              <a:latin typeface="Museo Slab 700" charset="0"/>
              <a:ea typeface="Museo Slab 700" charset="0"/>
              <a:cs typeface="Museo Slab 7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0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8600" y="1003512"/>
            <a:ext cx="89154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seo Sans 300" charset="0"/>
              <a:ea typeface="Museo Sans 300" charset="0"/>
              <a:cs typeface="Museo Sans 30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300" charset="0"/>
                <a:ea typeface="Museo Sans 300" charset="0"/>
                <a:cs typeface="Museo Sans 300" charset="0"/>
              </a:rPr>
              <a:t>OLD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300" charset="0"/>
                <a:ea typeface="Museo Sans 300" charset="0"/>
                <a:cs typeface="Museo Sans 300" charset="0"/>
              </a:rPr>
              <a:t>: Registration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300" charset="0"/>
                <a:ea typeface="Museo Sans 300" charset="0"/>
                <a:cs typeface="Museo Sans 300" charset="0"/>
              </a:rPr>
              <a:t>Form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seo Sans 300" charset="0"/>
              <a:ea typeface="Museo Sans 300" charset="0"/>
              <a:cs typeface="Museo Sans 30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300" charset="0"/>
                <a:ea typeface="Museo Sans 300" charset="0"/>
                <a:cs typeface="Museo Sans 300" charset="0"/>
              </a:rPr>
              <a:t>Registration             $XX,00  x Number attending =  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seo Sans 300" charset="0"/>
              <a:ea typeface="Museo Sans 300" charset="0"/>
              <a:cs typeface="Museo Sans 30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0" dirty="0" smtClean="0">
              <a:latin typeface="Museo Sans 300" charset="0"/>
              <a:ea typeface="Museo Sans 300" charset="0"/>
              <a:cs typeface="Museo Sans 30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0" dirty="0" smtClean="0">
              <a:latin typeface="Museo Sans 300" charset="0"/>
              <a:ea typeface="Museo Sans 300" charset="0"/>
              <a:cs typeface="Museo Sans 30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0" dirty="0" smtClean="0">
              <a:latin typeface="Museo Sans 300" charset="0"/>
              <a:ea typeface="Museo Sans 300" charset="0"/>
              <a:cs typeface="Museo Sans 30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seo Sans 300" charset="0"/>
              <a:ea typeface="Museo Sans 300" charset="0"/>
              <a:cs typeface="Museo Sans 30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300" charset="0"/>
                <a:ea typeface="Museo Sans 300" charset="0"/>
                <a:cs typeface="Museo Sans 300" charset="0"/>
              </a:rPr>
              <a:t>NEW Registration Form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seo Sans 300" charset="0"/>
              <a:ea typeface="Museo Sans 300" charset="0"/>
              <a:cs typeface="Museo Sans 30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300" charset="0"/>
                <a:ea typeface="Museo Sans 300" charset="0"/>
                <a:cs typeface="Museo Sans 300" charset="0"/>
              </a:rPr>
              <a:t>Registration                          $XX.00 x Number attending = ------------------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300" charset="0"/>
                <a:ea typeface="Museo Sans 300" charset="0"/>
                <a:cs typeface="Museo Sans 300" charset="0"/>
              </a:rPr>
              <a:t>Patch (one per person)         $  4.00 x Number attending = 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seo Sans 300" charset="0"/>
              <a:ea typeface="Museo Sans 300" charset="0"/>
              <a:cs typeface="Museo Sans 30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seo Sans 300" charset="0"/>
                <a:ea typeface="Museo Sans 300" charset="0"/>
                <a:cs typeface="Museo Sans 300" charset="0"/>
              </a:rPr>
              <a:t>Total enclosed                                                                      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seo Sans 300" charset="0"/>
              <a:ea typeface="Museo Sans 300" charset="0"/>
              <a:cs typeface="Museo Sans 300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295400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0" b="0" dirty="0" smtClean="0">
                <a:latin typeface="Museo Sans 300" charset="0"/>
                <a:ea typeface="Museo Sans 300" charset="0"/>
                <a:cs typeface="Museo Sans 300" charset="0"/>
              </a:rPr>
              <a:t>THE SIZE</a:t>
            </a:r>
          </a:p>
          <a:p>
            <a:r>
              <a:rPr lang="en-US" sz="9000" b="0" dirty="0" smtClean="0">
                <a:latin typeface="Museo Sans 300" charset="0"/>
                <a:ea typeface="Museo Sans 300" charset="0"/>
                <a:cs typeface="Museo Sans 300" charset="0"/>
              </a:rPr>
              <a:t>OF THE</a:t>
            </a:r>
          </a:p>
          <a:p>
            <a:r>
              <a:rPr lang="en-US" sz="9000" b="0" dirty="0" smtClean="0">
                <a:latin typeface="Museo Sans 300" charset="0"/>
                <a:ea typeface="Museo Sans 300" charset="0"/>
                <a:cs typeface="Museo Sans 300" charset="0"/>
              </a:rPr>
              <a:t>MARKET</a:t>
            </a:r>
            <a:endParaRPr lang="en-US" sz="9000" b="0" dirty="0">
              <a:latin typeface="Museo Sans 300" charset="0"/>
              <a:ea typeface="Museo Sans 300" charset="0"/>
              <a:cs typeface="Museo Sans 300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AC_Powerpoint_R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369</TotalTime>
  <Words>191</Words>
  <Application>Microsoft Macintosh PowerPoint</Application>
  <PresentationFormat>On-screen Show (4:3)</PresentationFormat>
  <Paragraphs>105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Calibri</vt:lpstr>
      <vt:lpstr>Calibri Light</vt:lpstr>
      <vt:lpstr>Museo Sans 300</vt:lpstr>
      <vt:lpstr>Museo Slab 300</vt:lpstr>
      <vt:lpstr>Museo Slab 700</vt:lpstr>
      <vt:lpstr>Times New Roman</vt:lpstr>
      <vt:lpstr>Arial</vt:lpstr>
      <vt:lpstr>NOAC_Powerpoint_Red</vt:lpstr>
      <vt:lpstr>Patch Economic$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 Training Resources and More Information Visit: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S. F. Obermeyer Jr.</dc:creator>
  <cp:lastModifiedBy>Jason Riley</cp:lastModifiedBy>
  <cp:revision>37</cp:revision>
  <dcterms:created xsi:type="dcterms:W3CDTF">2001-04-18T16:08:10Z</dcterms:created>
  <dcterms:modified xsi:type="dcterms:W3CDTF">2015-07-28T03:37:39Z</dcterms:modified>
</cp:coreProperties>
</file>