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5000">
                <a:latin typeface="Museo Slab 700"/>
                <a:ea typeface="Museo Slab 700"/>
                <a:cs typeface="Museo Slab 700"/>
                <a:sym typeface="Museo Slab 700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1pPr>
            <a:lvl2pPr marL="0" indent="4572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2pPr>
            <a:lvl3pPr marL="0" indent="9144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3pPr>
            <a:lvl4pPr marL="0" indent="13716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4pPr>
            <a:lvl5pPr marL="0" indent="1828800" algn="ctr">
              <a:buClrTx/>
              <a:buSzTx/>
              <a:buFontTx/>
              <a:buNone/>
              <a:defRPr sz="4000">
                <a:solidFill>
                  <a:srgbClr val="FFFFFF"/>
                </a:solidFill>
                <a:latin typeface="Museo Slab 500"/>
                <a:ea typeface="Museo Slab 500"/>
                <a:cs typeface="Museo Slab 500"/>
                <a:sym typeface="Museo Slab 500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3" name="image3.png" descr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31240" y="400331"/>
            <a:ext cx="1514366" cy="96160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2048309" y="274636"/>
            <a:ext cx="6638488" cy="7494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734127"/>
            <a:ext cx="8229600" cy="4392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1pPr>
      <a:lvl2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2pPr>
      <a:lvl3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3pPr>
      <a:lvl4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4pPr>
      <a:lvl5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5pPr>
      <a:lvl6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6pPr>
      <a:lvl7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7pPr>
      <a:lvl8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8pPr>
      <a:lvl9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FFFFFF"/>
          </a:solidFill>
          <a:uFillTx/>
          <a:latin typeface="Museo Slab 500"/>
          <a:ea typeface="Museo Slab 500"/>
          <a:cs typeface="Museo Slab 500"/>
          <a:sym typeface="Museo Slab 500"/>
        </a:defRPr>
      </a:lvl9pPr>
    </p:titleStyle>
    <p:bodyStyle>
      <a:lvl1pPr marL="342900" marR="0" indent="-13970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1pPr>
      <a:lvl2pPr marL="758371" marR="0" indent="-123371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2pPr>
      <a:lvl3pPr marL="1168400" marR="0" indent="-10160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3pPr>
      <a:lvl4pPr marL="16611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4pPr>
      <a:lvl5pPr marL="21183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5pPr>
      <a:lvl6pPr marL="25755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6pPr>
      <a:lvl7pPr marL="3032760" marR="0" indent="-162560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7pPr>
      <a:lvl8pPr marL="3489959" marR="0" indent="-162559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8pPr>
      <a:lvl9pPr marL="3947159" marR="0" indent="-162559" algn="l" defTabSz="914400" latinLnBrk="0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Museo Sans 300"/>
          <a:ea typeface="Museo Sans 300"/>
          <a:cs typeface="Museo Sans 300"/>
          <a:sym typeface="Museo Sans 300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22;p4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 lIns="34275" tIns="34275" rIns="34275" bIns="34275"/>
          <a:lstStyle>
            <a:lvl1pPr defTabSz="841247">
              <a:defRPr sz="4600"/>
            </a:lvl1pPr>
          </a:lstStyle>
          <a:p>
            <a:pPr/>
            <a:r>
              <a:t>#ChooseOA: Arrowman Activation</a:t>
            </a:r>
          </a:p>
        </p:txBody>
      </p:sp>
      <p:sp>
        <p:nvSpPr>
          <p:cNvPr id="33" name="Google Shape;23;p4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 lIns="34275" tIns="34275" rIns="34275" bIns="34275"/>
          <a:lstStyle>
            <a:lvl1pPr>
              <a:spcBef>
                <a:spcPts val="0"/>
              </a:spcBef>
            </a:lvl1pPr>
          </a:lstStyle>
          <a:p>
            <a:pPr/>
            <a:r>
              <a:t>Engaging Members following Induction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80;p13"/>
          <p:cNvSpPr txBox="1"/>
          <p:nvPr>
            <p:ph type="body" idx="1"/>
          </p:nvPr>
        </p:nvSpPr>
        <p:spPr>
          <a:xfrm>
            <a:off x="457200" y="1374334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 defTabSz="713231">
              <a:spcBef>
                <a:spcPts val="400"/>
              </a:spcBef>
              <a:buSzTx/>
              <a:buNone/>
              <a:defRPr sz="2496"/>
            </a:pPr>
            <a:r>
              <a:t>When discussing, remember to:</a:t>
            </a:r>
          </a:p>
          <a:p>
            <a:pPr marL="0" indent="356615" defTabSz="713231">
              <a:spcBef>
                <a:spcPts val="400"/>
              </a:spcBef>
              <a:buSzTx/>
              <a:buNone/>
              <a:defRPr sz="2496"/>
            </a:pPr>
          </a:p>
          <a:p>
            <a:pPr marL="267461" indent="-108965" defTabSz="713231">
              <a:spcBef>
                <a:spcPts val="400"/>
              </a:spcBef>
              <a:buChar char="-"/>
              <a:defRPr sz="2496"/>
            </a:pPr>
            <a:r>
              <a:t>Define terms to prevent confusion</a:t>
            </a:r>
            <a:endParaRPr baseline="-30358" sz="467"/>
          </a:p>
          <a:p>
            <a:pPr marL="267461" indent="-108965" defTabSz="713231">
              <a:spcBef>
                <a:spcPts val="700"/>
              </a:spcBef>
              <a:buChar char="-"/>
              <a:defRPr sz="2496"/>
            </a:pPr>
            <a:r>
              <a:t>Identify a clear end goal and crystallize the discussion</a:t>
            </a:r>
          </a:p>
          <a:p>
            <a:pPr marL="267461" indent="-108965" defTabSz="713231">
              <a:spcBef>
                <a:spcPts val="700"/>
              </a:spcBef>
              <a:buChar char="-"/>
              <a:defRPr sz="2496"/>
            </a:pPr>
            <a:r>
              <a:t>Understand differences of perspective between Arrowmen and different lodges</a:t>
            </a:r>
          </a:p>
          <a:p>
            <a:pPr marL="267461" indent="-108965" defTabSz="713231">
              <a:spcBef>
                <a:spcPts val="700"/>
              </a:spcBef>
              <a:buChar char="-"/>
              <a:defRPr sz="2496"/>
            </a:pPr>
            <a:r>
              <a:t>Premortem: imagine the plan fails, then ask yourself “what went wrong?”</a:t>
            </a:r>
          </a:p>
          <a:p>
            <a:pPr marL="267461" indent="-108965" defTabSz="713231">
              <a:spcBef>
                <a:spcPts val="700"/>
              </a:spcBef>
              <a:buChar char="-"/>
              <a:defRPr sz="2496"/>
            </a:pPr>
            <a:r>
              <a:t>Ask what the next step is</a:t>
            </a:r>
          </a:p>
        </p:txBody>
      </p:sp>
      <p:sp>
        <p:nvSpPr>
          <p:cNvPr id="60" name="Google Shape;81;p13"/>
          <p:cNvSpPr txBox="1"/>
          <p:nvPr>
            <p:ph type="title"/>
          </p:nvPr>
        </p:nvSpPr>
        <p:spPr>
          <a:xfrm>
            <a:off x="2048309" y="274639"/>
            <a:ext cx="6638402" cy="749400"/>
          </a:xfrm>
          <a:prstGeom prst="rect">
            <a:avLst/>
          </a:prstGeom>
        </p:spPr>
        <p:txBody>
          <a:bodyPr/>
          <a:lstStyle/>
          <a:p>
            <a:pPr defTabSz="758951">
              <a:defRPr sz="3652"/>
            </a:pPr>
            <a:r>
              <a:t>Conclusion</a:t>
            </a:r>
            <a:r>
              <a:rPr b="1" baseline="30192">
                <a:latin typeface="+mn-lt"/>
                <a:ea typeface="+mn-ea"/>
                <a:cs typeface="+mn-cs"/>
                <a:sym typeface="Arial"/>
              </a:rPr>
              <a:t>__</a:t>
            </a:r>
            <a:r>
              <a:t> Best Practices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87;p14"/>
          <p:cNvSpPr txBox="1"/>
          <p:nvPr>
            <p:ph type="ctrTitle"/>
          </p:nvPr>
        </p:nvSpPr>
        <p:spPr>
          <a:xfrm>
            <a:off x="685800" y="2358586"/>
            <a:ext cx="7772400" cy="1470001"/>
          </a:xfrm>
          <a:prstGeom prst="rect">
            <a:avLst/>
          </a:prstGeom>
        </p:spPr>
        <p:txBody>
          <a:bodyPr/>
          <a:lstStyle>
            <a:lvl1pPr defTabSz="768095">
              <a:defRPr sz="4200"/>
            </a:lvl1pPr>
          </a:lstStyle>
          <a:p>
            <a:pPr/>
            <a:r>
              <a:t>Thanks for joining us today!</a:t>
            </a:r>
          </a:p>
        </p:txBody>
      </p:sp>
      <p:sp>
        <p:nvSpPr>
          <p:cNvPr id="63" name="Google Shape;88;p14"/>
          <p:cNvSpPr txBox="1"/>
          <p:nvPr>
            <p:ph type="subTitle" sz="quarter" idx="1"/>
          </p:nvPr>
        </p:nvSpPr>
        <p:spPr>
          <a:xfrm>
            <a:off x="1371600" y="3886200"/>
            <a:ext cx="6400801" cy="1752600"/>
          </a:xfrm>
          <a:prstGeom prst="rect">
            <a:avLst/>
          </a:prstGeom>
        </p:spPr>
        <p:txBody>
          <a:bodyPr/>
          <a:lstStyle/>
          <a:p>
            <a:pPr/>
            <a:r>
              <a:t>Any questions?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29;p5"/>
          <p:cNvSpPr txBox="1"/>
          <p:nvPr>
            <p:ph type="title"/>
          </p:nvPr>
        </p:nvSpPr>
        <p:spPr>
          <a:xfrm>
            <a:off x="2048309" y="274639"/>
            <a:ext cx="6638402" cy="749400"/>
          </a:xfrm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Session Objectives</a:t>
            </a:r>
          </a:p>
        </p:txBody>
      </p:sp>
      <p:sp>
        <p:nvSpPr>
          <p:cNvPr id="36" name="Google Shape;30;p5"/>
          <p:cNvSpPr txBox="1"/>
          <p:nvPr>
            <p:ph type="body" idx="1"/>
          </p:nvPr>
        </p:nvSpPr>
        <p:spPr>
          <a:xfrm>
            <a:off x="457200" y="1232982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118871" defTabSz="713231">
              <a:spcBef>
                <a:spcPts val="0"/>
              </a:spcBef>
              <a:buSzTx/>
              <a:buNone/>
              <a:defRPr sz="249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rPr>
                <a:latin typeface="Museo Sans 700"/>
                <a:ea typeface="Museo Sans 700"/>
                <a:cs typeface="Museo Sans 700"/>
                <a:sym typeface="Museo Sans 700"/>
              </a:rPr>
              <a:t>Explain</a:t>
            </a:r>
            <a:r>
              <a:t> the stakeholders in and the significance of activation rate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rPr>
                <a:latin typeface="Museo Sans 700"/>
                <a:ea typeface="Museo Sans 700"/>
                <a:cs typeface="Museo Sans 700"/>
                <a:sym typeface="Museo Sans 700"/>
              </a:rPr>
              <a:t>Demonstrate</a:t>
            </a:r>
            <a:r>
              <a:t> ways to encourage engagement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rPr>
                <a:latin typeface="Museo Sans 700"/>
                <a:ea typeface="Museo Sans 700"/>
                <a:cs typeface="Museo Sans 700"/>
                <a:sym typeface="Museo Sans 700"/>
              </a:rPr>
              <a:t>Guide</a:t>
            </a:r>
            <a:r>
              <a:t> participants to developing plans to improve activation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rPr>
                <a:latin typeface="Museo Sans 700"/>
                <a:ea typeface="Museo Sans 700"/>
                <a:cs typeface="Museo Sans 700"/>
                <a:sym typeface="Museo Sans 700"/>
              </a:rPr>
              <a:t>Enable</a:t>
            </a:r>
            <a:r>
              <a:t> lodges to implement these plans and access supporting resources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6;p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6072">
              <a:defRPr sz="2772"/>
            </a:lvl1pPr>
          </a:lstStyle>
          <a:p>
            <a:pPr/>
            <a:r>
              <a:t>Significance of Arrowman Activation</a:t>
            </a:r>
          </a:p>
        </p:txBody>
      </p:sp>
      <p:sp>
        <p:nvSpPr>
          <p:cNvPr id="39" name="Google Shape;37;p6"/>
          <p:cNvSpPr txBox="1"/>
          <p:nvPr>
            <p:ph type="body" idx="1"/>
          </p:nvPr>
        </p:nvSpPr>
        <p:spPr>
          <a:xfrm>
            <a:off x="457200" y="1419802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 defTabSz="621791">
              <a:spcBef>
                <a:spcPts val="400"/>
              </a:spcBef>
              <a:buSzTx/>
              <a:buNone/>
              <a:defRPr sz="217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First Five</a:t>
            </a: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621791">
              <a:spcBef>
                <a:spcPts val="400"/>
              </a:spcBef>
              <a:buSzTx/>
              <a:buNone/>
              <a:defRPr sz="2176"/>
            </a:pPr>
            <a:r>
              <a:t>15% of Arrowmen will become “activated” or attend their first event within five months of induction</a:t>
            </a:r>
          </a:p>
          <a:p>
            <a:pPr marL="0" indent="0" defTabSz="621791">
              <a:spcBef>
                <a:spcPts val="400"/>
              </a:spcBef>
              <a:buSzTx/>
              <a:buNone/>
              <a:defRPr sz="2176"/>
            </a:pPr>
            <a:endParaRPr sz="1360"/>
          </a:p>
          <a:p>
            <a:pPr marL="0" indent="0" defTabSz="621791">
              <a:spcBef>
                <a:spcPts val="400"/>
              </a:spcBef>
              <a:buSzTx/>
              <a:buNone/>
              <a:defRPr sz="217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Timely Twelve</a:t>
            </a: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621791">
              <a:spcBef>
                <a:spcPts val="400"/>
              </a:spcBef>
              <a:buSzTx/>
              <a:buNone/>
              <a:defRPr sz="2176"/>
            </a:pPr>
            <a:r>
              <a:t>9% more will be activated by the end of their first year</a:t>
            </a:r>
          </a:p>
          <a:p>
            <a:pPr marL="0" indent="0" defTabSz="621791">
              <a:spcBef>
                <a:spcPts val="400"/>
              </a:spcBef>
              <a:buSzTx/>
              <a:buNone/>
              <a:defRPr sz="2176"/>
            </a:pPr>
            <a:endParaRPr sz="1360"/>
          </a:p>
          <a:p>
            <a:pPr marL="0" indent="0" defTabSz="621791">
              <a:spcBef>
                <a:spcPts val="400"/>
              </a:spcBef>
              <a:buSzTx/>
              <a:buNone/>
              <a:defRPr sz="217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Essential Eighteen</a:t>
            </a: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621791">
              <a:spcBef>
                <a:spcPts val="400"/>
              </a:spcBef>
              <a:buSzTx/>
              <a:buNone/>
              <a:defRPr sz="2176"/>
            </a:pPr>
            <a:r>
              <a:t>In the final months of the activation window, 10% will be activated; few Arrowmen will be activated more than 18 months after induction, leaving 65% of Arrowmen never activated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2;p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Identify Stakeholders</a:t>
            </a:r>
          </a:p>
        </p:txBody>
      </p:sp>
      <p:sp>
        <p:nvSpPr>
          <p:cNvPr id="42" name="Google Shape;43;p7"/>
          <p:cNvSpPr txBox="1"/>
          <p:nvPr>
            <p:ph type="body" idx="1"/>
          </p:nvPr>
        </p:nvSpPr>
        <p:spPr>
          <a:xfrm>
            <a:off x="457200" y="1419802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 defTabSz="713231">
              <a:spcBef>
                <a:spcPts val="0"/>
              </a:spcBef>
              <a:buSzTx/>
              <a:buNone/>
              <a:defRPr sz="249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Lodge Members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Newly inducted or non-activated members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Engaged members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</a:p>
          <a:p>
            <a:pPr marL="0" indent="0" defTabSz="713231">
              <a:spcBef>
                <a:spcPts val="0"/>
              </a:spcBef>
              <a:buSzTx/>
              <a:buNone/>
              <a:defRPr b="1" sz="2496">
                <a:latin typeface="+mn-lt"/>
                <a:ea typeface="+mn-ea"/>
                <a:cs typeface="+mn-cs"/>
                <a:sym typeface="Arial"/>
              </a:defRPr>
            </a:pPr>
            <a:r>
              <a:t>Home Units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Parents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Troop, Crew, or Ship leadership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Lodge/Scouting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Lodge leadership</a:t>
            </a:r>
          </a:p>
          <a:p>
            <a:pPr marL="267461" indent="-108965" defTabSz="713231">
              <a:spcBef>
                <a:spcPts val="0"/>
              </a:spcBef>
              <a:buChar char="-"/>
              <a:defRPr sz="2496"/>
            </a:pPr>
            <a:r>
              <a:t>Council leadership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8;p8"/>
          <p:cNvSpPr txBox="1"/>
          <p:nvPr>
            <p:ph type="body" idx="1"/>
          </p:nvPr>
        </p:nvSpPr>
        <p:spPr>
          <a:xfrm>
            <a:off x="457200" y="1419802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 defTabSz="713231">
              <a:spcBef>
                <a:spcPts val="0"/>
              </a:spcBef>
              <a:buSzTx/>
              <a:buNone/>
              <a:defRPr sz="249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Educate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t>Share the significance and impact of the Brotherhood of Cheerful Service with parents and unit leadership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Understand</a:t>
            </a: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t>Expand the view of newly inducted members and parents</a:t>
            </a: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Engage</a:t>
            </a: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713231">
              <a:spcBef>
                <a:spcPts val="0"/>
              </a:spcBef>
              <a:buSzTx/>
              <a:buNone/>
              <a:defRPr sz="2496"/>
            </a:pPr>
            <a:r>
              <a:t>Bring the OA program into the Scouting experience of members and into their units</a:t>
            </a:r>
          </a:p>
        </p:txBody>
      </p:sp>
      <p:sp>
        <p:nvSpPr>
          <p:cNvPr id="45" name="Google Shape;49;p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58951">
              <a:defRPr sz="3652"/>
            </a:lvl1pPr>
          </a:lstStyle>
          <a:p>
            <a:pPr/>
            <a:r>
              <a:t>Core Elements of Activation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54;p9"/>
          <p:cNvSpPr txBox="1"/>
          <p:nvPr>
            <p:ph type="body" idx="1"/>
          </p:nvPr>
        </p:nvSpPr>
        <p:spPr>
          <a:xfrm>
            <a:off x="457200" y="1476952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Pre-Induction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Candidate and Parent letters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Availability of Resources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Alumni Testimony</a:t>
            </a:r>
          </a:p>
          <a:p>
            <a:pPr marL="0" indent="0">
              <a:spcBef>
                <a:spcPts val="0"/>
              </a:spcBef>
              <a:buSzTx/>
              <a:buNone/>
            </a:pPr>
            <a:endParaRPr b="1" sz="2000">
              <a:latin typeface="+mn-lt"/>
              <a:ea typeface="+mn-ea"/>
              <a:cs typeface="+mn-cs"/>
              <a:sym typeface="Arial"/>
            </a:endParaRPr>
          </a:p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On-Site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New Parent Meetings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New Member Orientation</a:t>
            </a:r>
          </a:p>
          <a:p>
            <a:pPr marL="0" indent="0">
              <a:spcBef>
                <a:spcPts val="0"/>
              </a:spcBef>
              <a:buSzTx/>
              <a:buNone/>
            </a:pPr>
            <a:endParaRPr b="1" sz="2000">
              <a:latin typeface="+mn-lt"/>
              <a:ea typeface="+mn-ea"/>
              <a:cs typeface="+mn-cs"/>
              <a:sym typeface="Arial"/>
            </a:endParaRPr>
          </a:p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Follow-Up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Jumpstart</a:t>
            </a:r>
          </a:p>
          <a:p>
            <a:pPr marL="457200" indent="-355600">
              <a:spcBef>
                <a:spcPts val="0"/>
              </a:spcBef>
              <a:buChar char="-"/>
              <a:defRPr sz="2000"/>
            </a:pPr>
            <a:r>
              <a:t>Constant Communications</a:t>
            </a:r>
          </a:p>
        </p:txBody>
      </p:sp>
      <p:sp>
        <p:nvSpPr>
          <p:cNvPr id="48" name="Google Shape;55;p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pPr/>
            <a:r>
              <a:t>Educate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60;p1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pPr/>
            <a:r>
              <a:t>Understand</a:t>
            </a:r>
          </a:p>
        </p:txBody>
      </p:sp>
      <p:sp>
        <p:nvSpPr>
          <p:cNvPr id="51" name="Google Shape;61;p10"/>
          <p:cNvSpPr txBox="1"/>
          <p:nvPr>
            <p:ph type="body" idx="1"/>
          </p:nvPr>
        </p:nvSpPr>
        <p:spPr>
          <a:xfrm>
            <a:off x="457200" y="1347063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Journey to Brotherhood</a:t>
            </a:r>
          </a:p>
          <a:p>
            <a:pPr marL="0" indent="0">
              <a:spcBef>
                <a:spcPts val="0"/>
              </a:spcBef>
              <a:buSzTx/>
              <a:buNone/>
              <a:defRPr sz="2000"/>
            </a:pPr>
            <a:r>
              <a:t>Crystallizes the purpose of the OA by providing opportunities to apply what has been learned</a:t>
            </a:r>
          </a:p>
          <a:p>
            <a:pPr marL="0" indent="0">
              <a:spcBef>
                <a:spcPts val="0"/>
              </a:spcBef>
              <a:buSzTx/>
              <a:buNone/>
            </a:pPr>
            <a:endParaRPr sz="2000"/>
          </a:p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Brotherhood Hike and Ceremony</a:t>
            </a:r>
          </a:p>
          <a:p>
            <a:pPr marL="0" indent="0">
              <a:spcBef>
                <a:spcPts val="0"/>
              </a:spcBef>
              <a:buSzTx/>
              <a:buNone/>
              <a:defRPr sz="2000"/>
            </a:pPr>
            <a:r>
              <a:t>Sharing stories, insight, and experiences for one great learning opportunity, followed by an interactive conclusion to the induction process</a:t>
            </a:r>
          </a:p>
          <a:p>
            <a:pPr marL="0" indent="0">
              <a:spcBef>
                <a:spcPts val="0"/>
              </a:spcBef>
              <a:buSzTx/>
              <a:buNone/>
            </a:pPr>
            <a:endParaRPr sz="2000"/>
          </a:p>
          <a:p>
            <a:pPr marL="0" indent="0">
              <a:spcBef>
                <a:spcPts val="0"/>
              </a:spcBef>
              <a:buSzTx/>
              <a:buNone/>
              <a:defRPr sz="2000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Communicating our Purpose</a:t>
            </a:r>
          </a:p>
          <a:p>
            <a:pPr marL="0" indent="0">
              <a:spcBef>
                <a:spcPts val="0"/>
              </a:spcBef>
              <a:buSzTx/>
              <a:buNone/>
              <a:defRPr sz="2000"/>
            </a:pPr>
            <a:r>
              <a:t>Developing and sharing resources for unit leaders, families, and Arrowmen</a:t>
            </a:r>
          </a:p>
          <a:p>
            <a:pPr marL="0" indent="0">
              <a:spcBef>
                <a:spcPts val="0"/>
              </a:spcBef>
              <a:buSzTx/>
              <a:buNone/>
              <a:defRPr sz="2000"/>
            </a:pPr>
            <a:r>
              <a:t>Engage more senior Arrowmen to share experiences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66;p11"/>
          <p:cNvSpPr txBox="1"/>
          <p:nvPr>
            <p:ph type="body" idx="1"/>
          </p:nvPr>
        </p:nvSpPr>
        <p:spPr>
          <a:xfrm>
            <a:off x="457200" y="1330457"/>
            <a:ext cx="8229600" cy="4392036"/>
          </a:xfrm>
          <a:prstGeom prst="rect">
            <a:avLst/>
          </a:prstGeom>
        </p:spPr>
        <p:txBody>
          <a:bodyPr/>
          <a:lstStyle/>
          <a:p>
            <a:pPr marL="0" indent="0" defTabSz="804672">
              <a:spcBef>
                <a:spcPts val="0"/>
              </a:spcBef>
              <a:buSzTx/>
              <a:buNone/>
              <a:defRPr sz="281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First Lodge Event</a:t>
            </a:r>
          </a:p>
          <a:p>
            <a:pPr marL="0" indent="0" defTabSz="804672">
              <a:spcBef>
                <a:spcPts val="0"/>
              </a:spcBef>
              <a:buSzTx/>
              <a:buNone/>
              <a:defRPr sz="2816"/>
            </a:pPr>
            <a:r>
              <a:t>Combined with a strong program, this will certainly activate and engage Arrowmen</a:t>
            </a:r>
          </a:p>
          <a:p>
            <a:pPr marL="0" indent="0" defTabSz="804672">
              <a:spcBef>
                <a:spcPts val="0"/>
              </a:spcBef>
              <a:buSzTx/>
              <a:buNone/>
              <a:defRPr sz="2816"/>
            </a:pPr>
          </a:p>
          <a:p>
            <a:pPr marL="0" indent="0" defTabSz="804672">
              <a:spcBef>
                <a:spcPts val="0"/>
              </a:spcBef>
              <a:buSzTx/>
              <a:buNone/>
              <a:defRPr sz="281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Chapter Involvement</a:t>
            </a:r>
          </a:p>
          <a:p>
            <a:pPr marL="0" indent="0" defTabSz="804672">
              <a:spcBef>
                <a:spcPts val="0"/>
              </a:spcBef>
              <a:buSzTx/>
              <a:buNone/>
              <a:defRPr sz="2816"/>
            </a:pPr>
            <a:r>
              <a:t>Direct link between Lodge and Unit</a:t>
            </a:r>
          </a:p>
          <a:p>
            <a:pPr marL="0" indent="0" defTabSz="804672">
              <a:spcBef>
                <a:spcPts val="0"/>
              </a:spcBef>
              <a:buSzTx/>
              <a:buNone/>
              <a:defRPr sz="2816"/>
            </a:pPr>
            <a:endParaRPr b="1">
              <a:latin typeface="+mn-lt"/>
              <a:ea typeface="+mn-ea"/>
              <a:cs typeface="+mn-cs"/>
              <a:sym typeface="Arial"/>
            </a:endParaRPr>
          </a:p>
          <a:p>
            <a:pPr marL="0" indent="0" defTabSz="804672">
              <a:spcBef>
                <a:spcPts val="0"/>
              </a:spcBef>
              <a:buSzTx/>
              <a:buNone/>
              <a:defRPr sz="2816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Non-OA Events with OA Presence</a:t>
            </a:r>
          </a:p>
          <a:p>
            <a:pPr marL="0" indent="0" defTabSz="804672">
              <a:spcBef>
                <a:spcPts val="0"/>
              </a:spcBef>
              <a:buSzTx/>
              <a:buNone/>
              <a:defRPr sz="2816"/>
            </a:pPr>
            <a:r>
              <a:t>Unit, District, and Council events can promote OA’s presence and impact</a:t>
            </a:r>
          </a:p>
        </p:txBody>
      </p:sp>
      <p:sp>
        <p:nvSpPr>
          <p:cNvPr id="54" name="Google Shape;67;p1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pPr/>
            <a:r>
              <a:t>Engage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73;p12"/>
          <p:cNvSpPr txBox="1"/>
          <p:nvPr>
            <p:ph type="title"/>
          </p:nvPr>
        </p:nvSpPr>
        <p:spPr>
          <a:xfrm>
            <a:off x="2048309" y="274639"/>
            <a:ext cx="6638402" cy="749400"/>
          </a:xfrm>
          <a:prstGeom prst="rect">
            <a:avLst/>
          </a:prstGeom>
        </p:spPr>
        <p:txBody>
          <a:bodyPr/>
          <a:lstStyle>
            <a:lvl1pPr defTabSz="658368">
              <a:defRPr sz="3168"/>
            </a:lvl1pPr>
          </a:lstStyle>
          <a:p>
            <a:pPr/>
            <a:r>
              <a:t>Identifying Activation Strategies</a:t>
            </a:r>
          </a:p>
        </p:txBody>
      </p:sp>
      <p:sp>
        <p:nvSpPr>
          <p:cNvPr id="57" name="Google Shape;74;p12"/>
          <p:cNvSpPr txBox="1"/>
          <p:nvPr>
            <p:ph type="body" idx="1"/>
          </p:nvPr>
        </p:nvSpPr>
        <p:spPr>
          <a:xfrm>
            <a:off x="457200" y="1365558"/>
            <a:ext cx="8229600" cy="4392037"/>
          </a:xfrm>
          <a:prstGeom prst="rect">
            <a:avLst/>
          </a:prstGeom>
        </p:spPr>
        <p:txBody>
          <a:bodyPr/>
          <a:lstStyle/>
          <a:p>
            <a:pPr marL="0" indent="0" defTabSz="768095">
              <a:spcBef>
                <a:spcPts val="500"/>
              </a:spcBef>
              <a:buSzTx/>
              <a:buNone/>
              <a:defRPr sz="2688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Plan for Activation</a:t>
            </a:r>
          </a:p>
          <a:p>
            <a:pPr marL="0" indent="0" defTabSz="768095">
              <a:spcBef>
                <a:spcPts val="500"/>
              </a:spcBef>
              <a:buSzTx/>
              <a:buNone/>
              <a:defRPr sz="2688"/>
            </a:pPr>
            <a:r>
              <a:t>Awareness of the activation window, focus on new members</a:t>
            </a:r>
          </a:p>
          <a:p>
            <a:pPr marL="0" indent="0" defTabSz="768095">
              <a:spcBef>
                <a:spcPts val="500"/>
              </a:spcBef>
              <a:buSzTx/>
              <a:buNone/>
              <a:defRPr sz="2688"/>
            </a:pPr>
          </a:p>
          <a:p>
            <a:pPr marL="0" indent="0" defTabSz="768095">
              <a:spcBef>
                <a:spcPts val="500"/>
              </a:spcBef>
              <a:buSzTx/>
              <a:buNone/>
              <a:defRPr sz="2688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Incentivized Return</a:t>
            </a:r>
          </a:p>
          <a:p>
            <a:pPr marL="0" indent="0" defTabSz="768095">
              <a:spcBef>
                <a:spcPts val="500"/>
              </a:spcBef>
              <a:buSzTx/>
              <a:buNone/>
              <a:defRPr sz="2688"/>
            </a:pPr>
            <a:r>
              <a:t>Discounts, patches, memorabilia, etc.</a:t>
            </a:r>
          </a:p>
          <a:p>
            <a:pPr marL="0" indent="0" defTabSz="768095">
              <a:spcBef>
                <a:spcPts val="500"/>
              </a:spcBef>
              <a:buSzTx/>
              <a:buNone/>
              <a:defRPr sz="2688"/>
            </a:pPr>
          </a:p>
          <a:p>
            <a:pPr marL="0" indent="0" defTabSz="768095">
              <a:spcBef>
                <a:spcPts val="500"/>
              </a:spcBef>
              <a:buSzTx/>
              <a:buNone/>
              <a:defRPr sz="2688">
                <a:latin typeface="Museo Sans 700"/>
                <a:ea typeface="Museo Sans 700"/>
                <a:cs typeface="Museo Sans 700"/>
                <a:sym typeface="Museo Sans 700"/>
              </a:defRPr>
            </a:pPr>
            <a:r>
              <a:t>Lodge Leadership</a:t>
            </a:r>
          </a:p>
          <a:p>
            <a:pPr marL="0" indent="0" defTabSz="768095">
              <a:spcBef>
                <a:spcPts val="500"/>
              </a:spcBef>
              <a:buSzTx/>
              <a:buNone/>
              <a:defRPr sz="2688"/>
            </a:pPr>
            <a:r>
              <a:t>Engage Arrowmen in Lodge and Chapter leadership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