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4" name="Shape 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/>
            <a:r>
              <a:t>-Discuss the backdater attached in the appendix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9" name="Shape 6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pPr/>
            <a:r>
              <a:t>-Discuss the backdater attached in the appendix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4" name="Shape 7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100"/>
            </a:pPr>
            <a:r>
              <a:t>-Post Call Out Meeting Agenda in Appendix</a:t>
            </a:r>
          </a:p>
          <a:p>
            <a:pPr>
              <a:defRPr sz="1100"/>
            </a:pPr>
            <a:r>
              <a:t>-Have Samples of different communication methods (some in Appendix)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9" name="Shape 7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100"/>
            </a:pPr>
            <a:r>
              <a:t>-Post Call Out Meeting Agenda in Appendix</a:t>
            </a:r>
          </a:p>
          <a:p>
            <a:pPr>
              <a:defRPr sz="1100"/>
            </a:pPr>
            <a:r>
              <a:t>-Have Samples of different communication methods (some in Appendix)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hape 9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457200" indent="-298450">
              <a:buClr>
                <a:srgbClr val="000000"/>
              </a:buClr>
              <a:buSzPts val="1100"/>
              <a:buFont typeface="Arial"/>
              <a:buChar char="•"/>
              <a:defRPr sz="1100"/>
            </a:lvl1pPr>
          </a:lstStyle>
          <a:p>
            <a:pPr/>
            <a:r>
              <a:t>What does your lodge do now? - Really emphasize that this should be a hard look at reality and an opportunity for the participants to really think about what their lodge does.  The numbers show that only a handful of lodges really do this well.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5000">
                <a:latin typeface="Museo Slab 700"/>
                <a:ea typeface="Museo Slab 700"/>
                <a:cs typeface="Museo Slab 700"/>
                <a:sym typeface="Museo Slab 700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1pPr>
            <a:lvl2pPr marL="0" indent="45720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2pPr>
            <a:lvl3pPr marL="0" indent="91440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3pPr>
            <a:lvl4pPr marL="0" indent="137160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4pPr>
            <a:lvl5pPr marL="0" indent="182880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3" name="ChooseOA Tiered.png" descr="ChooseOA Tiered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31240" y="400331"/>
            <a:ext cx="1514366" cy="96160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2048309" y="274636"/>
            <a:ext cx="6638488" cy="7494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734127"/>
            <a:ext cx="8229600" cy="4392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1pPr>
      <a:lvl2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2pPr>
      <a:lvl3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3pPr>
      <a:lvl4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4pPr>
      <a:lvl5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5pPr>
      <a:lvl6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6pPr>
      <a:lvl7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7pPr>
      <a:lvl8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8pPr>
      <a:lvl9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9pPr>
    </p:titleStyle>
    <p:bodyStyle>
      <a:lvl1pPr marL="342900" marR="0" indent="-13970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1pPr>
      <a:lvl2pPr marL="758371" marR="0" indent="-123371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2pPr>
      <a:lvl3pPr marL="1168400" marR="0" indent="-10160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3pPr>
      <a:lvl4pPr marL="1661160" marR="0" indent="-16256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4pPr>
      <a:lvl5pPr marL="2118360" marR="0" indent="-16256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5pPr>
      <a:lvl6pPr marL="2575560" marR="0" indent="-16256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6pPr>
      <a:lvl7pPr marL="3032760" marR="0" indent="-16256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7pPr>
      <a:lvl8pPr marL="3489959" marR="0" indent="-162559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8pPr>
      <a:lvl9pPr marL="3947159" marR="0" indent="-162559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28;p7"/>
          <p:cNvSpPr txBox="1"/>
          <p:nvPr>
            <p:ph type="ctrTitle"/>
          </p:nvPr>
        </p:nvSpPr>
        <p:spPr>
          <a:xfrm>
            <a:off x="685800" y="2519096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#ChooseOA:</a:t>
            </a:r>
          </a:p>
        </p:txBody>
      </p:sp>
      <p:sp>
        <p:nvSpPr>
          <p:cNvPr id="33" name="Title 1"/>
          <p:cNvSpPr txBox="1"/>
          <p:nvPr/>
        </p:nvSpPr>
        <p:spPr>
          <a:xfrm>
            <a:off x="685800" y="3695252"/>
            <a:ext cx="7772400" cy="1470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algn="ctr"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1pPr>
          </a:lstStyle>
          <a:p>
            <a:pPr/>
            <a:r>
              <a:t>Induction Rate &amp; Best Practices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70;p14"/>
          <p:cNvSpPr txBox="1"/>
          <p:nvPr>
            <p:ph type="ctrTitle"/>
          </p:nvPr>
        </p:nvSpPr>
        <p:spPr>
          <a:xfrm>
            <a:off x="685800" y="2693987"/>
            <a:ext cx="7772400" cy="1470025"/>
          </a:xfrm>
          <a:prstGeom prst="rect">
            <a:avLst/>
          </a:prstGeom>
        </p:spPr>
        <p:txBody>
          <a:bodyPr/>
          <a:lstStyle>
            <a:lvl1pPr defTabSz="868680">
              <a:defRPr sz="4750"/>
            </a:lvl1pPr>
          </a:lstStyle>
          <a:p>
            <a:pPr/>
            <a:r>
              <a:t>Optimal Communication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76;p1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General Advice</a:t>
            </a:r>
          </a:p>
        </p:txBody>
      </p:sp>
      <p:sp>
        <p:nvSpPr>
          <p:cNvPr id="62" name="Google Shape;77;p1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It is (almost) impossible to over-communicate to candidates in advance of their Ordeal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Communicate excitement, belonging, and adventure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Focus on the </a:t>
            </a:r>
            <a:r>
              <a:rPr i="1">
                <a:latin typeface="Museo Sans 500"/>
                <a:ea typeface="Museo Sans 500"/>
                <a:cs typeface="Museo Sans 500"/>
                <a:sym typeface="Museo Sans 500"/>
              </a:rPr>
              <a:t>why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76;p1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General Advice</a:t>
            </a:r>
          </a:p>
        </p:txBody>
      </p:sp>
      <p:sp>
        <p:nvSpPr>
          <p:cNvPr id="67" name="Google Shape;77;p1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Utilize a backdater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Understand your audience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82;p1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Communication Methods</a:t>
            </a:r>
          </a:p>
        </p:txBody>
      </p:sp>
      <p:sp>
        <p:nvSpPr>
          <p:cNvPr id="72" name="Google Shape;83;p16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Post call-out meeting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Personalized mailed letter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Personalized email to candidate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82;p1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Communication Methods</a:t>
            </a:r>
          </a:p>
        </p:txBody>
      </p:sp>
      <p:sp>
        <p:nvSpPr>
          <p:cNvPr id="77" name="Google Shape;83;p16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Phone call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Texting services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Social media posts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8;p17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OA Unit Reps</a:t>
            </a:r>
          </a:p>
        </p:txBody>
      </p:sp>
      <p:sp>
        <p:nvSpPr>
          <p:cNvPr id="82" name="Google Shape;89;p1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Communicate names of elected youth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Can establish personal connection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Can help get them there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Effectively train OA unit representatives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94;p1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22376">
              <a:defRPr sz="3476"/>
            </a:lvl1pPr>
          </a:lstStyle>
          <a:p>
            <a:pPr/>
            <a:r>
              <a:t>Communicating with Parents</a:t>
            </a:r>
          </a:p>
        </p:txBody>
      </p:sp>
      <p:sp>
        <p:nvSpPr>
          <p:cNvPr id="85" name="Google Shape;95;p18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4344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Make and influence decisions of youth members</a:t>
            </a:r>
          </a:p>
          <a:p>
            <a:pPr marL="474344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Send a letter congratulating them on their child’s achievement</a:t>
            </a:r>
          </a:p>
          <a:p>
            <a:pPr lvl="1" marL="758951" indent="-316229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Explain what the OA is</a:t>
            </a:r>
          </a:p>
          <a:p>
            <a:pPr marL="474344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Highlight benefits of OA membership for their child</a:t>
            </a:r>
          </a:p>
          <a:p>
            <a:pPr marL="474344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Parent information session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100;p1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58368">
              <a:defRPr sz="3168"/>
            </a:lvl1pPr>
          </a:lstStyle>
          <a:p>
            <a:pPr/>
            <a:r>
              <a:t>Unit,District,Council Leadership</a:t>
            </a:r>
          </a:p>
        </p:txBody>
      </p:sp>
      <p:sp>
        <p:nvSpPr>
          <p:cNvPr id="88" name="Google Shape;101;p1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Information to Commissioner Corp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Ordeal Presentation at Roundtable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Unit Leaders and Committee Chairs plan for their units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Detail how the OA creates a positive impact for the District and Council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106;p20"/>
          <p:cNvSpPr txBox="1"/>
          <p:nvPr>
            <p:ph type="ctrTitle"/>
          </p:nvPr>
        </p:nvSpPr>
        <p:spPr>
          <a:xfrm>
            <a:off x="685800" y="2693988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Personal Reflection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112;p2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Where are you now?</a:t>
            </a:r>
          </a:p>
        </p:txBody>
      </p:sp>
      <p:sp>
        <p:nvSpPr>
          <p:cNvPr id="93" name="Google Shape;113;p2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37209" indent="-429768" defTabSz="859536">
              <a:spcBef>
                <a:spcPts val="0"/>
              </a:spcBef>
              <a:defRPr sz="3008"/>
            </a:pPr>
            <a:r>
              <a:t>How efficient is your Lodge at inducting it’s candidates?</a:t>
            </a:r>
          </a:p>
          <a:p>
            <a:pPr marL="537209" indent="-429768" defTabSz="859536">
              <a:spcBef>
                <a:spcPts val="0"/>
              </a:spcBef>
              <a:defRPr sz="3008"/>
            </a:pPr>
            <a:r>
              <a:t>What does your lodge do now? </a:t>
            </a:r>
          </a:p>
          <a:p>
            <a:pPr lvl="1" marL="966977" indent="-429768" defTabSz="859536">
              <a:spcBef>
                <a:spcPts val="0"/>
              </a:spcBef>
              <a:defRPr sz="3008"/>
            </a:pPr>
            <a:r>
              <a:t>In depth analysis of the causes that lead to the (in)efficiency</a:t>
            </a:r>
            <a:endParaRPr i="1">
              <a:latin typeface="+mn-lt"/>
              <a:ea typeface="+mn-ea"/>
              <a:cs typeface="+mn-cs"/>
              <a:sym typeface="Arial"/>
            </a:endParaRPr>
          </a:p>
          <a:p>
            <a:pPr lvl="1" marL="966977" indent="-429768" defTabSz="859536">
              <a:spcBef>
                <a:spcPts val="0"/>
              </a:spcBef>
              <a:defRPr sz="3008"/>
            </a:pPr>
            <a:r>
              <a:t>How effective have you been?</a:t>
            </a:r>
          </a:p>
          <a:p>
            <a:pPr marL="537209" indent="-429768" defTabSz="859536">
              <a:spcBef>
                <a:spcPts val="0"/>
              </a:spcBef>
              <a:defRPr sz="3008"/>
            </a:pPr>
            <a:r>
              <a:t>Where can you improve?</a:t>
            </a:r>
          </a:p>
          <a:p>
            <a:pPr lvl="1" marL="966977" indent="-429768" defTabSz="859536">
              <a:spcBef>
                <a:spcPts val="0"/>
              </a:spcBef>
              <a:defRPr sz="3008"/>
            </a:pPr>
            <a:r>
              <a:t>Look at what steps you can take to improve your process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4;p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Introduction</a:t>
            </a:r>
          </a:p>
        </p:txBody>
      </p:sp>
      <p:sp>
        <p:nvSpPr>
          <p:cNvPr id="36" name="Google Shape;35;p8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25780" indent="-420623" defTabSz="841247">
              <a:lnSpc>
                <a:spcPct val="150000"/>
              </a:lnSpc>
              <a:spcBef>
                <a:spcPts val="0"/>
              </a:spcBef>
              <a:defRPr sz="2944"/>
            </a:pPr>
            <a:r>
              <a:t>Youth membership in the OA has decrease by more than 10,000 in the last 5 years!</a:t>
            </a:r>
          </a:p>
          <a:p>
            <a:pPr marL="525780" indent="-420623" defTabSz="841247">
              <a:lnSpc>
                <a:spcPct val="150000"/>
              </a:lnSpc>
              <a:spcBef>
                <a:spcPts val="0"/>
              </a:spcBef>
              <a:defRPr sz="2944"/>
            </a:pPr>
            <a:r>
              <a:t>11,000 candidates go un-inducted each year</a:t>
            </a:r>
          </a:p>
          <a:p>
            <a:pPr marL="525780" indent="-420623" defTabSz="841247">
              <a:lnSpc>
                <a:spcPct val="150000"/>
              </a:lnSpc>
              <a:spcBef>
                <a:spcPts val="0"/>
              </a:spcBef>
              <a:defRPr sz="2944"/>
            </a:pPr>
            <a:r>
              <a:t>The objective of this session is to help teach you solutions to reduce these numbers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118;p22"/>
          <p:cNvSpPr txBox="1"/>
          <p:nvPr>
            <p:ph type="ctrTitle"/>
          </p:nvPr>
        </p:nvSpPr>
        <p:spPr>
          <a:xfrm>
            <a:off x="685800" y="2693988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Best Practices Activity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124;p23"/>
          <p:cNvSpPr txBox="1"/>
          <p:nvPr>
            <p:ph type="ctrTitle"/>
          </p:nvPr>
        </p:nvSpPr>
        <p:spPr>
          <a:xfrm>
            <a:off x="685800" y="2693988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Questions?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30;p24"/>
          <p:cNvSpPr txBox="1"/>
          <p:nvPr>
            <p:ph type="ctrTitle"/>
          </p:nvPr>
        </p:nvSpPr>
        <p:spPr>
          <a:xfrm>
            <a:off x="685800" y="2693988"/>
            <a:ext cx="7772400" cy="1470025"/>
          </a:xfrm>
          <a:prstGeom prst="rect">
            <a:avLst/>
          </a:prstGeom>
        </p:spPr>
        <p:txBody>
          <a:bodyPr/>
          <a:lstStyle>
            <a:lvl1pPr defTabSz="768095">
              <a:defRPr sz="4200"/>
            </a:lvl1pPr>
          </a:lstStyle>
          <a:p>
            <a:pPr/>
            <a:r>
              <a:t>You are the key to inspiring change!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40;p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Specific Objectives</a:t>
            </a:r>
          </a:p>
        </p:txBody>
      </p:sp>
      <p:sp>
        <p:nvSpPr>
          <p:cNvPr id="39" name="Google Shape;41;p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spcBef>
                <a:spcPts val="0"/>
              </a:spcBef>
            </a:pPr>
            <a:r>
              <a:t>Explain the significance and importance of communicating with and making an impact on newly elected candidates the importance of going through their ordeal and the steps to registration.</a:t>
            </a:r>
          </a:p>
          <a:p>
            <a:pPr marL="571500" indent="-457200">
              <a:spcBef>
                <a:spcPts val="0"/>
              </a:spcBef>
            </a:pPr>
            <a:r>
              <a:t>Demonstrate effective methods and techniques of communication with candidates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0;p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Specific Objectives</a:t>
            </a:r>
          </a:p>
        </p:txBody>
      </p:sp>
      <p:sp>
        <p:nvSpPr>
          <p:cNvPr id="42" name="Google Shape;41;p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spcBef>
                <a:spcPts val="0"/>
              </a:spcBef>
            </a:pPr>
            <a:r>
              <a:t>Guide participants in a reflection of their lodge’s current actions, what their lodge can do in the future, and the best practices of all lodges in attendance</a:t>
            </a:r>
          </a:p>
          <a:p>
            <a:pPr marL="571500" indent="-457200">
              <a:spcBef>
                <a:spcPts val="0"/>
              </a:spcBef>
            </a:pPr>
            <a:r>
              <a:t>Enable participants to innovate and improve their lodge’s process of getting candidate’s to their induction.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6;p1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22376">
              <a:defRPr sz="3476"/>
            </a:lvl1pPr>
          </a:lstStyle>
          <a:p>
            <a:pPr/>
            <a:r>
              <a:t>Why is this Important to You?</a:t>
            </a:r>
          </a:p>
        </p:txBody>
      </p:sp>
      <p:sp>
        <p:nvSpPr>
          <p:cNvPr id="45" name="Google Shape;47;p1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Induction rate is one of three High Performing Lodge indicators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The larger your lodge grows, the more it (and you) can do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6;p1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22376">
              <a:defRPr sz="3476"/>
            </a:lvl1pPr>
          </a:lstStyle>
          <a:p>
            <a:pPr/>
            <a:r>
              <a:t>Why is this Important to You?</a:t>
            </a:r>
          </a:p>
        </p:txBody>
      </p:sp>
      <p:sp>
        <p:nvSpPr>
          <p:cNvPr id="48" name="Google Shape;47;p1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Every elected candidate should have the amazing experience of OA membership</a:t>
            </a:r>
          </a:p>
          <a:p>
            <a:pPr marL="571500" indent="-457200">
              <a:lnSpc>
                <a:spcPct val="150000"/>
              </a:lnSpc>
              <a:spcBef>
                <a:spcPts val="0"/>
              </a:spcBef>
            </a:pPr>
            <a:r>
              <a:t>You can make an impact on your lodge’s growth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2;p11"/>
          <p:cNvSpPr txBox="1"/>
          <p:nvPr>
            <p:ph type="ctrTitle"/>
          </p:nvPr>
        </p:nvSpPr>
        <p:spPr>
          <a:xfrm>
            <a:off x="685800" y="2693988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Public Recognition</a:t>
            </a:r>
          </a:p>
        </p:txBody>
      </p:sp>
      <p:sp>
        <p:nvSpPr>
          <p:cNvPr id="51" name="Title 1"/>
          <p:cNvSpPr txBox="1"/>
          <p:nvPr/>
        </p:nvSpPr>
        <p:spPr>
          <a:xfrm>
            <a:off x="685800" y="3695252"/>
            <a:ext cx="7772400" cy="1470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>
            <a:lvl1pPr algn="ctr"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1pPr>
          </a:lstStyle>
          <a:p>
            <a:pPr/>
            <a:r>
              <a:t>The Call-Out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8;p1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Impact on the Candidate</a:t>
            </a:r>
          </a:p>
        </p:txBody>
      </p:sp>
      <p:sp>
        <p:nvSpPr>
          <p:cNvPr id="54" name="Google Shape;59;p1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14350" indent="-411479" defTabSz="822959">
              <a:lnSpc>
                <a:spcPct val="150000"/>
              </a:lnSpc>
              <a:spcBef>
                <a:spcPts val="0"/>
              </a:spcBef>
              <a:defRPr sz="2880"/>
            </a:pPr>
            <a:r>
              <a:t>Important step of the membership journey</a:t>
            </a:r>
          </a:p>
          <a:p>
            <a:pPr lvl="1" marL="822959" indent="-342900" defTabSz="822959">
              <a:lnSpc>
                <a:spcPct val="150000"/>
              </a:lnSpc>
              <a:spcBef>
                <a:spcPts val="0"/>
              </a:spcBef>
              <a:defRPr sz="2880"/>
            </a:pPr>
            <a:r>
              <a:t>More important than unit election or Pre-Ordeal</a:t>
            </a:r>
          </a:p>
          <a:p>
            <a:pPr marL="514350" indent="-411479" defTabSz="822959">
              <a:lnSpc>
                <a:spcPct val="150000"/>
              </a:lnSpc>
              <a:spcBef>
                <a:spcPts val="0"/>
              </a:spcBef>
              <a:defRPr sz="2880"/>
            </a:pPr>
            <a:r>
              <a:t>Public recognition at district or council event</a:t>
            </a:r>
          </a:p>
          <a:p>
            <a:pPr marL="514350" indent="-411479" defTabSz="822959">
              <a:lnSpc>
                <a:spcPct val="150000"/>
              </a:lnSpc>
              <a:spcBef>
                <a:spcPts val="0"/>
              </a:spcBef>
              <a:defRPr sz="2880"/>
            </a:pPr>
            <a:r>
              <a:t>First impression</a:t>
            </a:r>
          </a:p>
          <a:p>
            <a:pPr marL="514350" indent="-411479" defTabSz="822959">
              <a:lnSpc>
                <a:spcPct val="150000"/>
              </a:lnSpc>
              <a:spcBef>
                <a:spcPts val="0"/>
              </a:spcBef>
              <a:defRPr sz="2880"/>
            </a:pPr>
            <a:r>
              <a:t>Should be solemn and memorable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64;p1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Execution of the Call-Out</a:t>
            </a:r>
          </a:p>
        </p:txBody>
      </p:sp>
      <p:sp>
        <p:nvSpPr>
          <p:cNvPr id="57" name="Google Shape;65;p1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4344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Follow national guidelines</a:t>
            </a:r>
          </a:p>
          <a:p>
            <a:pPr marL="474344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Choose your ceremonial attire with care</a:t>
            </a:r>
          </a:p>
          <a:p>
            <a:pPr lvl="1" marL="853820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American Indian costume should be approved by your lodge adviser and local council</a:t>
            </a:r>
          </a:p>
          <a:p>
            <a:pPr lvl="1" marL="853820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Uniforms should be worn correctly, be clean, and look professional </a:t>
            </a:r>
          </a:p>
          <a:p>
            <a:pPr marL="474344" indent="-379475" defTabSz="758951">
              <a:lnSpc>
                <a:spcPct val="150000"/>
              </a:lnSpc>
              <a:spcBef>
                <a:spcPts val="0"/>
              </a:spcBef>
              <a:defRPr sz="2656"/>
            </a:pPr>
            <a:r>
              <a:t>Post call-out meeting to discuss next steps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