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64" r:id="rId5"/>
    <p:sldId id="276" r:id="rId6"/>
    <p:sldId id="263" r:id="rId7"/>
    <p:sldId id="262" r:id="rId8"/>
    <p:sldId id="272" r:id="rId9"/>
    <p:sldId id="261" r:id="rId10"/>
    <p:sldId id="271" r:id="rId11"/>
    <p:sldId id="270" r:id="rId12"/>
    <p:sldId id="269" r:id="rId13"/>
    <p:sldId id="277" r:id="rId14"/>
    <p:sldId id="268" r:id="rId15"/>
    <p:sldId id="273" r:id="rId16"/>
    <p:sldId id="267" r:id="rId17"/>
    <p:sldId id="266" r:id="rId18"/>
    <p:sldId id="265" r:id="rId19"/>
    <p:sldId id="274" r:id="rId20"/>
    <p:sldId id="275" r:id="rId21"/>
    <p:sldId id="278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139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987130"/>
            <a:ext cx="7772400" cy="773957"/>
          </a:xfrm>
        </p:spPr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087801"/>
            <a:ext cx="7772400" cy="660767"/>
          </a:xfrm>
        </p:spPr>
        <p:txBody>
          <a:bodyPr/>
          <a:lstStyle>
            <a:lvl1pPr marL="0" indent="0" algn="ctr">
              <a:buNone/>
              <a:defRPr b="0" i="0">
                <a:solidFill>
                  <a:schemeClr val="tx1">
                    <a:tint val="75000"/>
                  </a:schemeClr>
                </a:solidFill>
                <a:latin typeface="Museo Slab 300"/>
                <a:cs typeface="Museo Slab 3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360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latin typeface="Museo Sans 300"/>
                <a:cs typeface="Museo Sans 300"/>
              </a:defRPr>
            </a:lvl1pPr>
            <a:lvl2pPr>
              <a:defRPr b="0" i="0">
                <a:latin typeface="Museo Sans 300"/>
                <a:cs typeface="Museo Sans 300"/>
              </a:defRPr>
            </a:lvl2pPr>
            <a:lvl3pPr>
              <a:defRPr b="0" i="0">
                <a:latin typeface="Museo Sans 300"/>
                <a:cs typeface="Museo Sans 300"/>
              </a:defRPr>
            </a:lvl3pPr>
            <a:lvl4pPr>
              <a:defRPr b="0" i="0">
                <a:latin typeface="Museo Sans 300"/>
                <a:cs typeface="Museo Sans 300"/>
              </a:defRPr>
            </a:lvl4pPr>
            <a:lvl5pPr>
              <a:defRPr b="0" i="0">
                <a:latin typeface="Museo Sans 300"/>
                <a:cs typeface="Museo Sans 30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038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 b="0" i="0">
                <a:latin typeface="Museo Sans 300"/>
                <a:cs typeface="Museo Sans 300"/>
              </a:defRPr>
            </a:lvl1pPr>
            <a:lvl2pPr>
              <a:defRPr sz="2400" b="0" i="0">
                <a:latin typeface="Museo Sans 300"/>
                <a:cs typeface="Museo Sans 300"/>
              </a:defRPr>
            </a:lvl2pPr>
            <a:lvl3pPr>
              <a:defRPr sz="2000" b="0" i="0">
                <a:latin typeface="Museo Sans 300"/>
                <a:cs typeface="Museo Sans 300"/>
              </a:defRPr>
            </a:lvl3pPr>
            <a:lvl4pPr>
              <a:defRPr sz="1800" b="0" i="0">
                <a:latin typeface="Museo Sans 300"/>
                <a:cs typeface="Museo Sans 300"/>
              </a:defRPr>
            </a:lvl4pPr>
            <a:lvl5pPr>
              <a:defRPr sz="1800" b="0" i="0">
                <a:latin typeface="Museo Sans 300"/>
                <a:cs typeface="Museo Sans 30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 b="0" i="0">
                <a:latin typeface="Museo Sans 300"/>
                <a:cs typeface="Museo Sans 300"/>
              </a:defRPr>
            </a:lvl1pPr>
            <a:lvl2pPr>
              <a:defRPr sz="2400" b="0" i="0">
                <a:latin typeface="Museo Sans 300"/>
                <a:cs typeface="Museo Sans 300"/>
              </a:defRPr>
            </a:lvl2pPr>
            <a:lvl3pPr>
              <a:defRPr sz="2000" b="0" i="0">
                <a:latin typeface="Museo Sans 300"/>
                <a:cs typeface="Museo Sans 300"/>
              </a:defRPr>
            </a:lvl3pPr>
            <a:lvl4pPr>
              <a:defRPr sz="1800" b="0" i="0">
                <a:latin typeface="Museo Sans 300"/>
                <a:cs typeface="Museo Sans 300"/>
              </a:defRPr>
            </a:lvl4pPr>
            <a:lvl5pPr>
              <a:defRPr sz="1800" b="0" i="0">
                <a:latin typeface="Museo Sans 300"/>
                <a:cs typeface="Museo Sans 30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183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45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690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000" b="0" i="0" kern="1200">
          <a:solidFill>
            <a:schemeClr val="tx1"/>
          </a:solidFill>
          <a:latin typeface="Museo Slab 700"/>
          <a:ea typeface="+mj-ea"/>
          <a:cs typeface="Museo Slab 70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Museo Sans 300"/>
          <a:ea typeface="+mn-ea"/>
          <a:cs typeface="Museo Sans 30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Museo Sans 300"/>
          <a:ea typeface="+mn-ea"/>
          <a:cs typeface="Museo Sans 30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Museo Sans 300"/>
          <a:ea typeface="+mn-ea"/>
          <a:cs typeface="Museo Sans 30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760" y="3812176"/>
            <a:ext cx="4422038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751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ea typeface="Geneva" charset="-128"/>
              </a:rPr>
              <a:t>Admissions </a:t>
            </a:r>
            <a:r>
              <a:rPr lang="en-US" altLang="en-US" dirty="0" smtClean="0">
                <a:ea typeface="Geneva" charset="-128"/>
              </a:rPr>
              <a:t>Requirements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410789" y="1295179"/>
            <a:ext cx="6096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ubtitle 2"/>
          <p:cNvSpPr>
            <a:spLocks noGrp="1"/>
          </p:cNvSpPr>
          <p:nvPr>
            <p:ph idx="1"/>
          </p:nvPr>
        </p:nvSpPr>
        <p:spPr>
          <a:xfrm>
            <a:off x="84681" y="1781033"/>
            <a:ext cx="8909194" cy="4525963"/>
          </a:xfrm>
        </p:spPr>
        <p:txBody>
          <a:bodyPr>
            <a:normAutofit/>
          </a:bodyPr>
          <a:lstStyle/>
          <a:p>
            <a:pPr lvl="1">
              <a:buBlip>
                <a:blip r:embed="rId2"/>
              </a:buBlip>
            </a:pPr>
            <a:r>
              <a:rPr lang="en-US" altLang="en-US" dirty="0"/>
              <a:t>Extracurricular Activities – </a:t>
            </a:r>
            <a:r>
              <a:rPr lang="en-US" altLang="en-US" dirty="0" smtClean="0"/>
              <a:t>are just that … Extra</a:t>
            </a:r>
            <a:endParaRPr lang="en-US" alt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914400" lvl="1" indent="-457200">
              <a:buBlip>
                <a:blip r:embed="rId3"/>
              </a:buBlip>
            </a:pPr>
            <a:r>
              <a:rPr lang="en-US" altLang="en-US" dirty="0" smtClean="0"/>
              <a:t>I’m </a:t>
            </a:r>
            <a:r>
              <a:rPr lang="en-US" altLang="en-US" dirty="0"/>
              <a:t>so involved!</a:t>
            </a:r>
          </a:p>
          <a:p>
            <a:pPr marL="914400" lvl="1" indent="-457200">
              <a:buBlip>
                <a:blip r:embed="rId3"/>
              </a:buBlip>
            </a:pPr>
            <a:r>
              <a:rPr lang="en-US" altLang="en-US" dirty="0"/>
              <a:t>I have an </a:t>
            </a:r>
            <a:r>
              <a:rPr lang="en-US" altLang="en-US" dirty="0" smtClean="0"/>
              <a:t>amazingly FULL </a:t>
            </a:r>
            <a:r>
              <a:rPr lang="en-US" altLang="en-US" dirty="0"/>
              <a:t>resume!</a:t>
            </a:r>
          </a:p>
          <a:p>
            <a:pPr marL="914400" lvl="1" indent="-457200">
              <a:buBlip>
                <a:blip r:embed="rId3"/>
              </a:buBlip>
            </a:pPr>
            <a:r>
              <a:rPr lang="en-US" altLang="en-US" dirty="0"/>
              <a:t>I’m a leader &amp;</a:t>
            </a:r>
            <a:r>
              <a:rPr lang="en-US" altLang="en-US" dirty="0" smtClean="0"/>
              <a:t> </a:t>
            </a:r>
            <a:r>
              <a:rPr lang="en-US" altLang="en-US" dirty="0"/>
              <a:t>would love </a:t>
            </a:r>
            <a:r>
              <a:rPr lang="en-US" altLang="en-US" dirty="0" smtClean="0"/>
              <a:t>2 B 1 @ your school</a:t>
            </a:r>
            <a:r>
              <a:rPr lang="en-US" altLang="en-US" dirty="0"/>
              <a:t>!</a:t>
            </a:r>
          </a:p>
          <a:p>
            <a:pPr marL="0" indent="0">
              <a:buNone/>
            </a:pPr>
            <a:endParaRPr lang="en-US" altLang="en-US" dirty="0"/>
          </a:p>
          <a:p>
            <a:pPr lvl="1">
              <a:buBlip>
                <a:blip r:embed="rId3"/>
              </a:buBlip>
            </a:pPr>
            <a:r>
              <a:rPr lang="en-US" altLang="en-US" sz="2600" dirty="0" smtClean="0"/>
              <a:t>What </a:t>
            </a:r>
            <a:r>
              <a:rPr lang="en-US" altLang="en-US" sz="2600" dirty="0"/>
              <a:t>do they show the colleges you are applying to?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38316"/>
            <a:ext cx="1051956" cy="1038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411" y="46037"/>
            <a:ext cx="1371600" cy="1371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213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Geneva" charset="-128"/>
              </a:rPr>
              <a:t>The SEARCH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410789" y="1295179"/>
            <a:ext cx="6096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ubtitl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Blip>
                <a:blip r:embed="rId2"/>
              </a:buBlip>
            </a:pPr>
            <a:r>
              <a:rPr lang="en-US" altLang="en-US" dirty="0">
                <a:ea typeface="Geneva" charset="-128"/>
              </a:rPr>
              <a:t>One </a:t>
            </a:r>
            <a:r>
              <a:rPr lang="en-US" altLang="en-US" dirty="0" smtClean="0">
                <a:ea typeface="Geneva" charset="-128"/>
              </a:rPr>
              <a:t>Size </a:t>
            </a:r>
            <a:r>
              <a:rPr lang="en-US" altLang="en-US" dirty="0">
                <a:ea typeface="Geneva" charset="-128"/>
              </a:rPr>
              <a:t>Does NOT fit ALL</a:t>
            </a:r>
          </a:p>
          <a:p>
            <a:pPr marL="457200" indent="-457200">
              <a:buBlip>
                <a:blip r:embed="rId2"/>
              </a:buBlip>
            </a:pPr>
            <a:endParaRPr lang="en-US" altLang="en-US" dirty="0">
              <a:ea typeface="Geneva" charset="-128"/>
            </a:endParaRPr>
          </a:p>
          <a:p>
            <a:pPr lvl="2">
              <a:buBlip>
                <a:blip r:embed="rId3"/>
              </a:buBlip>
            </a:pPr>
            <a:r>
              <a:rPr lang="en-US" dirty="0"/>
              <a:t>  Attend &amp; label a college fair</a:t>
            </a:r>
          </a:p>
          <a:p>
            <a:pPr lvl="2">
              <a:buBlip>
                <a:blip r:embed="rId3"/>
              </a:buBlip>
            </a:pPr>
            <a:r>
              <a:rPr lang="en-US" dirty="0" smtClean="0"/>
              <a:t>  Size</a:t>
            </a:r>
            <a:r>
              <a:rPr lang="en-US" dirty="0"/>
              <a:t>, location and distance from home?</a:t>
            </a:r>
          </a:p>
          <a:p>
            <a:pPr lvl="2">
              <a:buBlip>
                <a:blip r:embed="rId3"/>
              </a:buBlip>
            </a:pPr>
            <a:r>
              <a:rPr lang="en-US" dirty="0" smtClean="0"/>
              <a:t>  Majors </a:t>
            </a:r>
            <a:r>
              <a:rPr lang="en-US" dirty="0"/>
              <a:t>available / other academic considerations?</a:t>
            </a:r>
            <a:endParaRPr lang="en-US" sz="3600" dirty="0"/>
          </a:p>
          <a:p>
            <a:pPr lvl="2">
              <a:buBlip>
                <a:blip r:embed="rId3"/>
              </a:buBlip>
            </a:pPr>
            <a:r>
              <a:rPr lang="en-US" dirty="0" smtClean="0"/>
              <a:t>  Academic </a:t>
            </a:r>
            <a:r>
              <a:rPr lang="en-US" dirty="0"/>
              <a:t>calendar of the school?</a:t>
            </a:r>
            <a:endParaRPr lang="en-US" sz="3600" dirty="0"/>
          </a:p>
          <a:p>
            <a:pPr lvl="2">
              <a:buBlip>
                <a:blip r:embed="rId3"/>
              </a:buBlip>
            </a:pPr>
            <a:r>
              <a:rPr lang="en-US" dirty="0" smtClean="0"/>
              <a:t>  What </a:t>
            </a:r>
            <a:r>
              <a:rPr lang="en-US" dirty="0"/>
              <a:t>is the culture of the school?</a:t>
            </a:r>
            <a:endParaRPr lang="en-US" sz="3600" dirty="0"/>
          </a:p>
          <a:p>
            <a:pPr lvl="2">
              <a:buBlip>
                <a:blip r:embed="rId3"/>
              </a:buBlip>
            </a:pPr>
            <a:r>
              <a:rPr lang="en-US" dirty="0" smtClean="0"/>
              <a:t>  Do </a:t>
            </a:r>
            <a:r>
              <a:rPr lang="en-US" dirty="0"/>
              <a:t>students go home on the weekend?</a:t>
            </a:r>
            <a:endParaRPr lang="en-US" sz="3600" dirty="0"/>
          </a:p>
          <a:p>
            <a:pPr lvl="2">
              <a:buBlip>
                <a:blip r:embed="rId3"/>
              </a:buBlip>
            </a:pPr>
            <a:r>
              <a:rPr lang="en-US" dirty="0" smtClean="0"/>
              <a:t>  What </a:t>
            </a:r>
            <a:r>
              <a:rPr lang="en-US" dirty="0"/>
              <a:t>do students do on the weekends?</a:t>
            </a:r>
            <a:endParaRPr lang="en-US" sz="3600" dirty="0"/>
          </a:p>
          <a:p>
            <a:pPr lvl="2">
              <a:buBlip>
                <a:blip r:embed="rId3"/>
              </a:buBlip>
            </a:pPr>
            <a:r>
              <a:rPr lang="en-US" dirty="0" smtClean="0"/>
              <a:t>  Do </a:t>
            </a:r>
            <a:r>
              <a:rPr lang="en-US" dirty="0"/>
              <a:t>Freshman live on campus</a:t>
            </a:r>
            <a:r>
              <a:rPr lang="en-US" dirty="0" smtClean="0"/>
              <a:t>?  Can I have a car?</a:t>
            </a:r>
            <a:endParaRPr lang="en-US" sz="3600" dirty="0"/>
          </a:p>
          <a:p>
            <a:pPr lvl="2">
              <a:buBlip>
                <a:blip r:embed="rId3"/>
              </a:buBlip>
            </a:pPr>
            <a:r>
              <a:rPr lang="en-US" dirty="0" smtClean="0"/>
              <a:t>  Is there </a:t>
            </a:r>
            <a:r>
              <a:rPr lang="en-US" dirty="0"/>
              <a:t>a religious affiliation ... </a:t>
            </a:r>
          </a:p>
          <a:p>
            <a:pPr marL="914400" lvl="2" indent="0">
              <a:buNone/>
            </a:pPr>
            <a:r>
              <a:rPr lang="en-US" dirty="0" smtClean="0"/>
              <a:t>  </a:t>
            </a:r>
            <a:endParaRPr lang="en-US" dirty="0"/>
          </a:p>
          <a:p>
            <a:pPr lvl="2">
              <a:buBlip>
                <a:blip r:embed="rId3"/>
              </a:buBlip>
            </a:pPr>
            <a:r>
              <a:rPr lang="en-US" dirty="0"/>
              <a:t>WHAT is important to you ?</a:t>
            </a:r>
            <a:endParaRPr lang="en-US" sz="36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38316"/>
            <a:ext cx="1051956" cy="1038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411" y="46037"/>
            <a:ext cx="1371600" cy="1371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0163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Geneva" charset="-128"/>
              </a:rPr>
              <a:t>The Campus Visit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410789" y="1295179"/>
            <a:ext cx="6096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ubtitle 2"/>
          <p:cNvSpPr>
            <a:spLocks noGrp="1"/>
          </p:cNvSpPr>
          <p:nvPr>
            <p:ph idx="1"/>
          </p:nvPr>
        </p:nvSpPr>
        <p:spPr>
          <a:xfrm>
            <a:off x="0" y="1775637"/>
            <a:ext cx="9144000" cy="4167964"/>
          </a:xfrm>
        </p:spPr>
        <p:txBody>
          <a:bodyPr>
            <a:normAutofit fontScale="92500"/>
          </a:bodyPr>
          <a:lstStyle/>
          <a:p>
            <a:pPr marL="285750" indent="-285750">
              <a:buBlip>
                <a:blip r:embed="rId2"/>
              </a:buBlip>
              <a:defRPr/>
            </a:pPr>
            <a:r>
              <a:rPr lang="en-US" sz="2400" b="1" dirty="0">
                <a:latin typeface="Arial Narrow" pitchFamily="34" charset="0"/>
              </a:rPr>
              <a:t>You could be missing the real deal or getting more than you bargained </a:t>
            </a:r>
            <a:r>
              <a:rPr lang="en-US" sz="2400" b="1" dirty="0" smtClean="0">
                <a:latin typeface="Arial Narrow" pitchFamily="34" charset="0"/>
              </a:rPr>
              <a:t>for</a:t>
            </a:r>
          </a:p>
          <a:p>
            <a:pPr marL="685800" lvl="1">
              <a:buBlip>
                <a:blip r:embed="rId2"/>
              </a:buBlip>
              <a:defRPr/>
            </a:pPr>
            <a:r>
              <a:rPr lang="en-US" sz="1900" dirty="0" smtClean="0">
                <a:latin typeface="Arial Narrow" pitchFamily="34" charset="0"/>
              </a:rPr>
              <a:t>The only way to know is for YOU to go … and see for yourself … What’s behind the photographer?</a:t>
            </a:r>
          </a:p>
          <a:p>
            <a:pPr marL="685800" lvl="1">
              <a:buBlip>
                <a:blip r:embed="rId2"/>
              </a:buBlip>
              <a:defRPr/>
            </a:pPr>
            <a:endParaRPr lang="en-US" sz="2000" dirty="0">
              <a:latin typeface="Arial Narrow" pitchFamily="34" charset="0"/>
            </a:endParaRPr>
          </a:p>
          <a:p>
            <a:pPr marL="285750" indent="-285750">
              <a:buBlip>
                <a:blip r:embed="rId2"/>
              </a:buBlip>
              <a:defRPr/>
            </a:pPr>
            <a:r>
              <a:rPr lang="en-US" sz="2400" b="1" dirty="0" smtClean="0">
                <a:latin typeface="Arial Narrow" pitchFamily="34" charset="0"/>
              </a:rPr>
              <a:t>Take the </a:t>
            </a:r>
            <a:r>
              <a:rPr lang="en-US" sz="2400" b="1" dirty="0">
                <a:latin typeface="Arial Narrow" pitchFamily="34" charset="0"/>
              </a:rPr>
              <a:t>OFFICIAL INFORMATION SESSION &amp; </a:t>
            </a:r>
            <a:r>
              <a:rPr lang="en-US" sz="2400" b="1" dirty="0" smtClean="0">
                <a:latin typeface="Arial Narrow" pitchFamily="34" charset="0"/>
              </a:rPr>
              <a:t>OFFICIAL </a:t>
            </a:r>
            <a:r>
              <a:rPr lang="en-US" sz="2400" b="1" dirty="0">
                <a:latin typeface="Arial Narrow" pitchFamily="34" charset="0"/>
              </a:rPr>
              <a:t>UNIVERSITY TOUR</a:t>
            </a:r>
          </a:p>
          <a:p>
            <a:pPr lvl="1">
              <a:buBlip>
                <a:blip r:embed="rId2"/>
              </a:buBlip>
              <a:defRPr/>
            </a:pPr>
            <a:r>
              <a:rPr lang="en-US" sz="1900" dirty="0" smtClean="0">
                <a:latin typeface="Arial Narrow" pitchFamily="34" charset="0"/>
              </a:rPr>
              <a:t>This will be a different experience from the “Official Friends Visit &amp; Tour”.</a:t>
            </a:r>
            <a:endParaRPr lang="en-US" sz="1900" dirty="0">
              <a:latin typeface="Arial Narrow" pitchFamily="34" charset="0"/>
            </a:endParaRPr>
          </a:p>
          <a:p>
            <a:pPr lvl="1">
              <a:buBlip>
                <a:blip r:embed="rId2"/>
              </a:buBlip>
              <a:defRPr/>
            </a:pPr>
            <a:r>
              <a:rPr lang="en-US" sz="1900" dirty="0">
                <a:latin typeface="Arial Narrow" pitchFamily="34" charset="0"/>
              </a:rPr>
              <a:t>This is the time to ask questions and really get a good look around.</a:t>
            </a:r>
          </a:p>
          <a:p>
            <a:pPr lvl="1">
              <a:buBlip>
                <a:blip r:embed="rId2"/>
              </a:buBlip>
              <a:defRPr/>
            </a:pPr>
            <a:r>
              <a:rPr lang="en-US" sz="1900" dirty="0" smtClean="0">
                <a:latin typeface="Arial Narrow" pitchFamily="34" charset="0"/>
              </a:rPr>
              <a:t>What </a:t>
            </a:r>
            <a:r>
              <a:rPr lang="en-US" sz="1900" dirty="0">
                <a:latin typeface="Arial Narrow" pitchFamily="34" charset="0"/>
              </a:rPr>
              <a:t>is the campus really like … do </a:t>
            </a:r>
            <a:r>
              <a:rPr lang="en-US" sz="1900" dirty="0" smtClean="0">
                <a:latin typeface="Arial Narrow" pitchFamily="34" charset="0"/>
              </a:rPr>
              <a:t>YOU </a:t>
            </a:r>
            <a:r>
              <a:rPr lang="en-US" sz="1900" dirty="0">
                <a:latin typeface="Arial Narrow" pitchFamily="34" charset="0"/>
              </a:rPr>
              <a:t>see this as </a:t>
            </a:r>
            <a:r>
              <a:rPr lang="en-US" sz="1900" dirty="0" smtClean="0">
                <a:latin typeface="Arial Narrow" pitchFamily="34" charset="0"/>
              </a:rPr>
              <a:t>YOUR </a:t>
            </a:r>
            <a:r>
              <a:rPr lang="en-US" sz="1900" dirty="0">
                <a:latin typeface="Arial Narrow" pitchFamily="34" charset="0"/>
              </a:rPr>
              <a:t>home for the next four </a:t>
            </a:r>
            <a:r>
              <a:rPr lang="en-US" sz="1900" dirty="0" smtClean="0">
                <a:latin typeface="Arial Narrow" pitchFamily="34" charset="0"/>
              </a:rPr>
              <a:t>years</a:t>
            </a:r>
          </a:p>
          <a:p>
            <a:pPr lvl="1">
              <a:defRPr/>
            </a:pPr>
            <a:endParaRPr lang="en-US" sz="1500" dirty="0">
              <a:latin typeface="Arial Narrow" pitchFamily="34" charset="0"/>
            </a:endParaRPr>
          </a:p>
          <a:p>
            <a:pPr marL="285750" indent="-285750">
              <a:buBlip>
                <a:blip r:embed="rId2"/>
              </a:buBlip>
              <a:defRPr/>
            </a:pPr>
            <a:r>
              <a:rPr lang="en-US" sz="2400" b="1" dirty="0" smtClean="0">
                <a:latin typeface="Arial Narrow" pitchFamily="34" charset="0"/>
              </a:rPr>
              <a:t>Make </a:t>
            </a:r>
            <a:r>
              <a:rPr lang="en-US" sz="2400" b="1" dirty="0">
                <a:latin typeface="Arial Narrow" pitchFamily="34" charset="0"/>
              </a:rPr>
              <a:t>a </a:t>
            </a:r>
            <a:r>
              <a:rPr lang="en-US" sz="2400" b="1" dirty="0" smtClean="0">
                <a:latin typeface="Arial Narrow" pitchFamily="34" charset="0"/>
              </a:rPr>
              <a:t>point </a:t>
            </a:r>
            <a:r>
              <a:rPr lang="en-US" sz="2400" b="1" dirty="0">
                <a:latin typeface="Arial Narrow" pitchFamily="34" charset="0"/>
              </a:rPr>
              <a:t>to see what is important to you </a:t>
            </a:r>
            <a:r>
              <a:rPr lang="en-US" sz="2400" b="1" dirty="0" smtClean="0">
                <a:latin typeface="Arial Narrow" pitchFamily="34" charset="0"/>
              </a:rPr>
              <a:t>&amp; </a:t>
            </a:r>
            <a:r>
              <a:rPr lang="en-US" sz="2400" b="1" dirty="0">
                <a:latin typeface="Arial Narrow" pitchFamily="34" charset="0"/>
              </a:rPr>
              <a:t>where you will spend your time:</a:t>
            </a:r>
          </a:p>
          <a:p>
            <a:pPr lvl="1">
              <a:buBlip>
                <a:blip r:embed="rId2"/>
              </a:buBlip>
              <a:defRPr/>
            </a:pPr>
            <a:r>
              <a:rPr lang="en-US" sz="1900" dirty="0" smtClean="0">
                <a:latin typeface="Arial Narrow" pitchFamily="34" charset="0"/>
              </a:rPr>
              <a:t>Dining halls / Classrooms / Athletic facilities / Dorm rooms / Student union / Departmental visits</a:t>
            </a:r>
          </a:p>
          <a:p>
            <a:pPr lvl="1">
              <a:buBlip>
                <a:blip r:embed="rId2"/>
              </a:buBlip>
              <a:defRPr/>
            </a:pPr>
            <a:r>
              <a:rPr lang="en-US" sz="1900" dirty="0" smtClean="0">
                <a:latin typeface="Arial Narrow" pitchFamily="34" charset="0"/>
              </a:rPr>
              <a:t>Take notice bulletin boards &amp; Student Newspapers to see what’s going ~ on &amp; off campus</a:t>
            </a:r>
          </a:p>
          <a:p>
            <a:pPr lvl="1">
              <a:buBlip>
                <a:blip r:embed="rId2"/>
              </a:buBlip>
              <a:defRPr/>
            </a:pPr>
            <a:r>
              <a:rPr lang="en-US" sz="1900" dirty="0" smtClean="0">
                <a:latin typeface="Arial Narrow" pitchFamily="34" charset="0"/>
              </a:rPr>
              <a:t>If you want to talk with a specific person / place / thing set it up before you arrive</a:t>
            </a:r>
          </a:p>
          <a:p>
            <a:pPr marL="0" indent="0">
              <a:buNone/>
              <a:defRPr/>
            </a:pPr>
            <a:endParaRPr lang="en-US" sz="1400" dirty="0">
              <a:latin typeface="Arial Narrow" pitchFamily="34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38316"/>
            <a:ext cx="1051956" cy="1038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411" y="46037"/>
            <a:ext cx="1371600" cy="1371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818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Geneva" charset="-128"/>
              </a:rPr>
              <a:t>The Campus Visit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410789" y="1295179"/>
            <a:ext cx="6096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ubtitle 2"/>
          <p:cNvSpPr>
            <a:spLocks noGrp="1"/>
          </p:cNvSpPr>
          <p:nvPr>
            <p:ph idx="1"/>
          </p:nvPr>
        </p:nvSpPr>
        <p:spPr>
          <a:xfrm>
            <a:off x="287383" y="1869744"/>
            <a:ext cx="8536973" cy="3957850"/>
          </a:xfrm>
        </p:spPr>
        <p:txBody>
          <a:bodyPr>
            <a:normAutofit/>
          </a:bodyPr>
          <a:lstStyle/>
          <a:p>
            <a:pPr marL="285750" indent="-285750">
              <a:buBlip>
                <a:blip r:embed="rId2"/>
              </a:buBlip>
              <a:defRPr/>
            </a:pPr>
            <a:r>
              <a:rPr lang="en-US" sz="2400" b="1" dirty="0" smtClean="0">
                <a:latin typeface="Arial Narrow" pitchFamily="34" charset="0"/>
              </a:rPr>
              <a:t>Delete </a:t>
            </a:r>
            <a:r>
              <a:rPr lang="en-US" sz="2400" b="1" dirty="0">
                <a:latin typeface="Arial Narrow" pitchFamily="34" charset="0"/>
              </a:rPr>
              <a:t>schools as soon as you feel they are not a good fit</a:t>
            </a:r>
            <a:r>
              <a:rPr lang="en-US" sz="2400" b="1" dirty="0" smtClean="0">
                <a:latin typeface="Arial Narrow" pitchFamily="34" charset="0"/>
              </a:rPr>
              <a:t>.</a:t>
            </a:r>
          </a:p>
          <a:p>
            <a:pPr marL="685800" lvl="1">
              <a:buBlip>
                <a:blip r:embed="rId2"/>
              </a:buBlip>
              <a:defRPr/>
            </a:pPr>
            <a:r>
              <a:rPr lang="en-US" sz="2000" dirty="0" smtClean="0">
                <a:latin typeface="Arial Narrow" pitchFamily="34" charset="0"/>
              </a:rPr>
              <a:t>Or do they warrant a 2</a:t>
            </a:r>
            <a:r>
              <a:rPr lang="en-US" sz="2000" baseline="30000" dirty="0" smtClean="0">
                <a:latin typeface="Arial Narrow" pitchFamily="34" charset="0"/>
              </a:rPr>
              <a:t>nd</a:t>
            </a:r>
            <a:r>
              <a:rPr lang="en-US" sz="2000" dirty="0" smtClean="0">
                <a:latin typeface="Arial Narrow" pitchFamily="34" charset="0"/>
              </a:rPr>
              <a:t> visit [summer visit / big day on campus / holiday breaks]</a:t>
            </a:r>
          </a:p>
          <a:p>
            <a:pPr>
              <a:defRPr/>
            </a:pPr>
            <a:endParaRPr lang="en-US" sz="2400" b="1" dirty="0" smtClean="0">
              <a:latin typeface="Arial Narrow" pitchFamily="34" charset="0"/>
            </a:endParaRPr>
          </a:p>
          <a:p>
            <a:pPr>
              <a:buBlip>
                <a:blip r:embed="rId2"/>
              </a:buBlip>
              <a:defRPr/>
            </a:pPr>
            <a:r>
              <a:rPr lang="en-US" sz="2400" b="1" dirty="0" smtClean="0">
                <a:latin typeface="Arial Narrow" pitchFamily="34" charset="0"/>
              </a:rPr>
              <a:t>Campus visits should help pare </a:t>
            </a:r>
            <a:r>
              <a:rPr lang="en-US" sz="2400" b="1" dirty="0">
                <a:latin typeface="Arial Narrow" pitchFamily="34" charset="0"/>
              </a:rPr>
              <a:t>your list down to 5 or less schools</a:t>
            </a:r>
            <a:r>
              <a:rPr lang="en-US" sz="1800" b="1" dirty="0">
                <a:latin typeface="Arial Narrow" pitchFamily="34" charset="0"/>
              </a:rPr>
              <a:t>.</a:t>
            </a:r>
          </a:p>
          <a:p>
            <a:pPr lvl="1">
              <a:buBlip>
                <a:blip r:embed="rId2"/>
              </a:buBlip>
              <a:defRPr/>
            </a:pPr>
            <a:r>
              <a:rPr lang="en-US" sz="1800" dirty="0">
                <a:latin typeface="Arial Narrow" pitchFamily="34" charset="0"/>
              </a:rPr>
              <a:t>Too many and you’ll pay dearly </a:t>
            </a:r>
            <a:r>
              <a:rPr lang="en-US" sz="1800" dirty="0" smtClean="0">
                <a:latin typeface="Arial Narrow" pitchFamily="34" charset="0"/>
              </a:rPr>
              <a:t>[application fees/travel costs]</a:t>
            </a:r>
          </a:p>
          <a:p>
            <a:pPr lvl="1">
              <a:buBlip>
                <a:blip r:embed="rId2"/>
              </a:buBlip>
              <a:defRPr/>
            </a:pPr>
            <a:r>
              <a:rPr lang="en-US" sz="1800" dirty="0" smtClean="0">
                <a:latin typeface="Arial Narrow" pitchFamily="34" charset="0"/>
              </a:rPr>
              <a:t>Too </a:t>
            </a:r>
            <a:r>
              <a:rPr lang="en-US" sz="1800" dirty="0">
                <a:latin typeface="Arial Narrow" pitchFamily="34" charset="0"/>
              </a:rPr>
              <a:t>few may </a:t>
            </a:r>
            <a:r>
              <a:rPr lang="en-US" sz="1800" dirty="0" smtClean="0">
                <a:latin typeface="Arial Narrow" pitchFamily="34" charset="0"/>
              </a:rPr>
              <a:t>be second guessing what you missed</a:t>
            </a:r>
            <a:endParaRPr lang="en-US" sz="1800" dirty="0">
              <a:latin typeface="Arial Narrow" pitchFamily="34" charset="0"/>
            </a:endParaRPr>
          </a:p>
          <a:p>
            <a:pPr lvl="1">
              <a:buBlip>
                <a:blip r:embed="rId2"/>
              </a:buBlip>
              <a:defRPr/>
            </a:pPr>
            <a:r>
              <a:rPr lang="en-US" sz="1800" dirty="0">
                <a:latin typeface="Arial Narrow" pitchFamily="34" charset="0"/>
              </a:rPr>
              <a:t>Invest the time and energy </a:t>
            </a:r>
            <a:r>
              <a:rPr lang="en-US" sz="1800" dirty="0" smtClean="0">
                <a:latin typeface="Arial Narrow" pitchFamily="34" charset="0"/>
              </a:rPr>
              <a:t>before you visit.</a:t>
            </a:r>
            <a:endParaRPr lang="en-US" sz="1800" dirty="0">
              <a:latin typeface="Arial Narrow" pitchFamily="34" charset="0"/>
            </a:endParaRPr>
          </a:p>
          <a:p>
            <a:pPr lvl="1">
              <a:buBlip>
                <a:blip r:embed="rId2"/>
              </a:buBlip>
              <a:defRPr/>
            </a:pPr>
            <a:r>
              <a:rPr lang="en-US" sz="1800" dirty="0" smtClean="0">
                <a:latin typeface="Arial Narrow" pitchFamily="34" charset="0"/>
              </a:rPr>
              <a:t>You will invest 25%. </a:t>
            </a:r>
          </a:p>
          <a:p>
            <a:pPr lvl="1">
              <a:buBlip>
                <a:blip r:embed="rId2"/>
              </a:buBlip>
              <a:defRPr/>
            </a:pPr>
            <a:endParaRPr lang="en-US" sz="1800" b="1" dirty="0">
              <a:latin typeface="Arial Narrow" pitchFamily="34" charset="0"/>
            </a:endParaRPr>
          </a:p>
          <a:p>
            <a:pPr>
              <a:buBlip>
                <a:blip r:embed="rId2"/>
              </a:buBlip>
              <a:defRPr/>
            </a:pPr>
            <a:r>
              <a:rPr lang="en-US" sz="2200" b="1" dirty="0" smtClean="0">
                <a:latin typeface="Arial Narrow" pitchFamily="34" charset="0"/>
              </a:rPr>
              <a:t>Pro’s &amp; Con’s of every visit … immediately in the NOTEBOOK</a:t>
            </a:r>
            <a:endParaRPr lang="en-US" sz="2200" b="1" dirty="0">
              <a:latin typeface="Arial Narrow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38316"/>
            <a:ext cx="1051956" cy="1038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411" y="46037"/>
            <a:ext cx="1371600" cy="1371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743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Geneva" charset="-128"/>
              </a:rPr>
              <a:t>The Application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410789" y="1295179"/>
            <a:ext cx="6096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ubtitle 2"/>
          <p:cNvSpPr>
            <a:spLocks noGrp="1"/>
          </p:cNvSpPr>
          <p:nvPr>
            <p:ph idx="1"/>
          </p:nvPr>
        </p:nvSpPr>
        <p:spPr>
          <a:xfrm>
            <a:off x="457200" y="1460264"/>
            <a:ext cx="8229600" cy="4525963"/>
          </a:xfrm>
        </p:spPr>
        <p:txBody>
          <a:bodyPr>
            <a:normAutofit fontScale="85000" lnSpcReduction="20000"/>
          </a:bodyPr>
          <a:lstStyle/>
          <a:p>
            <a:pPr>
              <a:buBlip>
                <a:blip r:embed="rId2"/>
              </a:buBlip>
              <a:defRPr/>
            </a:pPr>
            <a:r>
              <a:rPr lang="en-US" sz="2800" b="1" i="1" dirty="0" smtClean="0">
                <a:latin typeface="Arial Narrow" pitchFamily="34" charset="0"/>
              </a:rPr>
              <a:t>START </a:t>
            </a:r>
            <a:r>
              <a:rPr lang="en-US" sz="2800" b="1" i="1" dirty="0">
                <a:latin typeface="Arial Narrow" pitchFamily="34" charset="0"/>
              </a:rPr>
              <a:t>EARLY  </a:t>
            </a:r>
            <a:endParaRPr lang="en-US" sz="2800" b="1" i="1" dirty="0" smtClean="0">
              <a:latin typeface="Arial Narrow" pitchFamily="34" charset="0"/>
            </a:endParaRPr>
          </a:p>
          <a:p>
            <a:pPr lvl="1">
              <a:buBlip>
                <a:blip r:embed="rId3"/>
              </a:buBlip>
              <a:defRPr/>
            </a:pPr>
            <a:r>
              <a:rPr lang="en-US" sz="2400" b="1" i="1" dirty="0" smtClean="0">
                <a:latin typeface="Arial Narrow" pitchFamily="34" charset="0"/>
              </a:rPr>
              <a:t>How early/late is to early/late?</a:t>
            </a:r>
          </a:p>
          <a:p>
            <a:pPr lvl="1">
              <a:buBlip>
                <a:blip r:embed="rId3"/>
              </a:buBlip>
              <a:defRPr/>
            </a:pPr>
            <a:r>
              <a:rPr lang="en-US" sz="2400" b="1" i="1" dirty="0" smtClean="0">
                <a:latin typeface="Arial Narrow" pitchFamily="34" charset="0"/>
              </a:rPr>
              <a:t>ROTC / Service Academy's </a:t>
            </a:r>
          </a:p>
          <a:p>
            <a:pPr marL="0" indent="0">
              <a:buNone/>
              <a:defRPr/>
            </a:pPr>
            <a:endParaRPr lang="en-US" sz="2800" b="1" i="1" dirty="0" smtClean="0">
              <a:latin typeface="Arial Narrow" pitchFamily="34" charset="0"/>
            </a:endParaRPr>
          </a:p>
          <a:p>
            <a:pPr>
              <a:buBlip>
                <a:blip r:embed="rId2"/>
              </a:buBlip>
              <a:defRPr/>
            </a:pPr>
            <a:r>
              <a:rPr lang="en-US" sz="2800" b="1" i="1" dirty="0" smtClean="0">
                <a:latin typeface="Arial Narrow" pitchFamily="34" charset="0"/>
              </a:rPr>
              <a:t>CONTACT </a:t>
            </a:r>
            <a:r>
              <a:rPr lang="en-US" sz="2800" b="1" i="1" u="sng" dirty="0">
                <a:latin typeface="Arial Narrow" pitchFamily="34" charset="0"/>
              </a:rPr>
              <a:t>EACH</a:t>
            </a:r>
            <a:r>
              <a:rPr lang="en-US" sz="2800" b="1" i="1" dirty="0">
                <a:latin typeface="Arial Narrow" pitchFamily="34" charset="0"/>
              </a:rPr>
              <a:t> SCHOOL YOU HAVE AN INTEREST IN</a:t>
            </a:r>
            <a:r>
              <a:rPr lang="en-US" sz="2000" b="1" dirty="0">
                <a:latin typeface="Arial Narrow" pitchFamily="34" charset="0"/>
              </a:rPr>
              <a:t>.</a:t>
            </a:r>
          </a:p>
          <a:p>
            <a:pPr lvl="1">
              <a:buBlip>
                <a:blip r:embed="rId3"/>
              </a:buBlip>
              <a:defRPr/>
            </a:pPr>
            <a:r>
              <a:rPr lang="en-US" sz="2100" dirty="0" smtClean="0">
                <a:latin typeface="Arial Narrow" pitchFamily="34" charset="0"/>
              </a:rPr>
              <a:t>The application process for every school is different [in the notebook</a:t>
            </a:r>
            <a:r>
              <a:rPr lang="en-US" sz="1800" dirty="0" smtClean="0">
                <a:latin typeface="Arial Narrow" pitchFamily="34" charset="0"/>
              </a:rPr>
              <a:t>]</a:t>
            </a:r>
          </a:p>
          <a:p>
            <a:pPr>
              <a:defRPr/>
            </a:pPr>
            <a:endParaRPr lang="en-US" sz="2000" b="1" dirty="0" smtClean="0">
              <a:latin typeface="Arial Narrow" pitchFamily="34" charset="0"/>
            </a:endParaRPr>
          </a:p>
          <a:p>
            <a:pPr>
              <a:buBlip>
                <a:blip r:embed="rId2"/>
              </a:buBlip>
              <a:defRPr/>
            </a:pPr>
            <a:r>
              <a:rPr lang="en-US" sz="2800" b="1" i="1" dirty="0" smtClean="0">
                <a:latin typeface="Arial Narrow" pitchFamily="34" charset="0"/>
              </a:rPr>
              <a:t>HOW WILL YOU APPLY?</a:t>
            </a:r>
            <a:endParaRPr lang="en-US" sz="2800" b="1" i="1" dirty="0">
              <a:latin typeface="Arial Narrow" pitchFamily="34" charset="0"/>
            </a:endParaRPr>
          </a:p>
          <a:p>
            <a:pPr>
              <a:defRPr/>
            </a:pPr>
            <a:endParaRPr lang="en-US" sz="2000" b="1" dirty="0">
              <a:latin typeface="Arial Narrow" pitchFamily="34" charset="0"/>
            </a:endParaRPr>
          </a:p>
          <a:p>
            <a:pPr lvl="1">
              <a:buBlip>
                <a:blip r:embed="rId3"/>
              </a:buBlip>
              <a:defRPr/>
            </a:pPr>
            <a:r>
              <a:rPr lang="en-US" sz="1900" b="1" dirty="0">
                <a:latin typeface="Arial Narrow" pitchFamily="34" charset="0"/>
              </a:rPr>
              <a:t>Early Decision</a:t>
            </a:r>
          </a:p>
          <a:p>
            <a:pPr lvl="1">
              <a:buBlip>
                <a:blip r:embed="rId3"/>
              </a:buBlip>
              <a:defRPr/>
            </a:pPr>
            <a:r>
              <a:rPr lang="en-US" sz="1900" b="1" dirty="0">
                <a:latin typeface="Arial Narrow" pitchFamily="34" charset="0"/>
              </a:rPr>
              <a:t>Early Action</a:t>
            </a:r>
          </a:p>
          <a:p>
            <a:pPr lvl="1">
              <a:buBlip>
                <a:blip r:embed="rId3"/>
              </a:buBlip>
              <a:defRPr/>
            </a:pPr>
            <a:r>
              <a:rPr lang="en-US" sz="1900" b="1" dirty="0">
                <a:latin typeface="Arial Narrow" pitchFamily="34" charset="0"/>
              </a:rPr>
              <a:t>Regular Decision</a:t>
            </a:r>
          </a:p>
          <a:p>
            <a:pPr lvl="1">
              <a:buBlip>
                <a:blip r:embed="rId3"/>
              </a:buBlip>
              <a:defRPr/>
            </a:pPr>
            <a:r>
              <a:rPr lang="en-US" sz="1900" b="1" dirty="0">
                <a:latin typeface="Arial Narrow" pitchFamily="34" charset="0"/>
              </a:rPr>
              <a:t>Rolling Admissions</a:t>
            </a:r>
          </a:p>
          <a:p>
            <a:pPr lvl="1">
              <a:buBlip>
                <a:blip r:embed="rId3"/>
              </a:buBlip>
              <a:defRPr/>
            </a:pPr>
            <a:r>
              <a:rPr lang="en-US" sz="1900" b="1" dirty="0">
                <a:latin typeface="Arial Narrow" pitchFamily="34" charset="0"/>
              </a:rPr>
              <a:t>KNOW &amp; MARK DEADLINES ON YOUR CALENDAR well in advance</a:t>
            </a:r>
            <a:r>
              <a:rPr lang="en-US" sz="1900" b="1" dirty="0" smtClean="0">
                <a:latin typeface="Arial Narrow" pitchFamily="34" charset="0"/>
              </a:rPr>
              <a:t>.</a:t>
            </a:r>
          </a:p>
          <a:p>
            <a:pPr lvl="2">
              <a:buBlip>
                <a:blip r:embed="rId3"/>
              </a:buBlip>
              <a:defRPr/>
            </a:pPr>
            <a:r>
              <a:rPr lang="en-US" sz="1900" b="1" dirty="0" smtClean="0">
                <a:latin typeface="Arial Narrow" pitchFamily="34" charset="0"/>
              </a:rPr>
              <a:t>What is a deadline? </a:t>
            </a:r>
            <a:endParaRPr lang="en-US" sz="1900" b="1" dirty="0">
              <a:latin typeface="Arial Narrow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38316"/>
            <a:ext cx="1051956" cy="1038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411" y="46037"/>
            <a:ext cx="1371600" cy="1371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967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Geneva" charset="-128"/>
              </a:rPr>
              <a:t>The Application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410789" y="1295179"/>
            <a:ext cx="6096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ubtitle 2"/>
          <p:cNvSpPr>
            <a:spLocks noGrp="1"/>
          </p:cNvSpPr>
          <p:nvPr>
            <p:ph idx="1"/>
          </p:nvPr>
        </p:nvSpPr>
        <p:spPr>
          <a:xfrm>
            <a:off x="189411" y="1434698"/>
            <a:ext cx="8736225" cy="4525963"/>
          </a:xfrm>
        </p:spPr>
        <p:txBody>
          <a:bodyPr/>
          <a:lstStyle/>
          <a:p>
            <a:pPr>
              <a:buBlip>
                <a:blip r:embed="rId2"/>
              </a:buBlip>
              <a:defRPr/>
            </a:pPr>
            <a:endParaRPr lang="en-US" sz="2000" b="1" dirty="0" smtClean="0">
              <a:latin typeface="Arial Narrow" pitchFamily="34" charset="0"/>
            </a:endParaRPr>
          </a:p>
          <a:p>
            <a:pPr>
              <a:buBlip>
                <a:blip r:embed="rId2"/>
              </a:buBlip>
              <a:defRPr/>
            </a:pPr>
            <a:r>
              <a:rPr lang="en-US" sz="2000" b="1" dirty="0" smtClean="0">
                <a:latin typeface="Arial Narrow" pitchFamily="34" charset="0"/>
              </a:rPr>
              <a:t>The </a:t>
            </a:r>
            <a:r>
              <a:rPr lang="en-US" sz="2000" b="1" dirty="0">
                <a:latin typeface="Arial Narrow" pitchFamily="34" charset="0"/>
              </a:rPr>
              <a:t>application process for every school is different,</a:t>
            </a:r>
          </a:p>
          <a:p>
            <a:pPr>
              <a:defRPr/>
            </a:pPr>
            <a:r>
              <a:rPr lang="en-US" sz="2000" b="1" i="1" dirty="0">
                <a:latin typeface="Arial Narrow" pitchFamily="34" charset="0"/>
              </a:rPr>
              <a:t>START EARLY  &amp; CONTACT </a:t>
            </a:r>
            <a:r>
              <a:rPr lang="en-US" sz="2000" b="1" i="1" u="sng" dirty="0">
                <a:latin typeface="Arial Narrow" pitchFamily="34" charset="0"/>
              </a:rPr>
              <a:t>EACH</a:t>
            </a:r>
            <a:r>
              <a:rPr lang="en-US" sz="2000" b="1" i="1" dirty="0">
                <a:latin typeface="Arial Narrow" pitchFamily="34" charset="0"/>
              </a:rPr>
              <a:t> SCHOOL YOU HAVE AN INTEREST IN</a:t>
            </a:r>
            <a:r>
              <a:rPr lang="en-US" sz="2000" b="1" dirty="0">
                <a:latin typeface="Arial Narrow" pitchFamily="34" charset="0"/>
              </a:rPr>
              <a:t>.</a:t>
            </a:r>
          </a:p>
          <a:p>
            <a:pPr>
              <a:defRPr/>
            </a:pPr>
            <a:endParaRPr lang="en-US" sz="2000" b="1" dirty="0">
              <a:latin typeface="Arial Narrow" pitchFamily="34" charset="0"/>
            </a:endParaRPr>
          </a:p>
          <a:p>
            <a:pPr>
              <a:buBlip>
                <a:blip r:embed="rId2"/>
              </a:buBlip>
              <a:defRPr/>
            </a:pPr>
            <a:r>
              <a:rPr lang="en-US" sz="2000" b="1" dirty="0" smtClean="0">
                <a:latin typeface="Arial Narrow" pitchFamily="34" charset="0"/>
              </a:rPr>
              <a:t>Create your system … </a:t>
            </a:r>
          </a:p>
          <a:p>
            <a:pPr lvl="1">
              <a:buBlip>
                <a:blip r:embed="rId3"/>
              </a:buBlip>
              <a:defRPr/>
            </a:pPr>
            <a:r>
              <a:rPr lang="en-US" sz="1800" b="1" dirty="0" smtClean="0">
                <a:latin typeface="Arial Narrow" pitchFamily="34" charset="0"/>
              </a:rPr>
              <a:t>Keep </a:t>
            </a:r>
            <a:r>
              <a:rPr lang="en-US" sz="1800" b="1" dirty="0">
                <a:latin typeface="Arial Narrow" pitchFamily="34" charset="0"/>
              </a:rPr>
              <a:t>a </a:t>
            </a:r>
            <a:r>
              <a:rPr lang="en-US" sz="1800" b="1" dirty="0" smtClean="0">
                <a:latin typeface="Arial Narrow" pitchFamily="34" charset="0"/>
              </a:rPr>
              <a:t>notebook </a:t>
            </a:r>
            <a:r>
              <a:rPr lang="en-US" sz="1800" b="1" dirty="0">
                <a:latin typeface="Arial Narrow" pitchFamily="34" charset="0"/>
              </a:rPr>
              <a:t>and make a </a:t>
            </a:r>
            <a:r>
              <a:rPr lang="en-US" sz="1800" b="1" u="sng" dirty="0">
                <a:latin typeface="Arial Narrow" pitchFamily="34" charset="0"/>
              </a:rPr>
              <a:t>checklist</a:t>
            </a:r>
            <a:r>
              <a:rPr lang="en-US" sz="1800" b="1" dirty="0">
                <a:latin typeface="Arial Narrow" pitchFamily="34" charset="0"/>
              </a:rPr>
              <a:t> for each school you are interested in to include</a:t>
            </a:r>
            <a:r>
              <a:rPr lang="en-US" sz="1800" b="1" dirty="0" smtClean="0">
                <a:latin typeface="Arial Narrow" pitchFamily="34" charset="0"/>
              </a:rPr>
              <a:t>:</a:t>
            </a:r>
          </a:p>
          <a:p>
            <a:pPr lvl="1">
              <a:defRPr/>
            </a:pPr>
            <a:endParaRPr lang="en-US" sz="1800" b="1" dirty="0">
              <a:latin typeface="Arial Narrow" pitchFamily="34" charset="0"/>
            </a:endParaRPr>
          </a:p>
          <a:p>
            <a:pPr lvl="2">
              <a:buBlip>
                <a:blip r:embed="rId3"/>
              </a:buBlip>
              <a:defRPr/>
            </a:pPr>
            <a:r>
              <a:rPr lang="en-US" sz="1800" b="1" dirty="0">
                <a:latin typeface="Arial Narrow" pitchFamily="34" charset="0"/>
              </a:rPr>
              <a:t>How &amp; where do you apply?  [common app or at the university website</a:t>
            </a:r>
            <a:r>
              <a:rPr lang="en-US" sz="1800" b="1" dirty="0" smtClean="0">
                <a:latin typeface="Arial Narrow" pitchFamily="34" charset="0"/>
              </a:rPr>
              <a:t>?]</a:t>
            </a:r>
          </a:p>
          <a:p>
            <a:pPr lvl="2">
              <a:buBlip>
                <a:blip r:embed="rId3"/>
              </a:buBlip>
              <a:defRPr/>
            </a:pPr>
            <a:r>
              <a:rPr lang="en-US" sz="1800" b="1" dirty="0" smtClean="0">
                <a:latin typeface="Arial Narrow" pitchFamily="34" charset="0"/>
              </a:rPr>
              <a:t>Create the  special “EMAIL ACCOUNT”  &amp; CHECK-IT </a:t>
            </a:r>
            <a:r>
              <a:rPr lang="en-US" sz="1800" b="1" cap="all" dirty="0" smtClean="0">
                <a:latin typeface="Arial Narrow" pitchFamily="34" charset="0"/>
              </a:rPr>
              <a:t>regularly</a:t>
            </a:r>
            <a:r>
              <a:rPr lang="en-US" sz="1800" b="1" dirty="0" smtClean="0">
                <a:latin typeface="Arial Narrow" pitchFamily="34" charset="0"/>
              </a:rPr>
              <a:t>!</a:t>
            </a:r>
            <a:endParaRPr lang="en-US" sz="1800" b="1" dirty="0">
              <a:latin typeface="Arial Narrow" pitchFamily="34" charset="0"/>
            </a:endParaRPr>
          </a:p>
          <a:p>
            <a:pPr lvl="2">
              <a:buBlip>
                <a:blip r:embed="rId3"/>
              </a:buBlip>
              <a:defRPr/>
            </a:pPr>
            <a:r>
              <a:rPr lang="en-US" sz="1800" b="1" dirty="0">
                <a:latin typeface="Arial Narrow" pitchFamily="34" charset="0"/>
              </a:rPr>
              <a:t>ALL the required documents </a:t>
            </a:r>
            <a:r>
              <a:rPr lang="en-US" sz="1800" dirty="0">
                <a:latin typeface="Arial Narrow" pitchFamily="34" charset="0"/>
              </a:rPr>
              <a:t>[HS </a:t>
            </a:r>
            <a:r>
              <a:rPr lang="en-US" sz="1800" dirty="0" smtClean="0">
                <a:latin typeface="Arial Narrow" pitchFamily="34" charset="0"/>
              </a:rPr>
              <a:t> Trans, </a:t>
            </a:r>
            <a:r>
              <a:rPr lang="en-US" sz="1800" dirty="0">
                <a:latin typeface="Arial Narrow" pitchFamily="34" charset="0"/>
              </a:rPr>
              <a:t>Counselor </a:t>
            </a:r>
            <a:r>
              <a:rPr lang="en-US" sz="1800" dirty="0" smtClean="0">
                <a:latin typeface="Arial Narrow" pitchFamily="34" charset="0"/>
              </a:rPr>
              <a:t>rec, SSRF</a:t>
            </a:r>
            <a:r>
              <a:rPr lang="en-US" sz="1800" dirty="0">
                <a:latin typeface="Arial Narrow" pitchFamily="34" charset="0"/>
              </a:rPr>
              <a:t>, Test Scores]</a:t>
            </a:r>
          </a:p>
          <a:p>
            <a:pPr lvl="2">
              <a:buBlip>
                <a:blip r:embed="rId3"/>
              </a:buBlip>
              <a:defRPr/>
            </a:pPr>
            <a:r>
              <a:rPr lang="en-US" sz="1800" b="1" dirty="0">
                <a:latin typeface="Arial Narrow" pitchFamily="34" charset="0"/>
              </a:rPr>
              <a:t>Letters of Recommendation </a:t>
            </a:r>
            <a:r>
              <a:rPr lang="en-US" sz="1800" dirty="0" smtClean="0">
                <a:latin typeface="Arial Narrow" pitchFamily="34" charset="0"/>
              </a:rPr>
              <a:t>[Who from? </a:t>
            </a:r>
            <a:r>
              <a:rPr lang="en-US" sz="1800" dirty="0">
                <a:latin typeface="Arial Narrow" pitchFamily="34" charset="0"/>
              </a:rPr>
              <a:t>G</a:t>
            </a:r>
            <a:r>
              <a:rPr lang="en-US" sz="1800" dirty="0" smtClean="0">
                <a:latin typeface="Arial Narrow" pitchFamily="34" charset="0"/>
              </a:rPr>
              <a:t>uidance </a:t>
            </a:r>
            <a:r>
              <a:rPr lang="en-US" sz="1800" dirty="0">
                <a:latin typeface="Arial Narrow" pitchFamily="34" charset="0"/>
              </a:rPr>
              <a:t>office as C</a:t>
            </a:r>
            <a:r>
              <a:rPr lang="en-US" sz="1800" dirty="0" smtClean="0">
                <a:latin typeface="Arial Narrow" pitchFamily="34" charset="0"/>
              </a:rPr>
              <a:t>learing </a:t>
            </a:r>
            <a:r>
              <a:rPr lang="en-US" sz="1800" dirty="0">
                <a:latin typeface="Arial Narrow" pitchFamily="34" charset="0"/>
              </a:rPr>
              <a:t>H</a:t>
            </a:r>
            <a:r>
              <a:rPr lang="en-US" sz="1800" dirty="0" smtClean="0">
                <a:latin typeface="Arial Narrow" pitchFamily="34" charset="0"/>
              </a:rPr>
              <a:t>ouse. On-line?]</a:t>
            </a:r>
            <a:endParaRPr lang="en-US" sz="1800" dirty="0">
              <a:latin typeface="Arial Narrow" pitchFamily="34" charset="0"/>
            </a:endParaRPr>
          </a:p>
          <a:p>
            <a:pPr lvl="2">
              <a:buBlip>
                <a:blip r:embed="rId3"/>
              </a:buBlip>
              <a:defRPr/>
            </a:pPr>
            <a:r>
              <a:rPr lang="en-US" sz="1800" b="1" dirty="0">
                <a:latin typeface="Arial Narrow" pitchFamily="34" charset="0"/>
              </a:rPr>
              <a:t>Essays required </a:t>
            </a:r>
            <a:r>
              <a:rPr lang="en-US" sz="1800" b="1" dirty="0" smtClean="0">
                <a:latin typeface="Arial Narrow" pitchFamily="34" charset="0"/>
              </a:rPr>
              <a:t>/ “Optional” [address </a:t>
            </a:r>
            <a:r>
              <a:rPr lang="en-US" sz="1800" b="1" dirty="0">
                <a:latin typeface="Arial Narrow" pitchFamily="34" charset="0"/>
              </a:rPr>
              <a:t>the topic </a:t>
            </a:r>
            <a:r>
              <a:rPr lang="en-US" sz="1800" b="1" dirty="0" smtClean="0">
                <a:latin typeface="Arial Narrow" pitchFamily="34" charset="0"/>
              </a:rPr>
              <a:t>/ answer the QUESTION!]</a:t>
            </a:r>
            <a:endParaRPr lang="en-US" sz="1800" b="1" dirty="0">
              <a:latin typeface="Arial Narrow" pitchFamily="34" charset="0"/>
            </a:endParaRPr>
          </a:p>
          <a:p>
            <a:pPr lvl="2">
              <a:buBlip>
                <a:blip r:embed="rId3"/>
              </a:buBlip>
              <a:defRPr/>
            </a:pPr>
            <a:r>
              <a:rPr lang="en-US" sz="1800" b="1" dirty="0">
                <a:latin typeface="Arial Narrow" pitchFamily="34" charset="0"/>
              </a:rPr>
              <a:t>MARK DEADLINES </a:t>
            </a:r>
            <a:r>
              <a:rPr lang="en-US" sz="1400" b="1" dirty="0">
                <a:latin typeface="Arial Narrow" pitchFamily="34" charset="0"/>
              </a:rPr>
              <a:t>ON YOUR CALENDAR well in advance</a:t>
            </a:r>
            <a:r>
              <a:rPr lang="en-US" sz="1400" b="1" dirty="0" smtClean="0">
                <a:latin typeface="Arial Narrow" pitchFamily="34" charset="0"/>
              </a:rPr>
              <a:t>.</a:t>
            </a:r>
            <a:endParaRPr lang="en-US" sz="1200" b="1" dirty="0" smtClean="0">
              <a:latin typeface="Arial Narrow" pitchFamily="34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38316"/>
            <a:ext cx="1051956" cy="1038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411" y="46037"/>
            <a:ext cx="1371600" cy="1371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311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Geneva" charset="-128"/>
              </a:rPr>
              <a:t>The 9</a:t>
            </a:r>
            <a:r>
              <a:rPr lang="en-US" altLang="en-US" baseline="30000" dirty="0">
                <a:ea typeface="Geneva" charset="-128"/>
              </a:rPr>
              <a:t>th</a:t>
            </a:r>
            <a:r>
              <a:rPr lang="en-US" altLang="en-US" dirty="0">
                <a:ea typeface="Geneva" charset="-128"/>
              </a:rPr>
              <a:t> Grade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410789" y="1295179"/>
            <a:ext cx="6096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ubtitle 2"/>
          <p:cNvSpPr>
            <a:spLocks noGrp="1"/>
          </p:cNvSpPr>
          <p:nvPr>
            <p:ph idx="1"/>
          </p:nvPr>
        </p:nvSpPr>
        <p:spPr>
          <a:xfrm>
            <a:off x="286603" y="1600200"/>
            <a:ext cx="8400197" cy="4525963"/>
          </a:xfrm>
        </p:spPr>
        <p:txBody>
          <a:bodyPr/>
          <a:lstStyle/>
          <a:p>
            <a:pPr marL="457200" indent="-457200">
              <a:buBlip>
                <a:blip r:embed="rId2"/>
              </a:buBlip>
            </a:pPr>
            <a:r>
              <a:rPr lang="en-US" altLang="en-US" dirty="0">
                <a:ea typeface="Geneva" charset="-128"/>
              </a:rPr>
              <a:t>BE </a:t>
            </a:r>
            <a:r>
              <a:rPr lang="en-US" altLang="en-US" dirty="0" smtClean="0">
                <a:ea typeface="Geneva" charset="-128"/>
              </a:rPr>
              <a:t>PROACTIVE ~ </a:t>
            </a:r>
            <a:r>
              <a:rPr lang="en-US" altLang="en-US" sz="2400" b="1" dirty="0" smtClean="0">
                <a:ea typeface="Geneva" charset="-128"/>
              </a:rPr>
              <a:t>BEGIN W/THE END IN MIND</a:t>
            </a:r>
          </a:p>
          <a:p>
            <a:pPr marL="0" indent="0">
              <a:buNone/>
            </a:pPr>
            <a:endParaRPr lang="en-US" altLang="en-US" sz="2400" b="1" dirty="0">
              <a:ea typeface="Geneva" charset="-128"/>
            </a:endParaRPr>
          </a:p>
          <a:p>
            <a:pPr lvl="2">
              <a:buBlip>
                <a:blip r:embed="rId3"/>
              </a:buBlip>
            </a:pPr>
            <a:r>
              <a:rPr lang="en-US" dirty="0">
                <a:ea typeface="Geneva" charset="-128"/>
              </a:rPr>
              <a:t> MEET </a:t>
            </a:r>
            <a:r>
              <a:rPr lang="en-US" dirty="0"/>
              <a:t>your </a:t>
            </a:r>
            <a:r>
              <a:rPr lang="en-US" dirty="0" smtClean="0"/>
              <a:t>counselor </a:t>
            </a:r>
            <a:r>
              <a:rPr lang="en-US" dirty="0"/>
              <a:t>&amp; explore your interests </a:t>
            </a:r>
          </a:p>
          <a:p>
            <a:pPr lvl="2">
              <a:buBlip>
                <a:blip r:embed="rId3"/>
              </a:buBlip>
            </a:pPr>
            <a:r>
              <a:rPr lang="en-US" dirty="0"/>
              <a:t> Discuss your class schedule with your counselor</a:t>
            </a:r>
            <a:endParaRPr lang="en-US" altLang="en-US" dirty="0">
              <a:ea typeface="Geneva" charset="-128"/>
            </a:endParaRPr>
          </a:p>
          <a:p>
            <a:pPr lvl="2">
              <a:buBlip>
                <a:blip r:embed="rId3"/>
              </a:buBlip>
            </a:pPr>
            <a:r>
              <a:rPr lang="en-US" altLang="en-US" dirty="0">
                <a:ea typeface="Geneva" charset="-128"/>
              </a:rPr>
              <a:t> </a:t>
            </a:r>
            <a:r>
              <a:rPr lang="en-US" dirty="0"/>
              <a:t>Enroll in honors classes if you can succeed in them</a:t>
            </a:r>
            <a:endParaRPr lang="en-US" altLang="en-US" dirty="0">
              <a:ea typeface="Geneva" charset="-128"/>
            </a:endParaRPr>
          </a:p>
          <a:p>
            <a:pPr lvl="2">
              <a:buBlip>
                <a:blip r:embed="rId3"/>
              </a:buBlip>
            </a:pPr>
            <a:r>
              <a:rPr lang="en-US" dirty="0">
                <a:ea typeface="Geneva" charset="-128"/>
              </a:rPr>
              <a:t> Remember GRADES COUNT</a:t>
            </a:r>
            <a:endParaRPr lang="en-US" altLang="en-US" dirty="0">
              <a:ea typeface="Geneva" charset="-128"/>
            </a:endParaRPr>
          </a:p>
          <a:p>
            <a:pPr lvl="2">
              <a:buBlip>
                <a:blip r:embed="rId3"/>
              </a:buBlip>
            </a:pPr>
            <a:r>
              <a:rPr lang="en-US" altLang="en-US" dirty="0">
                <a:ea typeface="Geneva" charset="-128"/>
              </a:rPr>
              <a:t> </a:t>
            </a:r>
            <a:r>
              <a:rPr lang="en-US" dirty="0"/>
              <a:t>Keep a portfolio … start NOW</a:t>
            </a:r>
            <a:r>
              <a:rPr lang="en-US" dirty="0" smtClean="0"/>
              <a:t>!</a:t>
            </a:r>
          </a:p>
          <a:p>
            <a:pPr lvl="3">
              <a:buBlip>
                <a:blip r:embed="rId3"/>
              </a:buBlip>
            </a:pPr>
            <a:r>
              <a:rPr lang="en-US" altLang="en-US" dirty="0" smtClean="0">
                <a:ea typeface="Geneva" charset="-128"/>
              </a:rPr>
              <a:t>College search</a:t>
            </a:r>
          </a:p>
          <a:p>
            <a:pPr lvl="3">
              <a:buBlip>
                <a:blip r:embed="rId3"/>
              </a:buBlip>
            </a:pPr>
            <a:r>
              <a:rPr lang="en-US" altLang="en-US" dirty="0" smtClean="0">
                <a:ea typeface="Geneva" charset="-128"/>
              </a:rPr>
              <a:t>Activity Resume</a:t>
            </a:r>
            <a:endParaRPr lang="en-US" altLang="en-US" dirty="0">
              <a:ea typeface="Geneva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38316"/>
            <a:ext cx="1051956" cy="1038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411" y="46037"/>
            <a:ext cx="1371600" cy="1371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861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Geneva" charset="-128"/>
              </a:rPr>
              <a:t>The 10</a:t>
            </a:r>
            <a:r>
              <a:rPr lang="en-US" altLang="en-US" baseline="30000" dirty="0">
                <a:ea typeface="Geneva" charset="-128"/>
              </a:rPr>
              <a:t>th</a:t>
            </a:r>
            <a:r>
              <a:rPr lang="en-US" altLang="en-US" dirty="0">
                <a:ea typeface="Geneva" charset="-128"/>
              </a:rPr>
              <a:t> Grade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410789" y="1295179"/>
            <a:ext cx="6096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ubtitle 2"/>
          <p:cNvSpPr>
            <a:spLocks noGrp="1"/>
          </p:cNvSpPr>
          <p:nvPr>
            <p:ph idx="1"/>
          </p:nvPr>
        </p:nvSpPr>
        <p:spPr>
          <a:xfrm>
            <a:off x="189411" y="1600200"/>
            <a:ext cx="8736225" cy="4525963"/>
          </a:xfrm>
        </p:spPr>
        <p:txBody>
          <a:bodyPr/>
          <a:lstStyle/>
          <a:p>
            <a:pPr marL="457200" indent="-457200">
              <a:buBlip>
                <a:blip r:embed="rId2"/>
              </a:buBlip>
            </a:pPr>
            <a:r>
              <a:rPr lang="en-US" altLang="en-US" dirty="0">
                <a:ea typeface="Geneva" charset="-128"/>
              </a:rPr>
              <a:t>Plan for the </a:t>
            </a:r>
            <a:r>
              <a:rPr lang="en-US" altLang="en-US" dirty="0" smtClean="0">
                <a:ea typeface="Geneva" charset="-128"/>
              </a:rPr>
              <a:t>future </a:t>
            </a:r>
            <a:r>
              <a:rPr lang="en-US" altLang="en-US" sz="2000" dirty="0" smtClean="0">
                <a:ea typeface="Geneva" charset="-128"/>
              </a:rPr>
              <a:t>~ </a:t>
            </a:r>
            <a:r>
              <a:rPr lang="en-US" altLang="en-US" sz="2000" b="1" i="1" dirty="0" smtClean="0">
                <a:ea typeface="Geneva" charset="-128"/>
              </a:rPr>
              <a:t>or you could be in for a bumpy ride</a:t>
            </a:r>
          </a:p>
          <a:p>
            <a:pPr marL="0" indent="0">
              <a:buNone/>
            </a:pPr>
            <a:endParaRPr lang="en-US" altLang="en-US" sz="2800" dirty="0">
              <a:ea typeface="Geneva" charset="-128"/>
            </a:endParaRPr>
          </a:p>
          <a:p>
            <a:pPr lvl="2">
              <a:buBlip>
                <a:blip r:embed="rId3"/>
              </a:buBlip>
            </a:pPr>
            <a:r>
              <a:rPr lang="en-US" dirty="0">
                <a:ea typeface="Geneva" charset="-128"/>
              </a:rPr>
              <a:t> </a:t>
            </a:r>
            <a:r>
              <a:rPr lang="en-US" dirty="0" smtClean="0"/>
              <a:t>Maintain </a:t>
            </a:r>
            <a:r>
              <a:rPr lang="en-US" dirty="0"/>
              <a:t>rigorous </a:t>
            </a:r>
            <a:r>
              <a:rPr lang="en-US" dirty="0" smtClean="0"/>
              <a:t>schedule &amp; upward trending grades</a:t>
            </a:r>
            <a:endParaRPr lang="en-US" altLang="en-US" dirty="0">
              <a:ea typeface="Geneva" charset="-128"/>
            </a:endParaRPr>
          </a:p>
          <a:p>
            <a:pPr lvl="2">
              <a:buBlip>
                <a:blip r:embed="rId3"/>
              </a:buBlip>
            </a:pPr>
            <a:r>
              <a:rPr lang="en-US" dirty="0">
                <a:ea typeface="Geneva" charset="-128"/>
              </a:rPr>
              <a:t> </a:t>
            </a:r>
            <a:r>
              <a:rPr lang="en-US" dirty="0"/>
              <a:t>Take </a:t>
            </a:r>
            <a:r>
              <a:rPr lang="en-US" dirty="0" smtClean="0"/>
              <a:t>and practice for PSAT / SAT </a:t>
            </a:r>
            <a:r>
              <a:rPr lang="en-US" dirty="0"/>
              <a:t>and/or ACT exams. </a:t>
            </a:r>
          </a:p>
          <a:p>
            <a:pPr lvl="3">
              <a:buBlip>
                <a:blip r:embed="rId3"/>
              </a:buBlip>
            </a:pPr>
            <a:r>
              <a:rPr lang="en-US" dirty="0"/>
              <a:t>Take these tests seriously</a:t>
            </a:r>
            <a:endParaRPr lang="en-US" altLang="en-US" dirty="0">
              <a:ea typeface="Geneva" charset="-128"/>
            </a:endParaRPr>
          </a:p>
          <a:p>
            <a:pPr lvl="2">
              <a:buBlip>
                <a:blip r:embed="rId3"/>
              </a:buBlip>
            </a:pPr>
            <a:r>
              <a:rPr lang="en-US" dirty="0">
                <a:ea typeface="Geneva" charset="-128"/>
              </a:rPr>
              <a:t> </a:t>
            </a:r>
            <a:r>
              <a:rPr lang="en-US" dirty="0"/>
              <a:t>Attend a college </a:t>
            </a:r>
            <a:r>
              <a:rPr lang="en-US" dirty="0" smtClean="0"/>
              <a:t>fair coming to an arena near you </a:t>
            </a:r>
            <a:r>
              <a:rPr lang="en-US" sz="1400" dirty="0" smtClean="0"/>
              <a:t>[labels]</a:t>
            </a:r>
            <a:endParaRPr lang="en-US" altLang="en-US" sz="1400" dirty="0">
              <a:ea typeface="Geneva" charset="-128"/>
            </a:endParaRPr>
          </a:p>
          <a:p>
            <a:pPr lvl="2">
              <a:buBlip>
                <a:blip r:embed="rId3"/>
              </a:buBlip>
            </a:pPr>
            <a:r>
              <a:rPr lang="en-US" dirty="0"/>
              <a:t> Meet with your counselor - evaluate </a:t>
            </a:r>
            <a:r>
              <a:rPr lang="en-US" dirty="0" smtClean="0"/>
              <a:t>post-HS </a:t>
            </a:r>
            <a:r>
              <a:rPr lang="en-US" dirty="0"/>
              <a:t>plans</a:t>
            </a:r>
            <a:endParaRPr lang="en-US" altLang="en-US" dirty="0">
              <a:ea typeface="Geneva" charset="-128"/>
            </a:endParaRPr>
          </a:p>
          <a:p>
            <a:pPr lvl="2">
              <a:buBlip>
                <a:blip r:embed="rId3"/>
              </a:buBlip>
            </a:pPr>
            <a:r>
              <a:rPr lang="en-US" altLang="en-US" dirty="0">
                <a:ea typeface="Geneva" charset="-128"/>
              </a:rPr>
              <a:t> </a:t>
            </a:r>
            <a:r>
              <a:rPr lang="en-US" dirty="0"/>
              <a:t>Plan your junior year </a:t>
            </a:r>
            <a:r>
              <a:rPr lang="en-US" dirty="0" smtClean="0"/>
              <a:t>carefully</a:t>
            </a:r>
          </a:p>
          <a:p>
            <a:pPr lvl="2">
              <a:buBlip>
                <a:blip r:embed="rId3"/>
              </a:buBlip>
            </a:pPr>
            <a:r>
              <a:rPr lang="en-US" dirty="0"/>
              <a:t>Summer Travel / Tours to a variety of colleges </a:t>
            </a:r>
            <a:endParaRPr lang="en-US" altLang="en-US" dirty="0">
              <a:ea typeface="Geneva" charset="-128"/>
            </a:endParaRPr>
          </a:p>
          <a:p>
            <a:pPr marL="914400" lvl="2" indent="0">
              <a:buNone/>
            </a:pPr>
            <a:endParaRPr lang="en-US" altLang="en-US" dirty="0">
              <a:ea typeface="Geneva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38316"/>
            <a:ext cx="1051956" cy="1038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411" y="46037"/>
            <a:ext cx="1371600" cy="1371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071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Geneva" charset="-128"/>
              </a:rPr>
              <a:t>The 11</a:t>
            </a:r>
            <a:r>
              <a:rPr lang="en-US" altLang="en-US" baseline="30000" dirty="0">
                <a:ea typeface="Geneva" charset="-128"/>
              </a:rPr>
              <a:t>th</a:t>
            </a:r>
            <a:r>
              <a:rPr lang="en-US" altLang="en-US" dirty="0">
                <a:ea typeface="Geneva" charset="-128"/>
              </a:rPr>
              <a:t> Grade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410789" y="1295179"/>
            <a:ext cx="6096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ubtitle 2"/>
          <p:cNvSpPr>
            <a:spLocks noGrp="1"/>
          </p:cNvSpPr>
          <p:nvPr>
            <p:ph idx="1"/>
          </p:nvPr>
        </p:nvSpPr>
        <p:spPr>
          <a:xfrm>
            <a:off x="189411" y="1421050"/>
            <a:ext cx="8954589" cy="4525963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Blip>
                <a:blip r:embed="rId2"/>
              </a:buBlip>
            </a:pPr>
            <a:r>
              <a:rPr lang="en-US" altLang="en-US" sz="4100" dirty="0">
                <a:ea typeface="Geneva" charset="-128"/>
              </a:rPr>
              <a:t>Nose to the </a:t>
            </a:r>
            <a:r>
              <a:rPr lang="en-US" altLang="en-US" sz="4100" dirty="0" smtClean="0">
                <a:ea typeface="Geneva" charset="-128"/>
              </a:rPr>
              <a:t>Grindstone ~ For Real</a:t>
            </a:r>
            <a:endParaRPr lang="en-US" altLang="en-US" sz="4100" dirty="0">
              <a:ea typeface="Geneva" charset="-128"/>
            </a:endParaRPr>
          </a:p>
          <a:p>
            <a:pPr lvl="2"/>
            <a:endParaRPr lang="en-US" altLang="en-US" dirty="0">
              <a:ea typeface="Geneva" charset="-128"/>
            </a:endParaRPr>
          </a:p>
          <a:p>
            <a:pPr lvl="2">
              <a:buBlip>
                <a:blip r:embed="rId3"/>
              </a:buBlip>
            </a:pPr>
            <a:r>
              <a:rPr lang="en-US" sz="2300" dirty="0" smtClean="0"/>
              <a:t>Recheck </a:t>
            </a:r>
            <a:r>
              <a:rPr lang="en-US" sz="2300" dirty="0"/>
              <a:t>your high school courses</a:t>
            </a:r>
            <a:r>
              <a:rPr lang="en-US" sz="2300" dirty="0" smtClean="0"/>
              <a:t>.</a:t>
            </a:r>
          </a:p>
          <a:p>
            <a:pPr lvl="3">
              <a:buBlip>
                <a:blip r:embed="rId3"/>
              </a:buBlip>
            </a:pPr>
            <a:r>
              <a:rPr lang="en-US" sz="2300" dirty="0" smtClean="0"/>
              <a:t> Are you on track to meet </a:t>
            </a:r>
            <a:r>
              <a:rPr lang="en-US" sz="2300" dirty="0"/>
              <a:t>college </a:t>
            </a:r>
            <a:r>
              <a:rPr lang="en-US" sz="2300" dirty="0" smtClean="0"/>
              <a:t>requirements for schools of interest</a:t>
            </a:r>
            <a:endParaRPr lang="en-US" sz="2300" dirty="0"/>
          </a:p>
          <a:p>
            <a:pPr lvl="2">
              <a:buBlip>
                <a:blip r:embed="rId3"/>
              </a:buBlip>
            </a:pPr>
            <a:r>
              <a:rPr lang="en-US" sz="2300" dirty="0" smtClean="0"/>
              <a:t>If </a:t>
            </a:r>
            <a:r>
              <a:rPr lang="en-US" sz="2300" dirty="0"/>
              <a:t>you are planning </a:t>
            </a:r>
            <a:r>
              <a:rPr lang="en-US" sz="2300" dirty="0" smtClean="0"/>
              <a:t>to participate </a:t>
            </a:r>
            <a:r>
              <a:rPr lang="en-US" sz="2300" dirty="0"/>
              <a:t>in college athletics</a:t>
            </a:r>
          </a:p>
          <a:p>
            <a:pPr lvl="3">
              <a:buBlip>
                <a:blip r:embed="rId3"/>
              </a:buBlip>
            </a:pPr>
            <a:r>
              <a:rPr lang="en-US" sz="2300" dirty="0" smtClean="0"/>
              <a:t>Meet </a:t>
            </a:r>
            <a:r>
              <a:rPr lang="en-US" sz="2300" dirty="0"/>
              <a:t>with your counselor to learn more about the NCAA Clearinghouse </a:t>
            </a:r>
          </a:p>
          <a:p>
            <a:pPr lvl="3">
              <a:buBlip>
                <a:blip r:embed="rId3"/>
              </a:buBlip>
            </a:pPr>
            <a:r>
              <a:rPr lang="en-US" sz="2300" dirty="0"/>
              <a:t> Athletes should </a:t>
            </a:r>
            <a:r>
              <a:rPr lang="en-US" sz="2300" dirty="0" smtClean="0"/>
              <a:t>have made contact with college coaches </a:t>
            </a:r>
            <a:endParaRPr lang="en-US" sz="2300" dirty="0"/>
          </a:p>
          <a:p>
            <a:pPr lvl="2">
              <a:buBlip>
                <a:blip r:embed="rId3"/>
              </a:buBlip>
            </a:pPr>
            <a:r>
              <a:rPr lang="en-US" sz="2300" dirty="0" smtClean="0"/>
              <a:t>Initiate </a:t>
            </a:r>
            <a:r>
              <a:rPr lang="en-US" sz="2300" dirty="0"/>
              <a:t>service academy and ROTC </a:t>
            </a:r>
            <a:r>
              <a:rPr lang="en-US" sz="2300" dirty="0" smtClean="0"/>
              <a:t>applications</a:t>
            </a:r>
          </a:p>
          <a:p>
            <a:pPr lvl="2">
              <a:buBlip>
                <a:blip r:embed="rId3"/>
              </a:buBlip>
            </a:pPr>
            <a:r>
              <a:rPr lang="en-US" sz="2300" dirty="0" smtClean="0"/>
              <a:t>Take </a:t>
            </a:r>
            <a:r>
              <a:rPr lang="en-US" sz="2300" dirty="0"/>
              <a:t>the SAT/ACT in the spring</a:t>
            </a:r>
            <a:endParaRPr lang="en-US" altLang="en-US" sz="2300" dirty="0">
              <a:ea typeface="Geneva" charset="-128"/>
            </a:endParaRPr>
          </a:p>
          <a:p>
            <a:pPr lvl="2">
              <a:buBlip>
                <a:blip r:embed="rId3"/>
              </a:buBlip>
            </a:pPr>
            <a:r>
              <a:rPr lang="en-US" sz="2300" dirty="0" smtClean="0"/>
              <a:t>Students </a:t>
            </a:r>
            <a:r>
              <a:rPr lang="en-US" sz="2300" dirty="0"/>
              <a:t>in the </a:t>
            </a:r>
            <a:r>
              <a:rPr lang="en-US" sz="2300" dirty="0" smtClean="0"/>
              <a:t>music/Fine arts - </a:t>
            </a:r>
            <a:r>
              <a:rPr lang="en-US" sz="2300" dirty="0"/>
              <a:t>prepare audition </a:t>
            </a:r>
            <a:r>
              <a:rPr lang="en-US" sz="2300" dirty="0" smtClean="0"/>
              <a:t>materials </a:t>
            </a:r>
            <a:endParaRPr lang="en-US" altLang="en-US" sz="2300" dirty="0">
              <a:ea typeface="Geneva" charset="-128"/>
            </a:endParaRPr>
          </a:p>
          <a:p>
            <a:pPr lvl="2">
              <a:buBlip>
                <a:blip r:embed="rId3"/>
              </a:buBlip>
            </a:pPr>
            <a:r>
              <a:rPr lang="en-US" sz="2300" dirty="0" smtClean="0"/>
              <a:t>Start </a:t>
            </a:r>
            <a:r>
              <a:rPr lang="en-US" sz="2300" dirty="0"/>
              <a:t>narrowing your college list based on your </a:t>
            </a:r>
            <a:r>
              <a:rPr lang="en-US" sz="2300" dirty="0" smtClean="0"/>
              <a:t>personal needs</a:t>
            </a:r>
            <a:endParaRPr lang="en-US" sz="2300" dirty="0"/>
          </a:p>
          <a:p>
            <a:pPr lvl="2">
              <a:buBlip>
                <a:blip r:embed="rId3"/>
              </a:buBlip>
            </a:pPr>
            <a:r>
              <a:rPr lang="en-US" sz="2300" dirty="0" smtClean="0"/>
              <a:t>Make </a:t>
            </a:r>
            <a:r>
              <a:rPr lang="en-US" sz="2300" dirty="0"/>
              <a:t>a list of possible colleges to attend.</a:t>
            </a:r>
          </a:p>
          <a:p>
            <a:pPr lvl="3">
              <a:buBlip>
                <a:blip r:embed="rId3"/>
              </a:buBlip>
            </a:pPr>
            <a:r>
              <a:rPr lang="en-US" sz="2300" dirty="0"/>
              <a:t>Consider criteria that are important to </a:t>
            </a:r>
            <a:r>
              <a:rPr lang="en-US" sz="2300" dirty="0" smtClean="0"/>
              <a:t>YOU</a:t>
            </a:r>
          </a:p>
          <a:p>
            <a:pPr lvl="3">
              <a:buBlip>
                <a:blip r:embed="rId3"/>
              </a:buBlip>
            </a:pPr>
            <a:r>
              <a:rPr lang="en-US" altLang="en-US" sz="2300" dirty="0" smtClean="0">
                <a:ea typeface="Geneva" charset="-128"/>
              </a:rPr>
              <a:t>SPRING PREVIEW DAYS / JUNIOR OPEN HOUSES</a:t>
            </a:r>
            <a:endParaRPr lang="en-US" altLang="en-US" sz="2300" dirty="0">
              <a:ea typeface="Geneva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38316"/>
            <a:ext cx="1051956" cy="1038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411" y="46037"/>
            <a:ext cx="1371600" cy="1371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618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Geneva" charset="-128"/>
              </a:rPr>
              <a:t>The 12</a:t>
            </a:r>
            <a:r>
              <a:rPr lang="en-US" altLang="en-US" baseline="30000" dirty="0">
                <a:ea typeface="Geneva" charset="-128"/>
              </a:rPr>
              <a:t>th</a:t>
            </a:r>
            <a:r>
              <a:rPr lang="en-US" altLang="en-US" dirty="0">
                <a:ea typeface="Geneva" charset="-128"/>
              </a:rPr>
              <a:t> Grade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410789" y="1295179"/>
            <a:ext cx="6096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ubtitle 2"/>
          <p:cNvSpPr>
            <a:spLocks noGrp="1"/>
          </p:cNvSpPr>
          <p:nvPr>
            <p:ph idx="1"/>
          </p:nvPr>
        </p:nvSpPr>
        <p:spPr>
          <a:xfrm>
            <a:off x="296091" y="1448345"/>
            <a:ext cx="8528265" cy="4525963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Blip>
                <a:blip r:embed="rId2"/>
              </a:buBlip>
            </a:pPr>
            <a:r>
              <a:rPr lang="en-US" altLang="en-US" b="1" dirty="0">
                <a:ea typeface="Geneva" charset="-128"/>
              </a:rPr>
              <a:t>HOLD ON </a:t>
            </a:r>
            <a:r>
              <a:rPr lang="en-US" altLang="en-US" dirty="0">
                <a:ea typeface="Geneva" charset="-128"/>
              </a:rPr>
              <a:t>… </a:t>
            </a:r>
            <a:r>
              <a:rPr lang="en-US" altLang="en-US" i="1" cap="small" dirty="0">
                <a:ea typeface="Geneva" charset="-128"/>
              </a:rPr>
              <a:t>its going </a:t>
            </a:r>
            <a:r>
              <a:rPr lang="en-US" altLang="en-US" i="1" cap="small" dirty="0" smtClean="0">
                <a:ea typeface="Geneva" charset="-128"/>
              </a:rPr>
              <a:t>to go by </a:t>
            </a:r>
            <a:r>
              <a:rPr lang="en-US" altLang="en-US" b="1" i="1" dirty="0" smtClean="0">
                <a:ea typeface="Geneva" charset="-128"/>
              </a:rPr>
              <a:t>FAST</a:t>
            </a:r>
          </a:p>
          <a:p>
            <a:pPr marL="0" indent="0">
              <a:buNone/>
            </a:pPr>
            <a:endParaRPr lang="en-US" altLang="en-US" b="1" i="1" dirty="0" smtClean="0">
              <a:ea typeface="Geneva" charset="-128"/>
            </a:endParaRPr>
          </a:p>
          <a:p>
            <a:pPr lvl="2">
              <a:buBlip>
                <a:blip r:embed="rId3"/>
              </a:buBlip>
            </a:pPr>
            <a:r>
              <a:rPr lang="en-US" dirty="0" smtClean="0"/>
              <a:t> Male students must </a:t>
            </a:r>
            <a:r>
              <a:rPr lang="en-US" dirty="0"/>
              <a:t>register for the Selective Service in order to complete the Free Application for Federal Student Aid (FAFSA</a:t>
            </a:r>
            <a:r>
              <a:rPr lang="en-US" dirty="0" smtClean="0"/>
              <a:t>)</a:t>
            </a:r>
          </a:p>
          <a:p>
            <a:pPr lvl="2">
              <a:buBlip>
                <a:blip r:embed="rId3"/>
              </a:buBlip>
            </a:pPr>
            <a:r>
              <a:rPr lang="en-US" dirty="0"/>
              <a:t> </a:t>
            </a:r>
            <a:r>
              <a:rPr lang="en-US" b="1" dirty="0" smtClean="0"/>
              <a:t>Senior year grades COUNT!! </a:t>
            </a:r>
            <a:r>
              <a:rPr lang="en-US" sz="1900" dirty="0" smtClean="0"/>
              <a:t>No time for Senioritis</a:t>
            </a:r>
            <a:endParaRPr lang="en-US" dirty="0" smtClean="0"/>
          </a:p>
          <a:p>
            <a:pPr lvl="2">
              <a:buBlip>
                <a:blip r:embed="rId3"/>
              </a:buBlip>
            </a:pPr>
            <a:r>
              <a:rPr lang="en-US" dirty="0" smtClean="0"/>
              <a:t>With EFC + </a:t>
            </a:r>
            <a:r>
              <a:rPr lang="en-US" dirty="0" err="1" smtClean="0"/>
              <a:t>Finaid</a:t>
            </a:r>
            <a:r>
              <a:rPr lang="en-US" dirty="0" smtClean="0"/>
              <a:t> calculator/website = prelim award</a:t>
            </a:r>
            <a:endParaRPr lang="en-US" dirty="0"/>
          </a:p>
          <a:p>
            <a:pPr lvl="2">
              <a:buBlip>
                <a:blip r:embed="rId3"/>
              </a:buBlip>
            </a:pPr>
            <a:r>
              <a:rPr lang="en-US" dirty="0">
                <a:ea typeface="Geneva" charset="-128"/>
              </a:rPr>
              <a:t> </a:t>
            </a:r>
            <a:r>
              <a:rPr lang="en-US" dirty="0"/>
              <a:t>Take or retake standardized tests, if necessary</a:t>
            </a:r>
          </a:p>
          <a:p>
            <a:pPr lvl="2">
              <a:buBlip>
                <a:blip r:embed="rId3"/>
              </a:buBlip>
            </a:pPr>
            <a:r>
              <a:rPr lang="en-US" dirty="0"/>
              <a:t> Begin applying, the sooner the better.</a:t>
            </a:r>
          </a:p>
          <a:p>
            <a:pPr lvl="3">
              <a:buBlip>
                <a:blip r:embed="rId3"/>
              </a:buBlip>
            </a:pPr>
            <a:r>
              <a:rPr lang="en-US" dirty="0"/>
              <a:t> Decide if you want to apply EA / ED / RD</a:t>
            </a:r>
            <a:endParaRPr lang="en-US" altLang="en-US" dirty="0">
              <a:ea typeface="Geneva" charset="-128"/>
            </a:endParaRPr>
          </a:p>
          <a:p>
            <a:pPr lvl="2">
              <a:buBlip>
                <a:blip r:embed="rId3"/>
              </a:buBlip>
            </a:pPr>
            <a:r>
              <a:rPr lang="en-US" dirty="0">
                <a:ea typeface="Geneva" charset="-128"/>
              </a:rPr>
              <a:t> </a:t>
            </a:r>
            <a:r>
              <a:rPr lang="en-US" dirty="0"/>
              <a:t>Have your parents complete the FAFSA</a:t>
            </a:r>
            <a:endParaRPr lang="en-US" altLang="en-US" dirty="0">
              <a:ea typeface="Geneva" charset="-128"/>
            </a:endParaRPr>
          </a:p>
          <a:p>
            <a:pPr lvl="2">
              <a:buBlip>
                <a:blip r:embed="rId3"/>
              </a:buBlip>
            </a:pPr>
            <a:r>
              <a:rPr lang="en-US" altLang="en-US" dirty="0">
                <a:ea typeface="Geneva" charset="-128"/>
              </a:rPr>
              <a:t> </a:t>
            </a:r>
            <a:r>
              <a:rPr lang="en-US" altLang="en-US" b="1" dirty="0">
                <a:ea typeface="Geneva" charset="-128"/>
              </a:rPr>
              <a:t>CHECK YOUR </a:t>
            </a:r>
            <a:r>
              <a:rPr lang="en-US" altLang="en-US" b="1" dirty="0" smtClean="0">
                <a:ea typeface="Geneva" charset="-128"/>
              </a:rPr>
              <a:t>EMAIL ACCOUNT</a:t>
            </a:r>
            <a:endParaRPr lang="en-US" altLang="en-US" b="1" dirty="0">
              <a:ea typeface="Geneva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38316"/>
            <a:ext cx="1051956" cy="1038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411" y="46037"/>
            <a:ext cx="1371600" cy="1371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657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Geneva" charset="-128"/>
              </a:rPr>
              <a:t>The Goals for TODAY! 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410789" y="1295179"/>
            <a:ext cx="6096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ubtitle 2"/>
          <p:cNvSpPr>
            <a:spLocks noGrp="1"/>
          </p:cNvSpPr>
          <p:nvPr>
            <p:ph idx="1"/>
          </p:nvPr>
        </p:nvSpPr>
        <p:spPr>
          <a:xfrm>
            <a:off x="189411" y="1600200"/>
            <a:ext cx="8790816" cy="4525963"/>
          </a:xfrm>
        </p:spPr>
        <p:txBody>
          <a:bodyPr/>
          <a:lstStyle/>
          <a:p>
            <a:pPr marL="457200" indent="-457200" algn="l">
              <a:buBlip>
                <a:blip r:embed="rId2"/>
              </a:buBlip>
            </a:pPr>
            <a:r>
              <a:rPr lang="en-US" altLang="en-US" dirty="0" smtClean="0">
                <a:ea typeface="Geneva" charset="-128"/>
              </a:rPr>
              <a:t>Overview of the Admissions Process</a:t>
            </a:r>
          </a:p>
          <a:p>
            <a:pPr lvl="2" algn="l">
              <a:buBlip>
                <a:blip r:embed="rId3"/>
              </a:buBlip>
            </a:pPr>
            <a:r>
              <a:rPr lang="en-US" altLang="en-US" dirty="0" smtClean="0">
                <a:ea typeface="Geneva" charset="-128"/>
              </a:rPr>
              <a:t> What are Academic Requirements?</a:t>
            </a:r>
          </a:p>
          <a:p>
            <a:pPr lvl="2" algn="l">
              <a:buBlip>
                <a:blip r:embed="rId3"/>
              </a:buBlip>
            </a:pPr>
            <a:r>
              <a:rPr lang="en-US" altLang="en-US" dirty="0">
                <a:ea typeface="Geneva" charset="-128"/>
              </a:rPr>
              <a:t> </a:t>
            </a:r>
            <a:r>
              <a:rPr lang="en-US" altLang="en-US" dirty="0" smtClean="0">
                <a:ea typeface="Geneva" charset="-128"/>
              </a:rPr>
              <a:t>The Search to find the right school?</a:t>
            </a:r>
          </a:p>
          <a:p>
            <a:pPr lvl="2" algn="l">
              <a:buBlip>
                <a:blip r:embed="rId3"/>
              </a:buBlip>
            </a:pPr>
            <a:r>
              <a:rPr lang="en-US" altLang="en-US" dirty="0" smtClean="0">
                <a:ea typeface="Geneva" charset="-128"/>
              </a:rPr>
              <a:t> Over the River and through the woods to …..</a:t>
            </a:r>
          </a:p>
          <a:p>
            <a:pPr lvl="3">
              <a:buBlip>
                <a:blip r:embed="rId3"/>
              </a:buBlip>
            </a:pPr>
            <a:r>
              <a:rPr lang="en-US" altLang="en-US" dirty="0" smtClean="0">
                <a:ea typeface="Geneva" charset="-128"/>
              </a:rPr>
              <a:t> A campus near or far from you</a:t>
            </a:r>
          </a:p>
          <a:p>
            <a:pPr lvl="2" algn="l">
              <a:buBlip>
                <a:blip r:embed="rId3"/>
              </a:buBlip>
            </a:pPr>
            <a:r>
              <a:rPr lang="en-US" altLang="en-US" dirty="0">
                <a:ea typeface="Geneva" charset="-128"/>
              </a:rPr>
              <a:t> </a:t>
            </a:r>
            <a:r>
              <a:rPr lang="en-US" altLang="en-US" dirty="0" smtClean="0">
                <a:ea typeface="Geneva" charset="-128"/>
              </a:rPr>
              <a:t>The Application</a:t>
            </a:r>
          </a:p>
          <a:p>
            <a:pPr lvl="2" algn="l">
              <a:buBlip>
                <a:blip r:embed="rId3"/>
              </a:buBlip>
            </a:pPr>
            <a:r>
              <a:rPr lang="en-US" altLang="en-US" dirty="0" smtClean="0">
                <a:ea typeface="Geneva" charset="-128"/>
              </a:rPr>
              <a:t>What should I be doing now?</a:t>
            </a:r>
          </a:p>
          <a:p>
            <a:pPr lvl="3" algn="l">
              <a:buBlip>
                <a:blip r:embed="rId3"/>
              </a:buBlip>
            </a:pPr>
            <a:r>
              <a:rPr lang="en-US" altLang="en-US" dirty="0">
                <a:ea typeface="Geneva" charset="-128"/>
              </a:rPr>
              <a:t> </a:t>
            </a:r>
            <a:r>
              <a:rPr lang="en-US" altLang="en-US" dirty="0" smtClean="0">
                <a:ea typeface="Geneva" charset="-128"/>
              </a:rPr>
              <a:t>9-11 grade assignments</a:t>
            </a:r>
          </a:p>
          <a:p>
            <a:pPr lvl="3"/>
            <a:endParaRPr lang="en-US" altLang="en-US" dirty="0" smtClean="0">
              <a:ea typeface="Geneva" charset="-128"/>
            </a:endParaRPr>
          </a:p>
          <a:p>
            <a:pPr lvl="2">
              <a:buBlip>
                <a:blip r:embed="rId3"/>
              </a:buBlip>
            </a:pPr>
            <a:r>
              <a:rPr lang="en-US" altLang="en-US" b="1" dirty="0" smtClean="0">
                <a:ea typeface="Geneva" charset="-128"/>
              </a:rPr>
              <a:t>THE NOTE BOOK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38316"/>
            <a:ext cx="1051956" cy="1038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411" y="46037"/>
            <a:ext cx="1371600" cy="1371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0149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1458"/>
          </a:xfrm>
        </p:spPr>
        <p:txBody>
          <a:bodyPr/>
          <a:lstStyle/>
          <a:p>
            <a:r>
              <a:rPr lang="en-US" altLang="en-US" dirty="0" smtClean="0">
                <a:ea typeface="Geneva" charset="-128"/>
              </a:rPr>
              <a:t>Questions</a:t>
            </a:r>
            <a:br>
              <a:rPr lang="en-US" altLang="en-US" dirty="0" smtClean="0">
                <a:ea typeface="Geneva" charset="-128"/>
              </a:rPr>
            </a:br>
            <a:r>
              <a:rPr lang="en-US" altLang="en-US" dirty="0" smtClean="0">
                <a:ea typeface="Geneva" charset="-128"/>
              </a:rPr>
              <a:t>What did we miss??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410789" y="1718259"/>
            <a:ext cx="6096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38316"/>
            <a:ext cx="1051956" cy="1038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411" y="46037"/>
            <a:ext cx="1371600" cy="1371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 descr="C:\Users\burkerj\AppData\Local\Microsoft\Windows\Temporary Internet Files\Content.IE5\WCK3JT83\question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0100" y="1860516"/>
            <a:ext cx="3997596" cy="3997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946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 Training Resources and More Information Visit: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http://training.oa-bsa.org/noac2015</a:t>
            </a:r>
          </a:p>
        </p:txBody>
      </p:sp>
    </p:spTree>
    <p:extLst>
      <p:ext uri="{BB962C8B-B14F-4D97-AF65-F5344CB8AC3E}">
        <p14:creationId xmlns:p14="http://schemas.microsoft.com/office/powerpoint/2010/main" val="4278126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Geneva" charset="-128"/>
              </a:rPr>
              <a:t>The </a:t>
            </a:r>
            <a:r>
              <a:rPr lang="en-US" altLang="en-US" dirty="0" smtClean="0">
                <a:ea typeface="Geneva" charset="-128"/>
              </a:rPr>
              <a:t>Admissions Process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410789" y="1295179"/>
            <a:ext cx="6096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38316"/>
            <a:ext cx="1051956" cy="1038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411" y="46037"/>
            <a:ext cx="1371600" cy="1371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685800" y="1981200"/>
            <a:ext cx="7406244" cy="3200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b="0" i="0" kern="1200">
                <a:solidFill>
                  <a:schemeClr val="tx1"/>
                </a:solidFill>
                <a:latin typeface="Museo Sans 300"/>
                <a:ea typeface="+mn-ea"/>
                <a:cs typeface="Museo Sans 300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b="0" i="0" kern="1200">
                <a:solidFill>
                  <a:schemeClr val="tx1"/>
                </a:solidFill>
                <a:latin typeface="Museo Sans 300"/>
                <a:ea typeface="+mn-ea"/>
                <a:cs typeface="Museo Sans 30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Museo Sans 300"/>
                <a:ea typeface="+mn-ea"/>
                <a:cs typeface="Museo Sans 300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Museo Sans 300"/>
                <a:ea typeface="+mn-ea"/>
                <a:cs typeface="Museo Sans 300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Museo Sans 300"/>
                <a:ea typeface="+mn-ea"/>
                <a:cs typeface="Museo Sans 30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/>
              <a:buBlip>
                <a:blip r:embed="rId4"/>
              </a:buBlip>
            </a:pPr>
            <a:r>
              <a:rPr lang="en-US" altLang="en-US" dirty="0" smtClean="0">
                <a:ea typeface="Geneva" charset="-128"/>
              </a:rPr>
              <a:t>Admissions Requirements</a:t>
            </a:r>
          </a:p>
          <a:p>
            <a:pPr lvl="2">
              <a:buFont typeface="Arial"/>
              <a:buBlip>
                <a:blip r:embed="rId5"/>
              </a:buBlip>
            </a:pPr>
            <a:r>
              <a:rPr lang="en-US" altLang="en-US" dirty="0" smtClean="0">
                <a:ea typeface="Geneva" charset="-128"/>
              </a:rPr>
              <a:t> Core Rigor</a:t>
            </a:r>
          </a:p>
          <a:p>
            <a:pPr lvl="2">
              <a:buFont typeface="Arial"/>
              <a:buBlip>
                <a:blip r:embed="rId5"/>
              </a:buBlip>
            </a:pPr>
            <a:r>
              <a:rPr lang="en-US" altLang="en-US" dirty="0" smtClean="0">
                <a:ea typeface="Geneva" charset="-128"/>
              </a:rPr>
              <a:t> Academic Achievement</a:t>
            </a:r>
          </a:p>
          <a:p>
            <a:pPr lvl="2">
              <a:buFont typeface="Arial"/>
              <a:buBlip>
                <a:blip r:embed="rId5"/>
              </a:buBlip>
            </a:pPr>
            <a:r>
              <a:rPr lang="en-US" altLang="en-US" dirty="0" smtClean="0">
                <a:ea typeface="Geneva" charset="-128"/>
              </a:rPr>
              <a:t> Standardized Tests</a:t>
            </a:r>
          </a:p>
          <a:p>
            <a:pPr lvl="2">
              <a:buFont typeface="Arial"/>
              <a:buBlip>
                <a:blip r:embed="rId5"/>
              </a:buBlip>
            </a:pPr>
            <a:r>
              <a:rPr lang="en-US" altLang="en-US" dirty="0" smtClean="0">
                <a:ea typeface="Geneva" charset="-128"/>
              </a:rPr>
              <a:t> Extra-Curricular Activities</a:t>
            </a:r>
          </a:p>
          <a:p>
            <a:pPr lvl="2">
              <a:buFont typeface="Arial"/>
              <a:buBlip>
                <a:blip r:embed="rId5"/>
              </a:buBlip>
            </a:pPr>
            <a:r>
              <a:rPr lang="en-US" dirty="0" smtClean="0">
                <a:ea typeface="Geneva" charset="-128"/>
              </a:rPr>
              <a:t> Other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34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Geneva" charset="-128"/>
              </a:rPr>
              <a:t>Admissions Requirements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410789" y="1295179"/>
            <a:ext cx="6096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38316"/>
            <a:ext cx="1051956" cy="1038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411" y="46037"/>
            <a:ext cx="1371600" cy="1371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189411" y="1555845"/>
            <a:ext cx="8867503" cy="439457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b="0" i="0" kern="1200">
                <a:solidFill>
                  <a:schemeClr val="tx1"/>
                </a:solidFill>
                <a:latin typeface="Museo Sans 300"/>
                <a:ea typeface="+mn-ea"/>
                <a:cs typeface="Museo Sans 300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b="0" i="0" kern="1200">
                <a:solidFill>
                  <a:schemeClr val="tx1"/>
                </a:solidFill>
                <a:latin typeface="Museo Sans 300"/>
                <a:ea typeface="+mn-ea"/>
                <a:cs typeface="Museo Sans 30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Museo Sans 300"/>
                <a:ea typeface="+mn-ea"/>
                <a:cs typeface="Museo Sans 300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Museo Sans 300"/>
                <a:ea typeface="+mn-ea"/>
                <a:cs typeface="Museo Sans 300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Museo Sans 300"/>
                <a:ea typeface="+mn-ea"/>
                <a:cs typeface="Museo Sans 30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/>
              <a:buBlip>
                <a:blip r:embed="rId4"/>
              </a:buBlip>
            </a:pPr>
            <a:r>
              <a:rPr lang="en-US" altLang="en-US" dirty="0" smtClean="0">
                <a:ea typeface="Geneva" charset="-128"/>
              </a:rPr>
              <a:t>Core Area Rigor</a:t>
            </a:r>
          </a:p>
          <a:p>
            <a:pPr lvl="2">
              <a:buFont typeface="Arial"/>
              <a:buBlip>
                <a:blip r:embed="rId5"/>
              </a:buBlip>
            </a:pPr>
            <a:r>
              <a:rPr lang="en-US" altLang="en-US" dirty="0" smtClean="0"/>
              <a:t> </a:t>
            </a:r>
            <a:r>
              <a:rPr lang="en-US" altLang="en-US" sz="2800" dirty="0" smtClean="0"/>
              <a:t>English</a:t>
            </a:r>
          </a:p>
          <a:p>
            <a:pPr lvl="2">
              <a:buFont typeface="Arial"/>
              <a:buBlip>
                <a:blip r:embed="rId5"/>
              </a:buBlip>
            </a:pPr>
            <a:r>
              <a:rPr lang="en-US" altLang="en-US" sz="2800" dirty="0" smtClean="0"/>
              <a:t> Math </a:t>
            </a:r>
          </a:p>
          <a:p>
            <a:pPr lvl="2">
              <a:buFont typeface="Arial"/>
              <a:buBlip>
                <a:blip r:embed="rId5"/>
              </a:buBlip>
            </a:pPr>
            <a:r>
              <a:rPr lang="en-US" altLang="en-US" sz="2800" dirty="0" smtClean="0"/>
              <a:t> Lab Science</a:t>
            </a:r>
          </a:p>
          <a:p>
            <a:pPr lvl="2">
              <a:buFont typeface="Arial"/>
              <a:buBlip>
                <a:blip r:embed="rId5"/>
              </a:buBlip>
            </a:pPr>
            <a:r>
              <a:rPr lang="en-US" altLang="en-US" sz="2800" dirty="0" smtClean="0"/>
              <a:t> Social Sciences</a:t>
            </a:r>
          </a:p>
          <a:p>
            <a:pPr lvl="2">
              <a:buFont typeface="Arial"/>
              <a:buBlip>
                <a:blip r:embed="rId5"/>
              </a:buBlip>
            </a:pPr>
            <a:r>
              <a:rPr lang="en-US" altLang="en-US" sz="2800" dirty="0" smtClean="0"/>
              <a:t> Foreign Language</a:t>
            </a:r>
          </a:p>
          <a:p>
            <a:pPr marL="914400" lvl="2" indent="0">
              <a:buNone/>
            </a:pPr>
            <a:endParaRPr lang="en-US" altLang="en-US" sz="2800" dirty="0" smtClean="0"/>
          </a:p>
          <a:p>
            <a:pPr lvl="2">
              <a:buFont typeface="Arial"/>
              <a:buBlip>
                <a:blip r:embed="rId5"/>
              </a:buBlip>
            </a:pPr>
            <a:r>
              <a:rPr lang="en-US" altLang="en-US" sz="2600" dirty="0" smtClean="0"/>
              <a:t>Honors, AP, pre-IB, IB, dual enrollment Core Courses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altLang="en-US" dirty="0" smtClean="0"/>
          </a:p>
          <a:p>
            <a:pPr marL="0" indent="0">
              <a:buNone/>
            </a:pPr>
            <a:r>
              <a:rPr lang="en-US" altLang="en-US" sz="1900" b="1" dirty="0" smtClean="0"/>
              <a:t>Is it better to get an A in an academic class or a C in an AP/Honors  class?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12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Geneva" charset="-128"/>
              </a:rPr>
              <a:t>Admissions Requirements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410789" y="1295179"/>
            <a:ext cx="6096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38316"/>
            <a:ext cx="1051956" cy="1038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411" y="46037"/>
            <a:ext cx="1371600" cy="1371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189411" y="1698171"/>
            <a:ext cx="8867503" cy="40059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b="0" i="0" kern="1200">
                <a:solidFill>
                  <a:schemeClr val="tx1"/>
                </a:solidFill>
                <a:latin typeface="Museo Sans 300"/>
                <a:ea typeface="+mn-ea"/>
                <a:cs typeface="Museo Sans 300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b="0" i="0" kern="1200">
                <a:solidFill>
                  <a:schemeClr val="tx1"/>
                </a:solidFill>
                <a:latin typeface="Museo Sans 300"/>
                <a:ea typeface="+mn-ea"/>
                <a:cs typeface="Museo Sans 30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Museo Sans 300"/>
                <a:ea typeface="+mn-ea"/>
                <a:cs typeface="Museo Sans 300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Museo Sans 300"/>
                <a:ea typeface="+mn-ea"/>
                <a:cs typeface="Museo Sans 300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Museo Sans 300"/>
                <a:ea typeface="+mn-ea"/>
                <a:cs typeface="Museo Sans 30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/>
              <a:buBlip>
                <a:blip r:embed="rId4"/>
              </a:buBlip>
            </a:pPr>
            <a:r>
              <a:rPr lang="en-US" altLang="en-US" dirty="0" smtClean="0">
                <a:ea typeface="Geneva" charset="-128"/>
              </a:rPr>
              <a:t>Academic Achievement</a:t>
            </a:r>
          </a:p>
          <a:p>
            <a:pPr lvl="2">
              <a:buFont typeface="Arial"/>
              <a:buBlip>
                <a:blip r:embed="rId5"/>
              </a:buBlip>
            </a:pPr>
            <a:r>
              <a:rPr lang="en-US" altLang="en-US" dirty="0" smtClean="0"/>
              <a:t>Grades do matter!</a:t>
            </a:r>
          </a:p>
          <a:p>
            <a:pPr lvl="2">
              <a:buFont typeface="Arial"/>
              <a:buBlip>
                <a:blip r:embed="rId5"/>
              </a:buBlip>
            </a:pPr>
            <a:r>
              <a:rPr lang="en-US" altLang="en-US" dirty="0" smtClean="0"/>
              <a:t>Grades in core classes … matter even more!</a:t>
            </a:r>
          </a:p>
          <a:p>
            <a:pPr lvl="2">
              <a:buFont typeface="Arial"/>
              <a:buBlip>
                <a:blip r:embed="rId5"/>
              </a:buBlip>
            </a:pPr>
            <a:r>
              <a:rPr lang="en-US" altLang="en-US" dirty="0" smtClean="0"/>
              <a:t>Trends in Grades – upward or downward</a:t>
            </a:r>
          </a:p>
          <a:p>
            <a:pPr lvl="2">
              <a:buFont typeface="Arial"/>
              <a:buBlip>
                <a:blip r:embed="rId5"/>
              </a:buBlip>
            </a:pPr>
            <a:r>
              <a:rPr lang="en-US" altLang="en-US" dirty="0" smtClean="0"/>
              <a:t>Grades are an excellent indicator for success in college</a:t>
            </a:r>
          </a:p>
          <a:p>
            <a:pPr marL="457200" lvl="1" indent="0">
              <a:buNone/>
            </a:pPr>
            <a:endParaRPr lang="en-US" altLang="en-US" dirty="0" smtClean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altLang="en-US" dirty="0" smtClean="0"/>
          </a:p>
          <a:p>
            <a:pPr marL="0" indent="0" algn="ctr">
              <a:buNone/>
            </a:pPr>
            <a:r>
              <a:rPr lang="en-US" altLang="en-US" sz="2000" b="1" dirty="0" smtClean="0"/>
              <a:t>Is it better to get an A in an academic class or a C in an AP class?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82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>
                <a:ea typeface="Geneva" charset="-128"/>
              </a:rPr>
              <a:t>Admissions Requirements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410789" y="1295179"/>
            <a:ext cx="6096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38316"/>
            <a:ext cx="1051956" cy="1038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411" y="46037"/>
            <a:ext cx="1371600" cy="1371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Subtitle 2"/>
          <p:cNvSpPr>
            <a:spLocks noGrp="1"/>
          </p:cNvSpPr>
          <p:nvPr>
            <p:ph idx="1"/>
          </p:nvPr>
        </p:nvSpPr>
        <p:spPr>
          <a:xfrm>
            <a:off x="189411" y="1600200"/>
            <a:ext cx="8749873" cy="4525963"/>
          </a:xfrm>
        </p:spPr>
        <p:txBody>
          <a:bodyPr>
            <a:normAutofit/>
          </a:bodyPr>
          <a:lstStyle/>
          <a:p>
            <a:pPr marL="457200" indent="-457200" algn="l">
              <a:buBlip>
                <a:blip r:embed="rId4"/>
              </a:buBlip>
            </a:pPr>
            <a:r>
              <a:rPr lang="en-US" altLang="en-US" dirty="0" smtClean="0">
                <a:ea typeface="Geneva" charset="-128"/>
              </a:rPr>
              <a:t>The Tests … ACT / SAT</a:t>
            </a:r>
          </a:p>
          <a:p>
            <a:endParaRPr lang="en-US" altLang="en-US" sz="2800" dirty="0" smtClean="0"/>
          </a:p>
          <a:p>
            <a:pPr marL="914400" lvl="1" indent="-457200" algn="l">
              <a:lnSpc>
                <a:spcPct val="80000"/>
              </a:lnSpc>
              <a:buBlip>
                <a:blip r:embed="rId5"/>
              </a:buBlip>
            </a:pPr>
            <a:r>
              <a:rPr lang="en-US" altLang="en-US" dirty="0" smtClean="0"/>
              <a:t>PSAT </a:t>
            </a:r>
            <a:r>
              <a:rPr lang="en-US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[National Merit Scholarship]</a:t>
            </a:r>
          </a:p>
          <a:p>
            <a:pPr marL="914400" lvl="1" indent="-457200" algn="l">
              <a:lnSpc>
                <a:spcPct val="80000"/>
              </a:lnSpc>
              <a:buBlip>
                <a:blip r:embed="rId5"/>
              </a:buBlip>
            </a:pPr>
            <a:r>
              <a:rPr lang="en-US" altLang="en-US" dirty="0" smtClean="0"/>
              <a:t>Take </a:t>
            </a:r>
            <a:r>
              <a:rPr lang="en-US" altLang="en-US" dirty="0"/>
              <a:t>in junior </a:t>
            </a:r>
            <a:r>
              <a:rPr lang="en-US" altLang="en-US" dirty="0" smtClean="0"/>
              <a:t>year</a:t>
            </a:r>
          </a:p>
          <a:p>
            <a:pPr marL="914400" lvl="1" indent="-457200" algn="l">
              <a:lnSpc>
                <a:spcPct val="80000"/>
              </a:lnSpc>
              <a:buBlip>
                <a:blip r:embed="rId5"/>
              </a:buBlip>
            </a:pPr>
            <a:r>
              <a:rPr lang="en-US" altLang="en-US" dirty="0" smtClean="0"/>
              <a:t>Take </a:t>
            </a:r>
            <a:r>
              <a:rPr lang="en-US" altLang="en-US" dirty="0"/>
              <a:t>again in senior </a:t>
            </a:r>
            <a:r>
              <a:rPr lang="en-US" altLang="en-US" dirty="0" smtClean="0"/>
              <a:t>year</a:t>
            </a:r>
          </a:p>
          <a:p>
            <a:pPr marL="914400" lvl="1" indent="-457200" algn="l">
              <a:lnSpc>
                <a:spcPct val="80000"/>
              </a:lnSpc>
              <a:buBlip>
                <a:blip r:embed="rId5"/>
              </a:buBlip>
            </a:pPr>
            <a:r>
              <a:rPr lang="en-US" altLang="en-US" i="1" dirty="0" smtClean="0"/>
              <a:t>SUPER SCORE Some do &amp; Some don’t</a:t>
            </a:r>
          </a:p>
          <a:p>
            <a:pPr lvl="2" algn="l">
              <a:buBlip>
                <a:blip r:embed="rId5"/>
              </a:buBlip>
            </a:pPr>
            <a:r>
              <a:rPr lang="en-US" altLang="en-US" dirty="0" smtClean="0"/>
              <a:t> SAT/ACT </a:t>
            </a:r>
            <a:r>
              <a:rPr lang="en-US" altLang="en-US" dirty="0"/>
              <a:t>scores are the only standardized piece of information in the college admissions process</a:t>
            </a:r>
            <a:r>
              <a:rPr lang="en-US" altLang="en-US" dirty="0" smtClean="0"/>
              <a:t>.</a:t>
            </a:r>
          </a:p>
          <a:p>
            <a:pPr lvl="2" algn="l">
              <a:buBlip>
                <a:blip r:embed="rId5"/>
              </a:buBlip>
            </a:pPr>
            <a:r>
              <a:rPr lang="en-US" altLang="en-US" dirty="0" smtClean="0"/>
              <a:t> </a:t>
            </a:r>
            <a:r>
              <a:rPr lang="en-US" altLang="en-US" dirty="0"/>
              <a:t>Very important at some schools, less important at </a:t>
            </a:r>
            <a:r>
              <a:rPr lang="en-US" altLang="en-US" dirty="0" smtClean="0"/>
              <a:t>others and not </a:t>
            </a:r>
            <a:r>
              <a:rPr lang="en-US" altLang="en-US" dirty="0"/>
              <a:t>required everywhere.</a:t>
            </a:r>
          </a:p>
          <a:p>
            <a:pPr lvl="2" algn="l"/>
            <a:endParaRPr lang="en-US" altLang="en-US" dirty="0" smtClean="0">
              <a:ea typeface="Geneva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80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ea typeface="Geneva" charset="-128"/>
              </a:rPr>
              <a:t>Admissions </a:t>
            </a:r>
            <a:r>
              <a:rPr lang="en-US" altLang="en-US" dirty="0" smtClean="0">
                <a:ea typeface="Geneva" charset="-128"/>
              </a:rPr>
              <a:t>Requirements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410789" y="1417638"/>
            <a:ext cx="6096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ubtitle 2"/>
          <p:cNvSpPr>
            <a:spLocks noGrp="1"/>
          </p:cNvSpPr>
          <p:nvPr>
            <p:ph idx="1"/>
          </p:nvPr>
        </p:nvSpPr>
        <p:spPr>
          <a:xfrm>
            <a:off x="261257" y="1600200"/>
            <a:ext cx="8425543" cy="4525963"/>
          </a:xfrm>
        </p:spPr>
        <p:txBody>
          <a:bodyPr/>
          <a:lstStyle/>
          <a:p>
            <a:pPr marL="457200" indent="-457200">
              <a:buBlip>
                <a:blip r:embed="rId2"/>
              </a:buBlip>
            </a:pPr>
            <a:r>
              <a:rPr lang="en-US" altLang="en-US" dirty="0">
                <a:ea typeface="Geneva" charset="-128"/>
              </a:rPr>
              <a:t>The Essay </a:t>
            </a:r>
            <a:r>
              <a:rPr lang="en-US" altLang="en-US" dirty="0" smtClean="0">
                <a:ea typeface="Geneva" charset="-128"/>
              </a:rPr>
              <a:t>vs. The </a:t>
            </a:r>
            <a:r>
              <a:rPr lang="en-US" altLang="en-US" dirty="0">
                <a:ea typeface="Geneva" charset="-128"/>
              </a:rPr>
              <a:t>Personal </a:t>
            </a:r>
            <a:r>
              <a:rPr lang="en-US" altLang="en-US" dirty="0" smtClean="0">
                <a:ea typeface="Geneva" charset="-128"/>
              </a:rPr>
              <a:t>Statement</a:t>
            </a:r>
          </a:p>
          <a:p>
            <a:pPr marL="457200" indent="-457200">
              <a:buBlip>
                <a:blip r:embed="rId2"/>
              </a:buBlip>
            </a:pPr>
            <a:endParaRPr lang="en-US" altLang="en-US" dirty="0" smtClean="0">
              <a:ea typeface="Geneva" charset="-128"/>
            </a:endParaRPr>
          </a:p>
          <a:p>
            <a:pPr marL="457200" indent="-457200">
              <a:buBlip>
                <a:blip r:embed="rId2"/>
              </a:buBlip>
            </a:pPr>
            <a:r>
              <a:rPr lang="en-US" altLang="en-US" dirty="0">
                <a:ea typeface="Geneva" charset="-128"/>
              </a:rPr>
              <a:t>D</a:t>
            </a:r>
            <a:r>
              <a:rPr lang="en-US" altLang="en-US" dirty="0" smtClean="0">
                <a:ea typeface="Geneva" charset="-128"/>
              </a:rPr>
              <a:t>o </a:t>
            </a:r>
            <a:r>
              <a:rPr lang="en-US" altLang="en-US" dirty="0">
                <a:ea typeface="Geneva" charset="-128"/>
              </a:rPr>
              <a:t>you stand    </a:t>
            </a:r>
            <a:r>
              <a:rPr lang="en-US" altLang="en-US" dirty="0">
                <a:solidFill>
                  <a:srgbClr val="FF0000"/>
                </a:solidFill>
                <a:ea typeface="Geneva" charset="-128"/>
              </a:rPr>
              <a:t>A</a:t>
            </a:r>
            <a:r>
              <a:rPr lang="en-US" altLang="en-US" dirty="0">
                <a:ea typeface="Geneva" charset="-128"/>
              </a:rPr>
              <a:t>    </a:t>
            </a: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  <a:ea typeface="Geneva" charset="-128"/>
              </a:rPr>
              <a:t>P</a:t>
            </a:r>
            <a:r>
              <a:rPr lang="en-US" altLang="en-US" dirty="0">
                <a:ea typeface="Geneva" charset="-128"/>
              </a:rPr>
              <a:t>    </a:t>
            </a:r>
            <a:r>
              <a:rPr lang="en-US" altLang="en-US" dirty="0">
                <a:solidFill>
                  <a:srgbClr val="7030A0"/>
                </a:solidFill>
                <a:ea typeface="Geneva" charset="-128"/>
              </a:rPr>
              <a:t>A</a:t>
            </a:r>
            <a:r>
              <a:rPr lang="en-US" altLang="en-US" dirty="0">
                <a:ea typeface="Geneva" charset="-128"/>
              </a:rPr>
              <a:t>    </a:t>
            </a:r>
            <a:r>
              <a:rPr lang="en-US" altLang="en-US" dirty="0">
                <a:solidFill>
                  <a:srgbClr val="00B050"/>
                </a:solidFill>
                <a:ea typeface="Geneva" charset="-128"/>
              </a:rPr>
              <a:t>R</a:t>
            </a:r>
            <a:r>
              <a:rPr lang="en-US" altLang="en-US" dirty="0">
                <a:ea typeface="Geneva" charset="-128"/>
              </a:rPr>
              <a:t>    </a:t>
            </a:r>
            <a:r>
              <a:rPr lang="en-US" altLang="en-US" dirty="0">
                <a:solidFill>
                  <a:srgbClr val="0070C0"/>
                </a:solidFill>
                <a:ea typeface="Geneva" charset="-128"/>
              </a:rPr>
              <a:t>T</a:t>
            </a:r>
            <a:r>
              <a:rPr lang="en-US" altLang="en-US" dirty="0">
                <a:ea typeface="Geneva" charset="-128"/>
              </a:rPr>
              <a:t> </a:t>
            </a:r>
            <a:r>
              <a:rPr lang="en-US" altLang="en-US" dirty="0" smtClean="0">
                <a:ea typeface="Geneva" charset="-128"/>
              </a:rPr>
              <a:t>  ?</a:t>
            </a:r>
          </a:p>
          <a:p>
            <a:pPr marL="457200" indent="-457200">
              <a:buBlip>
                <a:blip r:embed="rId2"/>
              </a:buBlip>
            </a:pPr>
            <a:endParaRPr lang="en-US" altLang="en-US" dirty="0">
              <a:ea typeface="Geneva" charset="-128"/>
            </a:endParaRPr>
          </a:p>
          <a:p>
            <a:pPr marL="1371600" lvl="2" indent="-457200">
              <a:buBlip>
                <a:blip r:embed="rId3"/>
              </a:buBlip>
            </a:pPr>
            <a:r>
              <a:rPr lang="en-US" altLang="en-US" dirty="0"/>
              <a:t>I wrote a great essay for my number 1 choice – I’ll just send that to every other school I applied to</a:t>
            </a:r>
          </a:p>
          <a:p>
            <a:pPr marL="1371600" lvl="2" indent="-457200">
              <a:buBlip>
                <a:blip r:embed="rId3"/>
              </a:buBlip>
            </a:pPr>
            <a:r>
              <a:rPr lang="en-US" altLang="en-US" dirty="0"/>
              <a:t>I like to do all my writing in IM lingo</a:t>
            </a:r>
          </a:p>
          <a:p>
            <a:pPr marL="1371600" lvl="2" indent="-457200">
              <a:buBlip>
                <a:blip r:embed="rId3"/>
              </a:buBlip>
            </a:pPr>
            <a:r>
              <a:rPr lang="en-US" altLang="en-US" dirty="0" smtClean="0"/>
              <a:t>Does anyone really read </a:t>
            </a:r>
            <a:r>
              <a:rPr lang="en-US" altLang="en-US" dirty="0"/>
              <a:t>them </a:t>
            </a:r>
            <a:r>
              <a:rPr lang="en-US" altLang="en-US" dirty="0" smtClean="0"/>
              <a:t>– </a:t>
            </a:r>
          </a:p>
          <a:p>
            <a:pPr marL="1371600" lvl="2" indent="-457200">
              <a:buBlip>
                <a:blip r:embed="rId3"/>
              </a:buBlip>
            </a:pPr>
            <a:r>
              <a:rPr lang="en-US" altLang="en-US" dirty="0" smtClean="0"/>
              <a:t>If “OPTIONAL” are they’re </a:t>
            </a:r>
            <a:r>
              <a:rPr lang="en-US" altLang="en-US" dirty="0"/>
              <a:t>a waste of time.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38316"/>
            <a:ext cx="1051956" cy="1038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411" y="46037"/>
            <a:ext cx="1371600" cy="1371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876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ea typeface="Geneva" charset="-128"/>
              </a:rPr>
              <a:t>Admissions </a:t>
            </a:r>
            <a:r>
              <a:rPr lang="en-US" altLang="en-US" dirty="0" smtClean="0">
                <a:ea typeface="Geneva" charset="-128"/>
              </a:rPr>
              <a:t>Requirements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410789" y="1417638"/>
            <a:ext cx="6096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ubtitle 2"/>
          <p:cNvSpPr>
            <a:spLocks noGrp="1"/>
          </p:cNvSpPr>
          <p:nvPr>
            <p:ph idx="1"/>
          </p:nvPr>
        </p:nvSpPr>
        <p:spPr>
          <a:xfrm>
            <a:off x="261257" y="1600200"/>
            <a:ext cx="8425543" cy="4525963"/>
          </a:xfrm>
        </p:spPr>
        <p:txBody>
          <a:bodyPr/>
          <a:lstStyle/>
          <a:p>
            <a:pPr marL="457200" indent="-457200">
              <a:buBlip>
                <a:blip r:embed="rId2"/>
              </a:buBlip>
            </a:pPr>
            <a:r>
              <a:rPr lang="en-US" altLang="en-US" dirty="0">
                <a:ea typeface="Geneva" charset="-128"/>
              </a:rPr>
              <a:t>The Essay vs</a:t>
            </a:r>
            <a:r>
              <a:rPr lang="en-US" altLang="en-US" dirty="0" smtClean="0">
                <a:ea typeface="Geneva" charset="-128"/>
              </a:rPr>
              <a:t>. The </a:t>
            </a:r>
            <a:r>
              <a:rPr lang="en-US" altLang="en-US" dirty="0">
                <a:ea typeface="Geneva" charset="-128"/>
              </a:rPr>
              <a:t>Personal </a:t>
            </a:r>
            <a:r>
              <a:rPr lang="en-US" altLang="en-US" dirty="0" smtClean="0">
                <a:ea typeface="Geneva" charset="-128"/>
              </a:rPr>
              <a:t>Statement</a:t>
            </a:r>
          </a:p>
          <a:p>
            <a:pPr marL="0" indent="0">
              <a:buNone/>
            </a:pPr>
            <a:endParaRPr lang="en-US" altLang="en-US" dirty="0" smtClean="0">
              <a:ea typeface="Geneva" charset="-128"/>
            </a:endParaRPr>
          </a:p>
          <a:p>
            <a:pPr marL="457200" indent="-457200">
              <a:buBlip>
                <a:blip r:embed="rId2"/>
              </a:buBlip>
            </a:pPr>
            <a:r>
              <a:rPr lang="en-US" altLang="en-US" dirty="0" smtClean="0">
                <a:ea typeface="Geneva" charset="-128"/>
              </a:rPr>
              <a:t>How </a:t>
            </a:r>
            <a:r>
              <a:rPr lang="en-US" altLang="en-US" dirty="0">
                <a:ea typeface="Geneva" charset="-128"/>
              </a:rPr>
              <a:t>do you stand    </a:t>
            </a:r>
            <a:r>
              <a:rPr lang="en-US" altLang="en-US" dirty="0">
                <a:solidFill>
                  <a:srgbClr val="FF0000"/>
                </a:solidFill>
                <a:ea typeface="Geneva" charset="-128"/>
              </a:rPr>
              <a:t>A</a:t>
            </a:r>
            <a:r>
              <a:rPr lang="en-US" altLang="en-US" dirty="0">
                <a:ea typeface="Geneva" charset="-128"/>
              </a:rPr>
              <a:t>    </a:t>
            </a: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  <a:ea typeface="Geneva" charset="-128"/>
              </a:rPr>
              <a:t>P</a:t>
            </a:r>
            <a:r>
              <a:rPr lang="en-US" altLang="en-US" dirty="0">
                <a:ea typeface="Geneva" charset="-128"/>
              </a:rPr>
              <a:t>    </a:t>
            </a:r>
            <a:r>
              <a:rPr lang="en-US" altLang="en-US" dirty="0">
                <a:solidFill>
                  <a:srgbClr val="7030A0"/>
                </a:solidFill>
                <a:ea typeface="Geneva" charset="-128"/>
              </a:rPr>
              <a:t>A</a:t>
            </a:r>
            <a:r>
              <a:rPr lang="en-US" altLang="en-US" dirty="0">
                <a:ea typeface="Geneva" charset="-128"/>
              </a:rPr>
              <a:t>    </a:t>
            </a:r>
            <a:r>
              <a:rPr lang="en-US" altLang="en-US" dirty="0">
                <a:solidFill>
                  <a:srgbClr val="00B050"/>
                </a:solidFill>
                <a:ea typeface="Geneva" charset="-128"/>
              </a:rPr>
              <a:t>R</a:t>
            </a:r>
            <a:r>
              <a:rPr lang="en-US" altLang="en-US" dirty="0">
                <a:ea typeface="Geneva" charset="-128"/>
              </a:rPr>
              <a:t>    </a:t>
            </a:r>
            <a:r>
              <a:rPr lang="en-US" altLang="en-US" dirty="0">
                <a:solidFill>
                  <a:srgbClr val="0070C0"/>
                </a:solidFill>
                <a:ea typeface="Geneva" charset="-128"/>
              </a:rPr>
              <a:t>T</a:t>
            </a:r>
            <a:r>
              <a:rPr lang="en-US" altLang="en-US" dirty="0">
                <a:ea typeface="Geneva" charset="-128"/>
              </a:rPr>
              <a:t> </a:t>
            </a:r>
          </a:p>
          <a:p>
            <a:pPr lvl="2">
              <a:buBlip>
                <a:blip r:embed="rId3"/>
              </a:buBlip>
            </a:pPr>
            <a:r>
              <a:rPr lang="en-US" altLang="en-US" dirty="0">
                <a:ea typeface="Geneva" charset="-128"/>
              </a:rPr>
              <a:t> The </a:t>
            </a:r>
            <a:r>
              <a:rPr lang="en-US" altLang="en-US" dirty="0" err="1">
                <a:ea typeface="Geneva" charset="-128"/>
              </a:rPr>
              <a:t>McEssay</a:t>
            </a:r>
            <a:endParaRPr lang="en-US" altLang="en-US" dirty="0">
              <a:ea typeface="Geneva" charset="-128"/>
            </a:endParaRPr>
          </a:p>
          <a:p>
            <a:pPr lvl="3">
              <a:buBlip>
                <a:blip r:embed="rId3"/>
              </a:buBlip>
            </a:pPr>
            <a:r>
              <a:rPr lang="en-US" altLang="en-US" dirty="0">
                <a:ea typeface="Geneva" charset="-128"/>
              </a:rPr>
              <a:t> Are you 2 all beef patties </a:t>
            </a:r>
            <a:r>
              <a:rPr lang="en-US" altLang="en-US" dirty="0" smtClean="0">
                <a:ea typeface="Geneva" charset="-128"/>
              </a:rPr>
              <a:t>…?</a:t>
            </a:r>
            <a:endParaRPr lang="en-US" altLang="en-US" dirty="0">
              <a:ea typeface="Geneva" charset="-128"/>
            </a:endParaRPr>
          </a:p>
          <a:p>
            <a:pPr lvl="2">
              <a:buBlip>
                <a:blip r:embed="rId3"/>
              </a:buBlip>
            </a:pPr>
            <a:r>
              <a:rPr lang="en-US" altLang="en-US" dirty="0">
                <a:ea typeface="Geneva" charset="-128"/>
              </a:rPr>
              <a:t> The Radish and the FB Couch</a:t>
            </a:r>
          </a:p>
          <a:p>
            <a:pPr lvl="2">
              <a:buBlip>
                <a:blip r:embed="rId3"/>
              </a:buBlip>
            </a:pPr>
            <a:r>
              <a:rPr lang="en-US" altLang="en-US" dirty="0">
                <a:ea typeface="Geneva" charset="-128"/>
              </a:rPr>
              <a:t> Eagle Scout vs. OA Chief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38316"/>
            <a:ext cx="1051956" cy="1038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411" y="46037"/>
            <a:ext cx="1371600" cy="1371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365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600" dirty="0">
                <a:ea typeface="Geneva" charset="-128"/>
              </a:rPr>
              <a:t>Admissions </a:t>
            </a:r>
            <a:r>
              <a:rPr lang="en-US" altLang="en-US" sz="3600" dirty="0" smtClean="0">
                <a:ea typeface="Geneva" charset="-128"/>
              </a:rPr>
              <a:t>Requirements</a:t>
            </a:r>
            <a:endParaRPr lang="en-US" sz="36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410789" y="1295179"/>
            <a:ext cx="6096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ubtitl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Blip>
                <a:blip r:embed="rId2"/>
              </a:buBlip>
            </a:pPr>
            <a:r>
              <a:rPr lang="en-US" altLang="en-US" dirty="0">
                <a:ea typeface="Geneva" charset="-128"/>
              </a:rPr>
              <a:t>The Letter </a:t>
            </a:r>
            <a:r>
              <a:rPr lang="en-US" altLang="en-US" dirty="0" smtClean="0">
                <a:ea typeface="Geneva" charset="-128"/>
              </a:rPr>
              <a:t>of Recommendation</a:t>
            </a:r>
          </a:p>
          <a:p>
            <a:pPr marL="457200" indent="-457200">
              <a:buBlip>
                <a:blip r:embed="rId2"/>
              </a:buBlip>
            </a:pPr>
            <a:endParaRPr lang="en-US" altLang="en-US" dirty="0">
              <a:ea typeface="Geneva" charset="-128"/>
            </a:endParaRPr>
          </a:p>
          <a:p>
            <a:pPr marL="457200" indent="-457200">
              <a:buBlip>
                <a:blip r:embed="rId2"/>
              </a:buBlip>
            </a:pPr>
            <a:r>
              <a:rPr lang="en-US" altLang="en-US" dirty="0" smtClean="0">
                <a:ea typeface="Geneva" charset="-128"/>
              </a:rPr>
              <a:t>Asset </a:t>
            </a:r>
            <a:r>
              <a:rPr lang="en-US" altLang="en-US" dirty="0">
                <a:ea typeface="Geneva" charset="-128"/>
              </a:rPr>
              <a:t>Enhancement</a:t>
            </a:r>
          </a:p>
          <a:p>
            <a:pPr marL="914400" lvl="1" indent="-457200">
              <a:buBlip>
                <a:blip r:embed="rId3"/>
              </a:buBlip>
            </a:pPr>
            <a:r>
              <a:rPr lang="en-US" altLang="en-US" dirty="0"/>
              <a:t>How many is too many or not enough</a:t>
            </a:r>
            <a:r>
              <a:rPr lang="en-US" altLang="en-US" dirty="0" smtClean="0"/>
              <a:t>?</a:t>
            </a:r>
          </a:p>
          <a:p>
            <a:pPr marL="914400" lvl="1" indent="-457200">
              <a:buBlip>
                <a:blip r:embed="rId3"/>
              </a:buBlip>
            </a:pPr>
            <a:r>
              <a:rPr lang="en-US" altLang="en-US" dirty="0" smtClean="0"/>
              <a:t>How will they be submitted?</a:t>
            </a:r>
          </a:p>
          <a:p>
            <a:pPr marL="1314450" lvl="2" indent="-457200">
              <a:buBlip>
                <a:blip r:embed="rId3"/>
              </a:buBlip>
            </a:pPr>
            <a:r>
              <a:rPr lang="en-US" altLang="en-US" dirty="0" smtClean="0"/>
              <a:t>On-line, HS, you?</a:t>
            </a:r>
            <a:endParaRPr lang="en-US" altLang="en-US" dirty="0"/>
          </a:p>
          <a:p>
            <a:pPr marL="914400" lvl="1" indent="-457200">
              <a:buBlip>
                <a:blip r:embed="rId3"/>
              </a:buBlip>
            </a:pPr>
            <a:r>
              <a:rPr lang="en-US" altLang="en-US" dirty="0"/>
              <a:t>Will it change the outcome of the decision?</a:t>
            </a:r>
          </a:p>
          <a:p>
            <a:pPr marL="914400" lvl="1" indent="-457200">
              <a:buBlip>
                <a:blip r:embed="rId3"/>
              </a:buBlip>
            </a:pPr>
            <a:r>
              <a:rPr lang="en-US" altLang="en-US" dirty="0"/>
              <a:t>Does a letter from a famous or elected person make a difference?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38316"/>
            <a:ext cx="1051956" cy="1038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411" y="46037"/>
            <a:ext cx="1371600" cy="1371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928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OAC_Powerpoint_Bl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NOAC_Powerpoint_Blue</Template>
  <TotalTime>184</TotalTime>
  <Words>1344</Words>
  <Application>Microsoft Office PowerPoint</Application>
  <PresentationFormat>On-screen Show (4:3)</PresentationFormat>
  <Paragraphs>198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NOAC_Powerpoint_Blue</vt:lpstr>
      <vt:lpstr>PowerPoint Presentation</vt:lpstr>
      <vt:lpstr>The Goals for TODAY! </vt:lpstr>
      <vt:lpstr>The Admissions Process</vt:lpstr>
      <vt:lpstr>Admissions Requirements</vt:lpstr>
      <vt:lpstr>Admissions Requirements</vt:lpstr>
      <vt:lpstr>Admissions Requirements</vt:lpstr>
      <vt:lpstr>Admissions Requirements</vt:lpstr>
      <vt:lpstr>Admissions Requirements</vt:lpstr>
      <vt:lpstr>Admissions Requirements</vt:lpstr>
      <vt:lpstr>Admissions Requirements</vt:lpstr>
      <vt:lpstr>The SEARCH</vt:lpstr>
      <vt:lpstr>The Campus Visit</vt:lpstr>
      <vt:lpstr>The Campus Visit</vt:lpstr>
      <vt:lpstr>The Application</vt:lpstr>
      <vt:lpstr>The Application</vt:lpstr>
      <vt:lpstr>The 9th Grade</vt:lpstr>
      <vt:lpstr>The 10th Grade</vt:lpstr>
      <vt:lpstr>The 11th Grade</vt:lpstr>
      <vt:lpstr>The 12th Grade</vt:lpstr>
      <vt:lpstr>Questions What did we miss??</vt:lpstr>
      <vt:lpstr>For Training Resources and More Information Visit:</vt:lpstr>
    </vt:vector>
  </TitlesOfParts>
  <Company>James Madison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Burkerj</dc:creator>
  <cp:lastModifiedBy>Jake Torpey</cp:lastModifiedBy>
  <cp:revision>23</cp:revision>
  <dcterms:created xsi:type="dcterms:W3CDTF">2015-06-08T16:13:47Z</dcterms:created>
  <dcterms:modified xsi:type="dcterms:W3CDTF">2015-07-13T16:01:09Z</dcterms:modified>
</cp:coreProperties>
</file>