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1032"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406659332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67" name="Shape 6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899020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21" name="Shape 12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1500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27" name="Shape 12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050879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32" name="Shape 13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62978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38" name="Shape 13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940964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144" name="Shape 14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18131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74" name="Shape 7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10414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80" name="Shape 8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764025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86" name="Shape 8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829644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92" name="Shape 9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155866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98" name="Shape 9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877039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04" name="Shape 10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713754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10" name="Shape 11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461573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518249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00100" y="2282823"/>
            <a:ext cx="7772400" cy="1144087"/>
          </a:xfrm>
        </p:spPr>
        <p:txBody>
          <a:bodyPr/>
          <a:lstStyle>
            <a:lvl1pPr algn="ctr">
              <a:defRPr b="0" i="0">
                <a:solidFill>
                  <a:srgbClr val="FFFFFF"/>
                </a:solidFill>
                <a:latin typeface="Museo Slab 700"/>
                <a:cs typeface="Museo Slab 700"/>
              </a:defRPr>
            </a:lvl1pPr>
          </a:lstStyle>
          <a:p>
            <a:r>
              <a:rPr lang="en-US" dirty="0"/>
              <a:t>Title Goes Here</a:t>
            </a:r>
          </a:p>
        </p:txBody>
      </p:sp>
      <p:sp>
        <p:nvSpPr>
          <p:cNvPr id="3" name="Subtitle 2"/>
          <p:cNvSpPr>
            <a:spLocks noGrp="1"/>
          </p:cNvSpPr>
          <p:nvPr>
            <p:ph type="subTitle" idx="1" hasCustomPrompt="1"/>
          </p:nvPr>
        </p:nvSpPr>
        <p:spPr>
          <a:xfrm>
            <a:off x="800100" y="3641224"/>
            <a:ext cx="7772400" cy="482099"/>
          </a:xfrm>
        </p:spPr>
        <p:txBody>
          <a:bodyPr/>
          <a:lstStyle>
            <a:lvl1pPr marL="0" indent="0" algn="ctr">
              <a:buNone/>
              <a:defRPr b="0" i="0">
                <a:solidFill>
                  <a:srgbClr val="FFFFFF"/>
                </a:solidFill>
                <a:latin typeface="Museo Slab 300"/>
                <a:cs typeface="Museo Slab 30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cxnSp>
        <p:nvCxnSpPr>
          <p:cNvPr id="9" name="Straight Connector 8"/>
          <p:cNvCxnSpPr/>
          <p:nvPr/>
        </p:nvCxnSpPr>
        <p:spPr>
          <a:xfrm>
            <a:off x="800100" y="3429000"/>
            <a:ext cx="7772400" cy="0"/>
          </a:xfrm>
          <a:prstGeom prst="line">
            <a:avLst/>
          </a:prstGeom>
          <a:ln w="38100">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7" name="Picture 6"/>
          <p:cNvPicPr>
            <a:picLocks noChangeAspect="1"/>
          </p:cNvPicPr>
          <p:nvPr/>
        </p:nvPicPr>
        <p:blipFill>
          <a:blip r:embed="rId3">
            <a:biLevel thresh="25000"/>
            <a:extLst>
              <a:ext uri="{28A0092B-C50C-407E-A947-70E740481C1C}">
                <a14:useLocalDpi xmlns:a14="http://schemas.microsoft.com/office/drawing/2010/main" val="0"/>
              </a:ext>
            </a:extLst>
          </a:blip>
          <a:stretch>
            <a:fillRect/>
          </a:stretch>
        </p:blipFill>
        <p:spPr>
          <a:xfrm>
            <a:off x="4496849" y="5857875"/>
            <a:ext cx="4075651" cy="643524"/>
          </a:xfrm>
          <a:prstGeom prst="rect">
            <a:avLst/>
          </a:prstGeom>
        </p:spPr>
      </p:pic>
    </p:spTree>
    <p:extLst>
      <p:ext uri="{BB962C8B-B14F-4D97-AF65-F5344CB8AC3E}">
        <p14:creationId xmlns:p14="http://schemas.microsoft.com/office/powerpoint/2010/main" val="3248283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228600" y="100013"/>
            <a:ext cx="1700213" cy="896769"/>
          </a:xfrm>
          <a:prstGeom prst="rect">
            <a:avLst/>
          </a:prstGeom>
          <a:solidFill>
            <a:srgbClr val="E422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457200" y="274638"/>
            <a:ext cx="8229599" cy="749454"/>
          </a:xfrm>
        </p:spPr>
        <p:txBody>
          <a:bodyPr/>
          <a:lstStyle>
            <a:lvl1pPr algn="l">
              <a:defRPr b="0" i="0">
                <a:solidFill>
                  <a:schemeClr val="bg1"/>
                </a:solidFill>
                <a:latin typeface="Museo Slab 700"/>
                <a:cs typeface="Museo Slab 700"/>
              </a:defRPr>
            </a:lvl1pPr>
          </a:lstStyle>
          <a:p>
            <a:r>
              <a:rPr lang="en-US" dirty="0"/>
              <a:t>Title Here</a:t>
            </a:r>
          </a:p>
        </p:txBody>
      </p:sp>
      <p:sp>
        <p:nvSpPr>
          <p:cNvPr id="3" name="Content Placeholder 2"/>
          <p:cNvSpPr>
            <a:spLocks noGrp="1"/>
          </p:cNvSpPr>
          <p:nvPr>
            <p:ph idx="1"/>
          </p:nvPr>
        </p:nvSpPr>
        <p:spPr>
          <a:xfrm>
            <a:off x="457200" y="1734128"/>
            <a:ext cx="8229600" cy="4392035"/>
          </a:xfrm>
        </p:spPr>
        <p:txBody>
          <a:bodyPr/>
          <a:lstStyle>
            <a:lvl1pPr>
              <a:defRPr b="0" i="0">
                <a:latin typeface="Museo Sans 300"/>
                <a:cs typeface="Museo Sans 300"/>
              </a:defRPr>
            </a:lvl1pPr>
            <a:lvl2pPr>
              <a:defRPr b="0" i="0">
                <a:latin typeface="Museo Sans 300"/>
                <a:cs typeface="Museo Sans 300"/>
              </a:defRPr>
            </a:lvl2pPr>
            <a:lvl3pPr>
              <a:defRPr b="0" i="0">
                <a:latin typeface="Museo Sans 300"/>
                <a:cs typeface="Museo Sans 300"/>
              </a:defRPr>
            </a:lvl3pPr>
            <a:lvl4pPr>
              <a:defRPr b="0" i="0">
                <a:latin typeface="Museo Sans 300"/>
                <a:cs typeface="Museo Sans 300"/>
              </a:defRPr>
            </a:lvl4pPr>
            <a:lvl5pPr>
              <a:defRPr b="0" i="0">
                <a:latin typeface="Museo Sans 300"/>
                <a:cs typeface="Museo Sans 30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72300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18933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a:xfrm>
            <a:off x="457200" y="274638"/>
            <a:ext cx="8229600" cy="722144"/>
          </a:xfrm>
          <a:prstGeom prst="rect">
            <a:avLst/>
          </a:prstGeom>
        </p:spPr>
        <p:txBody>
          <a:bodyPr vert="horz" lIns="91440" tIns="45720" rIns="91440" bIns="45720" rtlCol="0" anchor="ctr">
            <a:normAutofit/>
          </a:bodyPr>
          <a:lstStyle/>
          <a:p>
            <a:r>
              <a:rPr lang="en-US" dirty="0"/>
              <a:t>Title Here</a:t>
            </a:r>
          </a:p>
        </p:txBody>
      </p:sp>
    </p:spTree>
    <p:extLst>
      <p:ext uri="{BB962C8B-B14F-4D97-AF65-F5344CB8AC3E}">
        <p14:creationId xmlns:p14="http://schemas.microsoft.com/office/powerpoint/2010/main" val="3799502320"/>
      </p:ext>
    </p:extLst>
  </p:cSld>
  <p:clrMap bg1="lt1" tx1="dk1" bg2="lt2" tx2="dk2" accent1="accent1" accent2="accent2" accent3="accent3" accent4="accent4" accent5="accent5" accent6="accent6" hlink="hlink" folHlink="folHlink"/>
  <p:sldLayoutIdLst>
    <p:sldLayoutId id="2147483660" r:id="rId1"/>
    <p:sldLayoutId id="2147483661" r:id="rId2"/>
  </p:sldLayoutIdLst>
  <p:hf sldNum="0" hdr="0" ftr="0" dt="0"/>
  <p:txStyles>
    <p:titleStyle>
      <a:lvl1pPr algn="l" defTabSz="457200" rtl="0" eaLnBrk="1" latinLnBrk="0" hangingPunct="1">
        <a:spcBef>
          <a:spcPct val="0"/>
        </a:spcBef>
        <a:buNone/>
        <a:defRPr sz="4400" b="0" i="0" kern="1200">
          <a:solidFill>
            <a:srgbClr val="FFFFFF"/>
          </a:solidFill>
          <a:latin typeface="Museo Slab 700"/>
          <a:ea typeface="+mj-ea"/>
          <a:cs typeface="Museo Slab 700"/>
        </a:defRPr>
      </a:lvl1pPr>
    </p:titleStyle>
    <p:bodyStyle>
      <a:lvl1pPr marL="342900" indent="-342900" algn="l" defTabSz="457200" rtl="0" eaLnBrk="1" latinLnBrk="0" hangingPunct="1">
        <a:spcBef>
          <a:spcPct val="20000"/>
        </a:spcBef>
        <a:buFont typeface="Arial"/>
        <a:buChar char="•"/>
        <a:defRPr sz="3200" b="0" i="0" kern="1200">
          <a:solidFill>
            <a:schemeClr val="tx1"/>
          </a:solidFill>
          <a:latin typeface="Museo Sans 300"/>
          <a:ea typeface="+mn-ea"/>
          <a:cs typeface="Museo Sans 300"/>
        </a:defRPr>
      </a:lvl1pPr>
      <a:lvl2pPr marL="742950" indent="-285750" algn="l" defTabSz="457200" rtl="0" eaLnBrk="1" latinLnBrk="0" hangingPunct="1">
        <a:spcBef>
          <a:spcPct val="20000"/>
        </a:spcBef>
        <a:buFont typeface="Arial"/>
        <a:buChar char="–"/>
        <a:defRPr sz="2800" b="0" i="0" kern="1200">
          <a:solidFill>
            <a:schemeClr val="tx1"/>
          </a:solidFill>
          <a:latin typeface="Museo Sans 300"/>
          <a:ea typeface="+mn-ea"/>
          <a:cs typeface="Museo Sans 300"/>
        </a:defRPr>
      </a:lvl2pPr>
      <a:lvl3pPr marL="1143000" indent="-228600" algn="l" defTabSz="457200" rtl="0" eaLnBrk="1" latinLnBrk="0" hangingPunct="1">
        <a:spcBef>
          <a:spcPct val="20000"/>
        </a:spcBef>
        <a:buFont typeface="Arial"/>
        <a:buChar char="•"/>
        <a:defRPr sz="2400" b="0" i="0" kern="1200">
          <a:solidFill>
            <a:schemeClr val="tx1"/>
          </a:solidFill>
          <a:latin typeface="Museo Sans 300"/>
          <a:ea typeface="+mn-ea"/>
          <a:cs typeface="Museo Sans 300"/>
        </a:defRPr>
      </a:lvl3pPr>
      <a:lvl4pPr marL="1600200" indent="-228600" algn="l" defTabSz="457200" rtl="0" eaLnBrk="1" latinLnBrk="0" hangingPunct="1">
        <a:spcBef>
          <a:spcPct val="20000"/>
        </a:spcBef>
        <a:buFont typeface="Arial"/>
        <a:buChar char="–"/>
        <a:defRPr sz="2000" b="0" i="0" kern="1200">
          <a:solidFill>
            <a:schemeClr val="tx1"/>
          </a:solidFill>
          <a:latin typeface="Museo Sans 300"/>
          <a:ea typeface="+mn-ea"/>
          <a:cs typeface="Museo Sans 300"/>
        </a:defRPr>
      </a:lvl4pPr>
      <a:lvl5pPr marL="2057400" indent="-228600" algn="l" defTabSz="457200" rtl="0" eaLnBrk="1" latinLnBrk="0" hangingPunct="1">
        <a:spcBef>
          <a:spcPct val="20000"/>
        </a:spcBef>
        <a:buFont typeface="Arial"/>
        <a:buChar char="»"/>
        <a:defRPr sz="2000" b="0" i="0" kern="1200">
          <a:solidFill>
            <a:schemeClr val="tx1"/>
          </a:solidFill>
          <a:latin typeface="Museo Sans 300"/>
          <a:ea typeface="+mn-ea"/>
          <a:cs typeface="Museo Sans 30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Shape 69"/>
          <p:cNvSpPr txBox="1">
            <a:spLocks noGrp="1"/>
          </p:cNvSpPr>
          <p:nvPr>
            <p:ph type="ctrTitle"/>
          </p:nvPr>
        </p:nvSpPr>
        <p:spPr>
          <a:prstGeom prst="rect">
            <a:avLst/>
          </a:prstGeom>
          <a:noFill/>
          <a:ln>
            <a:noFill/>
          </a:ln>
        </p:spPr>
        <p:txBody>
          <a:bodyPr lIns="91425" tIns="45700" rIns="91425" bIns="45700" anchor="ctr" anchorCtr="0">
            <a:noAutofit/>
          </a:bodyPr>
          <a:lstStyle/>
          <a:p>
            <a:pPr marL="0" marR="0" lvl="0" indent="0" algn="ctr" rtl="0">
              <a:spcBef>
                <a:spcPts val="0"/>
              </a:spcBef>
              <a:buClr>
                <a:schemeClr val="lt1"/>
              </a:buClr>
              <a:buSzPct val="25000"/>
              <a:buFont typeface="Arial"/>
              <a:buNone/>
            </a:pPr>
            <a:r>
              <a:rPr lang="en-US" sz="4400" b="0" i="0" u="none" strike="noStrike" cap="none">
                <a:solidFill>
                  <a:schemeClr val="lt1"/>
                </a:solidFill>
                <a:latin typeface="Arial"/>
                <a:ea typeface="Arial"/>
                <a:cs typeface="Arial"/>
                <a:sym typeface="Arial"/>
              </a:rPr>
              <a:t>The Role of an Adult</a:t>
            </a:r>
          </a:p>
        </p:txBody>
      </p:sp>
      <p:sp>
        <p:nvSpPr>
          <p:cNvPr id="70" name="Shape 70"/>
          <p:cNvSpPr txBox="1">
            <a:spLocks noGrp="1"/>
          </p:cNvSpPr>
          <p:nvPr>
            <p:ph type="subTitle" idx="1"/>
          </p:nvPr>
        </p:nvSpPr>
        <p:spPr>
          <a:xfrm>
            <a:off x="1371600" y="3382860"/>
            <a:ext cx="6400799" cy="736134"/>
          </a:xfrm>
          <a:prstGeom prst="rect">
            <a:avLst/>
          </a:prstGeom>
          <a:noFill/>
          <a:ln>
            <a:noFill/>
          </a:ln>
        </p:spPr>
        <p:txBody>
          <a:bodyPr lIns="91425" tIns="45700" rIns="91425" bIns="45700" anchor="t" anchorCtr="0">
            <a:noAutofit/>
          </a:bodyPr>
          <a:lstStyle/>
          <a:p>
            <a:pPr marL="0" marR="0" lvl="0" indent="0" algn="ctr" rtl="0">
              <a:spcBef>
                <a:spcPts val="0"/>
              </a:spcBef>
              <a:buClr>
                <a:srgbClr val="FFFFFF"/>
              </a:buClr>
              <a:buSzPct val="25000"/>
              <a:buFont typeface="Arial"/>
              <a:buNone/>
            </a:pPr>
            <a:r>
              <a:rPr lang="en-US" sz="3200" b="0" i="0" u="none" strike="noStrike" cap="none">
                <a:solidFill>
                  <a:srgbClr val="FFFFFF"/>
                </a:solidFill>
                <a:latin typeface="Arial"/>
                <a:ea typeface="Arial"/>
                <a:cs typeface="Arial"/>
                <a:sym typeface="Arial"/>
              </a:rPr>
              <a:t>Through the Eyes of a Youth</a:t>
            </a:r>
          </a:p>
        </p:txBody>
      </p:sp>
      <p:sp>
        <p:nvSpPr>
          <p:cNvPr id="71" name="Shape 71"/>
          <p:cNvSpPr txBox="1"/>
          <p:nvPr/>
        </p:nvSpPr>
        <p:spPr>
          <a:xfrm>
            <a:off x="1485900" y="4511561"/>
            <a:ext cx="6400799" cy="707470"/>
          </a:xfrm>
          <a:prstGeom prst="rect">
            <a:avLst/>
          </a:prstGeom>
          <a:noFill/>
          <a:ln>
            <a:noFill/>
          </a:ln>
        </p:spPr>
        <p:txBody>
          <a:bodyPr lIns="91425" tIns="45700" rIns="91425" bIns="45700" anchor="t" anchorCtr="0">
            <a:noAutofit/>
          </a:bodyPr>
          <a:lstStyle/>
          <a:p>
            <a:pPr marL="0" marR="0" lvl="0" indent="0" algn="ctr" rtl="0">
              <a:spcBef>
                <a:spcPts val="0"/>
              </a:spcBef>
              <a:buClr>
                <a:srgbClr val="FFFFFF"/>
              </a:buClr>
              <a:buSzPct val="25000"/>
              <a:buFont typeface="Arial"/>
              <a:buNone/>
            </a:pPr>
            <a:r>
              <a:rPr lang="en-US" sz="2400" b="0" i="0" u="none" strike="noStrike" cap="none" dirty="0">
                <a:solidFill>
                  <a:srgbClr val="FFFFFF"/>
                </a:solidFill>
                <a:latin typeface="Arial"/>
                <a:ea typeface="Arial"/>
                <a:cs typeface="Arial"/>
                <a:sym typeface="Arial"/>
              </a:rPr>
              <a:t>Lodge Leadership Development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spcBef>
                <a:spcPts val="0"/>
              </a:spcBef>
              <a:buClr>
                <a:schemeClr val="lt1"/>
              </a:buClr>
              <a:buSzPct val="25000"/>
              <a:buFont typeface="Arial"/>
              <a:buNone/>
            </a:pPr>
            <a:r>
              <a:rPr lang="en-US" sz="4400" b="0" i="0" u="none" strike="noStrike" cap="none">
                <a:solidFill>
                  <a:schemeClr val="lt1"/>
                </a:solidFill>
                <a:latin typeface="Arial"/>
                <a:ea typeface="Arial"/>
                <a:cs typeface="Arial"/>
                <a:sym typeface="Arial"/>
              </a:rPr>
              <a:t>Video</a:t>
            </a:r>
          </a:p>
        </p:txBody>
      </p:sp>
      <p:pic>
        <p:nvPicPr>
          <p:cNvPr id="124" name="Shape 124" descr="C:\Users\justin.stlouis158\Desktop\TheWestWing-AboutImage-1920x1080-KO.jpg"/>
          <p:cNvPicPr preferRelativeResize="0"/>
          <p:nvPr/>
        </p:nvPicPr>
        <p:blipFill rotWithShape="1">
          <a:blip r:embed="rId3">
            <a:alphaModFix/>
          </a:blip>
          <a:srcRect/>
          <a:stretch/>
        </p:blipFill>
        <p:spPr>
          <a:xfrm>
            <a:off x="1793833" y="2173183"/>
            <a:ext cx="5735121" cy="3226006"/>
          </a:xfrm>
          <a:prstGeom prst="rect">
            <a:avLst/>
          </a:prstGeom>
          <a:noFill/>
          <a:ln>
            <a:noFill/>
          </a:ln>
        </p:spPr>
      </p:pic>
      <p:sp>
        <p:nvSpPr>
          <p:cNvPr id="4" name="Rectangle 2">
            <a:extLst>
              <a:ext uri="{FF2B5EF4-FFF2-40B4-BE49-F238E27FC236}">
                <a16:creationId xmlns:a16="http://schemas.microsoft.com/office/drawing/2014/main" id="{BCD6BF98-AC14-495F-BBA9-1B27EDD2C897}"/>
              </a:ext>
            </a:extLst>
          </p:cNvPr>
          <p:cNvSpPr txBox="1">
            <a:spLocks noChangeArrowheads="1"/>
          </p:cNvSpPr>
          <p:nvPr/>
        </p:nvSpPr>
        <p:spPr>
          <a:xfrm>
            <a:off x="0" y="6362307"/>
            <a:ext cx="9144000" cy="5334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en-US" dirty="0">
                <a:latin typeface="Museo Sans 300" pitchFamily="50" charset="0"/>
              </a:rPr>
              <a:t>Lodge Leadership Development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pic>
        <p:nvPicPr>
          <p:cNvPr id="129" name="Shape 129"/>
          <p:cNvPicPr preferRelativeResize="0"/>
          <p:nvPr/>
        </p:nvPicPr>
        <p:blipFill rotWithShape="1">
          <a:blip r:embed="rId3">
            <a:alphaModFix/>
          </a:blip>
          <a:srcRect/>
          <a:stretch/>
        </p:blipFill>
        <p:spPr>
          <a:xfrm>
            <a:off x="0" y="0"/>
            <a:ext cx="9144000" cy="6858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spcBef>
                <a:spcPts val="0"/>
              </a:spcBef>
              <a:buClr>
                <a:schemeClr val="lt1"/>
              </a:buClr>
              <a:buSzPct val="25000"/>
              <a:buFont typeface="Arial"/>
              <a:buNone/>
            </a:pPr>
            <a:r>
              <a:rPr lang="en-US" sz="4400" b="0" i="0" u="none" strike="noStrike" cap="none">
                <a:solidFill>
                  <a:schemeClr val="lt1"/>
                </a:solidFill>
                <a:latin typeface="Arial"/>
                <a:ea typeface="Arial"/>
                <a:cs typeface="Arial"/>
                <a:sym typeface="Arial"/>
              </a:rPr>
              <a:t>Debrief</a:t>
            </a:r>
          </a:p>
        </p:txBody>
      </p:sp>
      <p:sp>
        <p:nvSpPr>
          <p:cNvPr id="135" name="Shape 135"/>
          <p:cNvSpPr txBox="1">
            <a:spLocks noGrp="1"/>
          </p:cNvSpPr>
          <p:nvPr>
            <p:ph idx="1"/>
          </p:nvPr>
        </p:nvSpPr>
        <p:spPr>
          <a:xfrm>
            <a:off x="457200" y="2078174"/>
            <a:ext cx="8354290" cy="3063834"/>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dk1"/>
              </a:buClr>
              <a:buSzPct val="100000"/>
              <a:buFont typeface="Arial"/>
              <a:buChar char="•"/>
            </a:pPr>
            <a:r>
              <a:rPr lang="en-US" sz="2800" b="0" i="0" u="none" strike="noStrike" cap="none">
                <a:solidFill>
                  <a:schemeClr val="dk1"/>
                </a:solidFill>
                <a:latin typeface="Arial"/>
                <a:ea typeface="Arial"/>
                <a:cs typeface="Arial"/>
                <a:sym typeface="Arial"/>
              </a:rPr>
              <a:t>What were your thoughts?</a:t>
            </a:r>
          </a:p>
          <a:p>
            <a:pPr marL="0" marR="0" lvl="0" indent="0" algn="l" rtl="0">
              <a:spcBef>
                <a:spcPts val="560"/>
              </a:spcBef>
              <a:spcAft>
                <a:spcPts val="0"/>
              </a:spcAft>
              <a:buClr>
                <a:schemeClr val="dk1"/>
              </a:buClr>
              <a:buSzPct val="25000"/>
              <a:buFont typeface="Arial"/>
              <a:buNone/>
            </a:pPr>
            <a:endParaRPr sz="2800" b="0" i="0" u="none" strike="noStrike" cap="none">
              <a:solidFill>
                <a:schemeClr val="dk1"/>
              </a:solidFill>
              <a:latin typeface="Arial"/>
              <a:ea typeface="Arial"/>
              <a:cs typeface="Arial"/>
              <a:sym typeface="Arial"/>
            </a:endParaRPr>
          </a:p>
          <a:p>
            <a:pPr marL="742950" marR="0" lvl="1" indent="-285750" algn="l" rtl="0">
              <a:spcBef>
                <a:spcPts val="480"/>
              </a:spcBef>
              <a:spcAft>
                <a:spcPts val="0"/>
              </a:spcAft>
              <a:buClr>
                <a:schemeClr val="dk1"/>
              </a:buClr>
              <a:buSzPct val="100000"/>
              <a:buFont typeface="Arial"/>
              <a:buChar char="–"/>
            </a:pPr>
            <a:r>
              <a:rPr lang="en-US" sz="2400" b="0" i="0" u="none" strike="noStrike" cap="none">
                <a:solidFill>
                  <a:schemeClr val="dk1"/>
                </a:solidFill>
                <a:latin typeface="Arial"/>
                <a:ea typeface="Arial"/>
                <a:cs typeface="Arial"/>
                <a:sym typeface="Arial"/>
              </a:rPr>
              <a:t>Where did you identify examples of the youth-adult relationship?</a:t>
            </a:r>
          </a:p>
          <a:p>
            <a:pPr marL="742950" marR="0" lvl="1" indent="-285750" algn="l" rtl="0">
              <a:spcBef>
                <a:spcPts val="480"/>
              </a:spcBef>
              <a:buClr>
                <a:schemeClr val="dk1"/>
              </a:buClr>
              <a:buSzPct val="100000"/>
              <a:buFont typeface="Arial"/>
              <a:buChar char="–"/>
            </a:pPr>
            <a:r>
              <a:rPr lang="en-US" sz="2400" b="0" i="0" u="none" strike="noStrike" cap="none">
                <a:solidFill>
                  <a:schemeClr val="dk1"/>
                </a:solidFill>
                <a:latin typeface="Arial"/>
                <a:ea typeface="Arial"/>
                <a:cs typeface="Arial"/>
                <a:sym typeface="Arial"/>
              </a:rPr>
              <a:t>Who would have been the example of the youth and of the adviser?</a:t>
            </a:r>
          </a:p>
        </p:txBody>
      </p:sp>
      <p:sp>
        <p:nvSpPr>
          <p:cNvPr id="4" name="Rectangle 2">
            <a:extLst>
              <a:ext uri="{FF2B5EF4-FFF2-40B4-BE49-F238E27FC236}">
                <a16:creationId xmlns:a16="http://schemas.microsoft.com/office/drawing/2014/main" id="{8B394BF1-B02D-4E52-8DD3-76BD6A0629FB}"/>
              </a:ext>
            </a:extLst>
          </p:cNvPr>
          <p:cNvSpPr txBox="1">
            <a:spLocks noChangeArrowheads="1"/>
          </p:cNvSpPr>
          <p:nvPr/>
        </p:nvSpPr>
        <p:spPr>
          <a:xfrm>
            <a:off x="0" y="6362307"/>
            <a:ext cx="9144000" cy="5334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en-US" dirty="0">
                <a:latin typeface="Museo Sans 300" pitchFamily="50" charset="0"/>
              </a:rPr>
              <a:t>Lodge Leadership Development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spcBef>
                <a:spcPts val="0"/>
              </a:spcBef>
              <a:buClr>
                <a:schemeClr val="lt1"/>
              </a:buClr>
              <a:buSzPct val="25000"/>
              <a:buFont typeface="Arial"/>
              <a:buNone/>
            </a:pPr>
            <a:r>
              <a:rPr lang="en-US" sz="4400" b="0" i="0" u="none" strike="noStrike" cap="none">
                <a:solidFill>
                  <a:schemeClr val="lt1"/>
                </a:solidFill>
                <a:latin typeface="Arial"/>
                <a:ea typeface="Arial"/>
                <a:cs typeface="Arial"/>
                <a:sym typeface="Arial"/>
              </a:rPr>
              <a:t>Advisers</a:t>
            </a:r>
          </a:p>
        </p:txBody>
      </p:sp>
      <p:sp>
        <p:nvSpPr>
          <p:cNvPr id="141" name="Shape 141"/>
          <p:cNvSpPr txBox="1">
            <a:spLocks noGrp="1"/>
          </p:cNvSpPr>
          <p:nvPr>
            <p:ph idx="1"/>
          </p:nvPr>
        </p:nvSpPr>
        <p:spPr>
          <a:xfrm>
            <a:off x="457200" y="2683822"/>
            <a:ext cx="8354290" cy="2458185"/>
          </a:xfrm>
          <a:prstGeom prst="rect">
            <a:avLst/>
          </a:prstGeom>
          <a:noFill/>
          <a:ln>
            <a:noFill/>
          </a:ln>
        </p:spPr>
        <p:txBody>
          <a:bodyPr lIns="91425" tIns="45700" rIns="91425" bIns="45700" anchor="t" anchorCtr="0">
            <a:noAutofit/>
          </a:bodyPr>
          <a:lstStyle/>
          <a:p>
            <a:pPr marL="0" marR="0" lvl="0" indent="0" algn="ctr" rtl="0">
              <a:spcBef>
                <a:spcPts val="0"/>
              </a:spcBef>
              <a:buClr>
                <a:schemeClr val="dk1"/>
              </a:buClr>
              <a:buSzPct val="25000"/>
              <a:buFont typeface="Arial"/>
              <a:buNone/>
            </a:pPr>
            <a:r>
              <a:rPr lang="en-US" sz="4400" b="0" i="0" u="none" strike="noStrike" cap="none">
                <a:solidFill>
                  <a:schemeClr val="dk1"/>
                </a:solidFill>
                <a:latin typeface="Arial"/>
                <a:ea typeface="Arial"/>
                <a:cs typeface="Arial"/>
                <a:sym typeface="Arial"/>
              </a:rPr>
              <a:t>They’ve been there, and they know the way out.</a:t>
            </a:r>
          </a:p>
        </p:txBody>
      </p:sp>
      <p:sp>
        <p:nvSpPr>
          <p:cNvPr id="4" name="Rectangle 2">
            <a:extLst>
              <a:ext uri="{FF2B5EF4-FFF2-40B4-BE49-F238E27FC236}">
                <a16:creationId xmlns:a16="http://schemas.microsoft.com/office/drawing/2014/main" id="{44FD0786-1C23-49F7-B419-15BB66B28F9E}"/>
              </a:ext>
            </a:extLst>
          </p:cNvPr>
          <p:cNvSpPr txBox="1">
            <a:spLocks noChangeArrowheads="1"/>
          </p:cNvSpPr>
          <p:nvPr/>
        </p:nvSpPr>
        <p:spPr>
          <a:xfrm>
            <a:off x="0" y="6362307"/>
            <a:ext cx="9144000" cy="5334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en-US" dirty="0">
                <a:latin typeface="Museo Sans 300" pitchFamily="50" charset="0"/>
              </a:rPr>
              <a:t>Lodge Leadership Development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spcBef>
                <a:spcPts val="0"/>
              </a:spcBef>
              <a:buClr>
                <a:schemeClr val="lt1"/>
              </a:buClr>
              <a:buSzPct val="25000"/>
              <a:buFont typeface="Arial"/>
              <a:buNone/>
            </a:pPr>
            <a:r>
              <a:rPr lang="en-US" sz="4400" b="0" i="0" u="none" strike="noStrike" cap="none">
                <a:solidFill>
                  <a:schemeClr val="lt1"/>
                </a:solidFill>
                <a:latin typeface="Arial"/>
                <a:ea typeface="Arial"/>
                <a:cs typeface="Arial"/>
                <a:sym typeface="Arial"/>
              </a:rPr>
              <a:t>Stay in touch!</a:t>
            </a:r>
          </a:p>
        </p:txBody>
      </p:sp>
      <p:sp>
        <p:nvSpPr>
          <p:cNvPr id="147" name="Shape 147"/>
          <p:cNvSpPr txBox="1">
            <a:spLocks noGrp="1"/>
          </p:cNvSpPr>
          <p:nvPr>
            <p:ph idx="1"/>
          </p:nvPr>
        </p:nvSpPr>
        <p:spPr>
          <a:xfrm>
            <a:off x="385950" y="2719448"/>
            <a:ext cx="8354290" cy="1828795"/>
          </a:xfrm>
          <a:prstGeom prst="rect">
            <a:avLst/>
          </a:prstGeom>
          <a:noFill/>
          <a:ln>
            <a:noFill/>
          </a:ln>
        </p:spPr>
        <p:txBody>
          <a:bodyPr lIns="91425" tIns="45700" rIns="91425" bIns="45700" anchor="t" anchorCtr="0">
            <a:noAutofit/>
          </a:bodyPr>
          <a:lstStyle/>
          <a:p>
            <a:pPr marL="0" marR="0" lvl="0" indent="0" algn="ctr" rtl="0">
              <a:spcBef>
                <a:spcPts val="0"/>
              </a:spcBef>
              <a:spcAft>
                <a:spcPts val="0"/>
              </a:spcAft>
              <a:buClr>
                <a:schemeClr val="dk1"/>
              </a:buClr>
              <a:buSzPct val="25000"/>
              <a:buFont typeface="Arial"/>
              <a:buNone/>
            </a:pPr>
            <a:r>
              <a:rPr lang="en-US" sz="2800" b="0" i="0" u="none" strike="noStrike" cap="none">
                <a:solidFill>
                  <a:schemeClr val="dk1"/>
                </a:solidFill>
                <a:latin typeface="Arial"/>
                <a:ea typeface="Arial"/>
                <a:cs typeface="Arial"/>
                <a:sym typeface="Arial"/>
              </a:rPr>
              <a:t>&lt;&lt;Trainer name&gt;&gt;</a:t>
            </a:r>
          </a:p>
          <a:p>
            <a:pPr marL="0" marR="0" lvl="0" indent="0" algn="ctr" rtl="0">
              <a:spcBef>
                <a:spcPts val="560"/>
              </a:spcBef>
              <a:spcAft>
                <a:spcPts val="0"/>
              </a:spcAft>
              <a:buClr>
                <a:schemeClr val="dk1"/>
              </a:buClr>
              <a:buSzPct val="25000"/>
              <a:buFont typeface="Arial"/>
              <a:buNone/>
            </a:pPr>
            <a:r>
              <a:rPr lang="en-US" sz="2800" b="0" i="0" u="none" strike="noStrike" cap="none">
                <a:solidFill>
                  <a:schemeClr val="dk1"/>
                </a:solidFill>
                <a:latin typeface="Arial"/>
                <a:ea typeface="Arial"/>
                <a:cs typeface="Arial"/>
                <a:sym typeface="Arial"/>
              </a:rPr>
              <a:t>&lt;&lt;Trainer phone number&gt;&gt;</a:t>
            </a:r>
          </a:p>
          <a:p>
            <a:pPr marL="0" marR="0" lvl="0" indent="0" algn="ctr" rtl="0">
              <a:spcBef>
                <a:spcPts val="560"/>
              </a:spcBef>
              <a:buClr>
                <a:schemeClr val="dk1"/>
              </a:buClr>
              <a:buSzPct val="25000"/>
              <a:buFont typeface="Arial"/>
              <a:buNone/>
            </a:pPr>
            <a:r>
              <a:rPr lang="en-US" sz="2800" b="0" i="0" u="none" strike="noStrike" cap="none">
                <a:solidFill>
                  <a:schemeClr val="dk1"/>
                </a:solidFill>
                <a:latin typeface="Arial"/>
                <a:ea typeface="Arial"/>
                <a:cs typeface="Arial"/>
                <a:sym typeface="Arial"/>
              </a:rPr>
              <a:t>&lt;&lt;Trainer e-mail&gt;&gt;</a:t>
            </a:r>
          </a:p>
        </p:txBody>
      </p:sp>
      <p:sp>
        <p:nvSpPr>
          <p:cNvPr id="4" name="Rectangle 2">
            <a:extLst>
              <a:ext uri="{FF2B5EF4-FFF2-40B4-BE49-F238E27FC236}">
                <a16:creationId xmlns:a16="http://schemas.microsoft.com/office/drawing/2014/main" id="{00CF4586-235E-4747-9BC7-B1B6C81D8277}"/>
              </a:ext>
            </a:extLst>
          </p:cNvPr>
          <p:cNvSpPr txBox="1">
            <a:spLocks noChangeArrowheads="1"/>
          </p:cNvSpPr>
          <p:nvPr/>
        </p:nvSpPr>
        <p:spPr>
          <a:xfrm>
            <a:off x="0" y="6362307"/>
            <a:ext cx="9144000" cy="5334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en-US" dirty="0">
                <a:latin typeface="Museo Sans 300" pitchFamily="50" charset="0"/>
              </a:rPr>
              <a:t>Lodge Leadership Development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spcBef>
                <a:spcPts val="0"/>
              </a:spcBef>
              <a:buClr>
                <a:schemeClr val="lt1"/>
              </a:buClr>
              <a:buSzPct val="25000"/>
              <a:buFont typeface="Arial"/>
              <a:buNone/>
            </a:pPr>
            <a:r>
              <a:rPr lang="en-US" sz="4400" b="0" i="0" u="none" strike="noStrike" cap="none">
                <a:solidFill>
                  <a:schemeClr val="lt1"/>
                </a:solidFill>
                <a:latin typeface="Arial"/>
                <a:ea typeface="Arial"/>
                <a:cs typeface="Arial"/>
                <a:sym typeface="Arial"/>
              </a:rPr>
              <a:t>Introduction</a:t>
            </a:r>
          </a:p>
        </p:txBody>
      </p:sp>
      <p:sp>
        <p:nvSpPr>
          <p:cNvPr id="77" name="Shape 77"/>
          <p:cNvSpPr txBox="1">
            <a:spLocks noGrp="1"/>
          </p:cNvSpPr>
          <p:nvPr>
            <p:ph idx="1"/>
          </p:nvPr>
        </p:nvSpPr>
        <p:spPr>
          <a:xfrm>
            <a:off x="457200" y="1876300"/>
            <a:ext cx="8229600" cy="4249861"/>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dk1"/>
              </a:buClr>
              <a:buSzPct val="100000"/>
              <a:buFont typeface="Arial"/>
              <a:buChar char="•"/>
            </a:pPr>
            <a:r>
              <a:rPr lang="en-US" sz="3200" b="0" i="0" u="none" strike="noStrike" cap="none">
                <a:solidFill>
                  <a:schemeClr val="dk1"/>
                </a:solidFill>
                <a:latin typeface="Arial"/>
                <a:ea typeface="Arial"/>
                <a:cs typeface="Arial"/>
                <a:sym typeface="Arial"/>
              </a:rPr>
              <a:t>Name</a:t>
            </a:r>
          </a:p>
          <a:p>
            <a:pPr marL="342900" marR="0" lvl="0" indent="-342900" algn="l" rtl="0">
              <a:spcBef>
                <a:spcPts val="640"/>
              </a:spcBef>
              <a:spcAft>
                <a:spcPts val="0"/>
              </a:spcAft>
              <a:buClr>
                <a:schemeClr val="dk1"/>
              </a:buClr>
              <a:buSzPct val="100000"/>
              <a:buFont typeface="Arial"/>
              <a:buChar char="•"/>
            </a:pPr>
            <a:r>
              <a:rPr lang="en-US" sz="3200" b="0" i="0" u="none" strike="noStrike" cap="none">
                <a:solidFill>
                  <a:schemeClr val="dk1"/>
                </a:solidFill>
                <a:latin typeface="Arial"/>
                <a:ea typeface="Arial"/>
                <a:cs typeface="Arial"/>
                <a:sym typeface="Arial"/>
              </a:rPr>
              <a:t>Lodge</a:t>
            </a:r>
          </a:p>
          <a:p>
            <a:pPr marL="342900" marR="0" lvl="0" indent="-342900" algn="l" rtl="0">
              <a:spcBef>
                <a:spcPts val="640"/>
              </a:spcBef>
              <a:spcAft>
                <a:spcPts val="0"/>
              </a:spcAft>
              <a:buClr>
                <a:schemeClr val="dk1"/>
              </a:buClr>
              <a:buSzPct val="100000"/>
              <a:buFont typeface="Arial"/>
              <a:buChar char="•"/>
            </a:pPr>
            <a:r>
              <a:rPr lang="en-US" sz="3200" b="0" i="0" u="none" strike="noStrike" cap="none">
                <a:solidFill>
                  <a:schemeClr val="dk1"/>
                </a:solidFill>
                <a:latin typeface="Arial"/>
                <a:ea typeface="Arial"/>
                <a:cs typeface="Arial"/>
                <a:sym typeface="Arial"/>
              </a:rPr>
              <a:t>Position in the OA</a:t>
            </a:r>
          </a:p>
          <a:p>
            <a:pPr marL="342900" marR="0" lvl="0" indent="-342900" algn="l" rtl="0">
              <a:spcBef>
                <a:spcPts val="640"/>
              </a:spcBef>
              <a:spcAft>
                <a:spcPts val="0"/>
              </a:spcAft>
              <a:buClr>
                <a:schemeClr val="dk1"/>
              </a:buClr>
              <a:buSzPct val="100000"/>
              <a:buFont typeface="Arial"/>
              <a:buChar char="•"/>
            </a:pPr>
            <a:r>
              <a:rPr lang="en-US" sz="3200" b="0" i="0" u="none" strike="noStrike" cap="none">
                <a:solidFill>
                  <a:schemeClr val="dk1"/>
                </a:solidFill>
                <a:latin typeface="Arial"/>
                <a:ea typeface="Arial"/>
                <a:cs typeface="Arial"/>
                <a:sym typeface="Arial"/>
              </a:rPr>
              <a:t>Question about the role of an adviser</a:t>
            </a:r>
          </a:p>
          <a:p>
            <a:pPr marL="342900" marR="0" lvl="0" indent="-342900" algn="l" rtl="0">
              <a:spcBef>
                <a:spcPts val="640"/>
              </a:spcBef>
              <a:buClr>
                <a:schemeClr val="dk1"/>
              </a:buClr>
              <a:buSzPct val="100000"/>
              <a:buFont typeface="Arial"/>
              <a:buChar char="•"/>
            </a:pPr>
            <a:r>
              <a:rPr lang="en-US" sz="3200" b="0" i="0" u="none" strike="noStrike" cap="none">
                <a:solidFill>
                  <a:schemeClr val="dk1"/>
                </a:solidFill>
                <a:latin typeface="Arial"/>
                <a:ea typeface="Arial"/>
                <a:cs typeface="Arial"/>
                <a:sym typeface="Arial"/>
              </a:rPr>
              <a:t>And/or a unique experience about an interaction with an adviser</a:t>
            </a:r>
          </a:p>
        </p:txBody>
      </p:sp>
      <p:sp>
        <p:nvSpPr>
          <p:cNvPr id="4" name="Rectangle 2">
            <a:extLst>
              <a:ext uri="{FF2B5EF4-FFF2-40B4-BE49-F238E27FC236}">
                <a16:creationId xmlns:a16="http://schemas.microsoft.com/office/drawing/2014/main" id="{48C062FA-FE22-4662-9411-5B8CA8989AD1}"/>
              </a:ext>
            </a:extLst>
          </p:cNvPr>
          <p:cNvSpPr txBox="1">
            <a:spLocks noChangeArrowheads="1"/>
          </p:cNvSpPr>
          <p:nvPr/>
        </p:nvSpPr>
        <p:spPr>
          <a:xfrm>
            <a:off x="0" y="6362307"/>
            <a:ext cx="9144000" cy="5334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en-US" dirty="0">
                <a:latin typeface="Museo Sans 300" pitchFamily="50" charset="0"/>
              </a:rPr>
              <a:t>Lodge Leadership Development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spcBef>
                <a:spcPts val="0"/>
              </a:spcBef>
              <a:buClr>
                <a:schemeClr val="lt1"/>
              </a:buClr>
              <a:buSzPct val="25000"/>
              <a:buFont typeface="Arial"/>
              <a:buNone/>
            </a:pPr>
            <a:r>
              <a:rPr lang="en-US" sz="3959" b="0" i="0" u="none" strike="noStrike" cap="none">
                <a:solidFill>
                  <a:schemeClr val="lt1"/>
                </a:solidFill>
                <a:latin typeface="Arial"/>
                <a:ea typeface="Arial"/>
                <a:cs typeface="Arial"/>
                <a:sym typeface="Arial"/>
              </a:rPr>
              <a:t>An adviser’s piece of the puzzle</a:t>
            </a:r>
          </a:p>
        </p:txBody>
      </p:sp>
      <p:sp>
        <p:nvSpPr>
          <p:cNvPr id="83" name="Shape 83"/>
          <p:cNvSpPr txBox="1">
            <a:spLocks noGrp="1"/>
          </p:cNvSpPr>
          <p:nvPr>
            <p:ph idx="1"/>
          </p:nvPr>
        </p:nvSpPr>
        <p:spPr>
          <a:xfrm>
            <a:off x="457200" y="1876300"/>
            <a:ext cx="8229600" cy="4249861"/>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Arial"/>
              <a:buNone/>
            </a:pPr>
            <a:r>
              <a:rPr lang="en-US" sz="3200" b="0" i="0" u="none" strike="noStrike" cap="none">
                <a:solidFill>
                  <a:schemeClr val="dk1"/>
                </a:solidFill>
                <a:latin typeface="Arial"/>
                <a:ea typeface="Arial"/>
                <a:cs typeface="Arial"/>
                <a:sym typeface="Arial"/>
              </a:rPr>
              <a:t>The mission of the Order of the Arrow is to fulfill its purpose as an integral part of the Boy Scouts of America through positive youth leadership under the guidance of selected capable adults.</a:t>
            </a:r>
          </a:p>
        </p:txBody>
      </p:sp>
      <p:sp>
        <p:nvSpPr>
          <p:cNvPr id="4" name="Rectangle 2">
            <a:extLst>
              <a:ext uri="{FF2B5EF4-FFF2-40B4-BE49-F238E27FC236}">
                <a16:creationId xmlns:a16="http://schemas.microsoft.com/office/drawing/2014/main" id="{64D52269-8FF9-45B1-A49A-F42C34207833}"/>
              </a:ext>
            </a:extLst>
          </p:cNvPr>
          <p:cNvSpPr txBox="1">
            <a:spLocks noChangeArrowheads="1"/>
          </p:cNvSpPr>
          <p:nvPr/>
        </p:nvSpPr>
        <p:spPr>
          <a:xfrm>
            <a:off x="0" y="6362307"/>
            <a:ext cx="9144000" cy="5334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en-US" dirty="0">
                <a:latin typeface="Museo Sans 300" pitchFamily="50" charset="0"/>
              </a:rPr>
              <a:t>Lodge Leadership Development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spcBef>
                <a:spcPts val="0"/>
              </a:spcBef>
              <a:buClr>
                <a:schemeClr val="lt1"/>
              </a:buClr>
              <a:buSzPct val="25000"/>
              <a:buFont typeface="Arial"/>
              <a:buNone/>
            </a:pPr>
            <a:r>
              <a:rPr lang="en-US" sz="4400" b="0" i="0" u="none" strike="noStrike" cap="none">
                <a:solidFill>
                  <a:schemeClr val="lt1"/>
                </a:solidFill>
                <a:latin typeface="Arial"/>
                <a:ea typeface="Arial"/>
                <a:cs typeface="Arial"/>
                <a:sym typeface="Arial"/>
              </a:rPr>
              <a:t>The adviser</a:t>
            </a:r>
          </a:p>
        </p:txBody>
      </p:sp>
      <p:sp>
        <p:nvSpPr>
          <p:cNvPr id="89" name="Shape 89"/>
          <p:cNvSpPr txBox="1">
            <a:spLocks noGrp="1"/>
          </p:cNvSpPr>
          <p:nvPr>
            <p:ph idx="1"/>
          </p:nvPr>
        </p:nvSpPr>
        <p:spPr>
          <a:xfrm>
            <a:off x="457200" y="1793175"/>
            <a:ext cx="8229600" cy="3610098"/>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Arial"/>
              <a:buNone/>
            </a:pPr>
            <a:r>
              <a:rPr lang="en-US" sz="2800" b="0" i="0" u="none" strike="noStrike" cap="none">
                <a:solidFill>
                  <a:schemeClr val="dk1"/>
                </a:solidFill>
                <a:latin typeface="Arial"/>
                <a:ea typeface="Arial"/>
                <a:cs typeface="Arial"/>
                <a:sym typeface="Arial"/>
              </a:rPr>
              <a:t>To accomplish this mission, the relationship between youth and adult members in the Order of the Arrow is critical. The foundation of any successful chapter or lodge is a strong relationship between youth officers and adult advisers. Without a strong relationship, an officer and adviser will not be able to build a strong leadership team.</a:t>
            </a:r>
          </a:p>
        </p:txBody>
      </p:sp>
      <p:sp>
        <p:nvSpPr>
          <p:cNvPr id="4" name="Rectangle 2">
            <a:extLst>
              <a:ext uri="{FF2B5EF4-FFF2-40B4-BE49-F238E27FC236}">
                <a16:creationId xmlns:a16="http://schemas.microsoft.com/office/drawing/2014/main" id="{CEF682A7-3EA3-4DC3-8301-92FAE4019E4E}"/>
              </a:ext>
            </a:extLst>
          </p:cNvPr>
          <p:cNvSpPr txBox="1">
            <a:spLocks noChangeArrowheads="1"/>
          </p:cNvSpPr>
          <p:nvPr/>
        </p:nvSpPr>
        <p:spPr>
          <a:xfrm>
            <a:off x="0" y="6362307"/>
            <a:ext cx="9144000" cy="5334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en-US" dirty="0">
                <a:latin typeface="Museo Sans 300" pitchFamily="50" charset="0"/>
              </a:rPr>
              <a:t>Lodge Leadership Development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spcBef>
                <a:spcPts val="0"/>
              </a:spcBef>
              <a:buClr>
                <a:schemeClr val="lt1"/>
              </a:buClr>
              <a:buSzPct val="25000"/>
              <a:buFont typeface="Arial"/>
              <a:buNone/>
            </a:pPr>
            <a:r>
              <a:rPr lang="en-US" sz="4400" b="0" i="0" u="none" strike="noStrike" cap="none">
                <a:solidFill>
                  <a:schemeClr val="lt1"/>
                </a:solidFill>
                <a:latin typeface="Arial"/>
                <a:ea typeface="Arial"/>
                <a:cs typeface="Arial"/>
                <a:sym typeface="Arial"/>
              </a:rPr>
              <a:t>In short</a:t>
            </a:r>
          </a:p>
        </p:txBody>
      </p:sp>
      <p:sp>
        <p:nvSpPr>
          <p:cNvPr id="95" name="Shape 95"/>
          <p:cNvSpPr txBox="1">
            <a:spLocks noGrp="1"/>
          </p:cNvSpPr>
          <p:nvPr>
            <p:ph idx="1"/>
          </p:nvPr>
        </p:nvSpPr>
        <p:spPr>
          <a:xfrm>
            <a:off x="653143" y="2909458"/>
            <a:ext cx="7879277" cy="1436912"/>
          </a:xfrm>
          <a:prstGeom prst="rect">
            <a:avLst/>
          </a:prstGeom>
          <a:noFill/>
          <a:ln>
            <a:noFill/>
          </a:ln>
        </p:spPr>
        <p:txBody>
          <a:bodyPr lIns="91425" tIns="45700" rIns="91425" bIns="45700" anchor="t" anchorCtr="0">
            <a:noAutofit/>
          </a:bodyPr>
          <a:lstStyle/>
          <a:p>
            <a:pPr marL="0" marR="0" lvl="0" indent="0" algn="ctr" rtl="0">
              <a:spcBef>
                <a:spcPts val="0"/>
              </a:spcBef>
              <a:buClr>
                <a:schemeClr val="dk1"/>
              </a:buClr>
              <a:buSzPct val="25000"/>
              <a:buFont typeface="Arial"/>
              <a:buNone/>
            </a:pPr>
            <a:r>
              <a:rPr lang="en-US" sz="4000" b="0" i="0" u="none" strike="noStrike" cap="none">
                <a:solidFill>
                  <a:schemeClr val="dk1"/>
                </a:solidFill>
                <a:latin typeface="Arial"/>
                <a:ea typeface="Arial"/>
                <a:cs typeface="Arial"/>
                <a:sym typeface="Arial"/>
              </a:rPr>
              <a:t>The Order of the Arrow is </a:t>
            </a:r>
            <a:r>
              <a:rPr lang="en-US" sz="4000" b="0" i="0" u="sng" strike="noStrike" cap="none">
                <a:solidFill>
                  <a:schemeClr val="dk1"/>
                </a:solidFill>
                <a:latin typeface="Arial"/>
                <a:ea typeface="Arial"/>
                <a:cs typeface="Arial"/>
                <a:sym typeface="Arial"/>
              </a:rPr>
              <a:t>youth</a:t>
            </a:r>
            <a:r>
              <a:rPr lang="en-US" sz="4000" b="0" i="0" u="none" strike="noStrike" cap="none">
                <a:solidFill>
                  <a:schemeClr val="dk1"/>
                </a:solidFill>
                <a:latin typeface="Arial"/>
                <a:ea typeface="Arial"/>
                <a:cs typeface="Arial"/>
                <a:sym typeface="Arial"/>
              </a:rPr>
              <a:t> led and </a:t>
            </a:r>
            <a:r>
              <a:rPr lang="en-US" sz="4000" b="0" i="0" u="sng" strike="noStrike" cap="none">
                <a:solidFill>
                  <a:schemeClr val="dk1"/>
                </a:solidFill>
                <a:latin typeface="Arial"/>
                <a:ea typeface="Arial"/>
                <a:cs typeface="Arial"/>
                <a:sym typeface="Arial"/>
              </a:rPr>
              <a:t>adult</a:t>
            </a:r>
            <a:r>
              <a:rPr lang="en-US" sz="4000" b="0" i="0" u="none" strike="noStrike" cap="none">
                <a:solidFill>
                  <a:schemeClr val="dk1"/>
                </a:solidFill>
                <a:latin typeface="Arial"/>
                <a:ea typeface="Arial"/>
                <a:cs typeface="Arial"/>
                <a:sym typeface="Arial"/>
              </a:rPr>
              <a:t> guided.</a:t>
            </a:r>
          </a:p>
        </p:txBody>
      </p:sp>
      <p:sp>
        <p:nvSpPr>
          <p:cNvPr id="4" name="Rectangle 2">
            <a:extLst>
              <a:ext uri="{FF2B5EF4-FFF2-40B4-BE49-F238E27FC236}">
                <a16:creationId xmlns:a16="http://schemas.microsoft.com/office/drawing/2014/main" id="{43C00476-70CE-4C39-BDB6-94B6B82503F9}"/>
              </a:ext>
            </a:extLst>
          </p:cNvPr>
          <p:cNvSpPr txBox="1">
            <a:spLocks noChangeArrowheads="1"/>
          </p:cNvSpPr>
          <p:nvPr/>
        </p:nvSpPr>
        <p:spPr>
          <a:xfrm>
            <a:off x="0" y="6362307"/>
            <a:ext cx="9144000" cy="5334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en-US" dirty="0">
                <a:latin typeface="Museo Sans 300" pitchFamily="50" charset="0"/>
              </a:rPr>
              <a:t>Lodge Leadership Development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spcBef>
                <a:spcPts val="0"/>
              </a:spcBef>
              <a:buClr>
                <a:schemeClr val="lt1"/>
              </a:buClr>
              <a:buSzPct val="25000"/>
              <a:buFont typeface="Arial"/>
              <a:buNone/>
            </a:pPr>
            <a:r>
              <a:rPr lang="en-US" sz="4400" b="0" i="0" u="none" strike="noStrike" cap="none">
                <a:solidFill>
                  <a:schemeClr val="lt1"/>
                </a:solidFill>
                <a:latin typeface="Arial"/>
                <a:ea typeface="Arial"/>
                <a:cs typeface="Arial"/>
                <a:sym typeface="Arial"/>
              </a:rPr>
              <a:t>Definition</a:t>
            </a:r>
          </a:p>
        </p:txBody>
      </p:sp>
      <p:sp>
        <p:nvSpPr>
          <p:cNvPr id="101" name="Shape 101"/>
          <p:cNvSpPr txBox="1">
            <a:spLocks noGrp="1"/>
          </p:cNvSpPr>
          <p:nvPr>
            <p:ph idx="1"/>
          </p:nvPr>
        </p:nvSpPr>
        <p:spPr>
          <a:xfrm>
            <a:off x="457200" y="1816925"/>
            <a:ext cx="8354290" cy="3526971"/>
          </a:xfrm>
          <a:prstGeom prst="rect">
            <a:avLst/>
          </a:prstGeom>
          <a:noFill/>
          <a:ln>
            <a:noFill/>
          </a:ln>
        </p:spPr>
        <p:txBody>
          <a:bodyPr lIns="91425" tIns="45700" rIns="91425" bIns="45700" anchor="t" anchorCtr="0">
            <a:noAutofit/>
          </a:bodyPr>
          <a:lstStyle/>
          <a:p>
            <a:pPr marL="0" marR="0" lvl="0" indent="0" algn="l" rtl="0">
              <a:lnSpc>
                <a:spcPct val="80000"/>
              </a:lnSpc>
              <a:spcBef>
                <a:spcPts val="0"/>
              </a:spcBef>
              <a:spcAft>
                <a:spcPts val="0"/>
              </a:spcAft>
              <a:buClr>
                <a:schemeClr val="dk1"/>
              </a:buClr>
              <a:buSzPct val="25000"/>
              <a:buFont typeface="Arial"/>
              <a:buNone/>
            </a:pPr>
            <a:r>
              <a:rPr lang="en-US" sz="2200" b="0" i="0" u="sng" strike="noStrike" cap="none">
                <a:solidFill>
                  <a:schemeClr val="dk1"/>
                </a:solidFill>
                <a:latin typeface="Arial"/>
                <a:ea typeface="Arial"/>
                <a:cs typeface="Arial"/>
                <a:sym typeface="Arial"/>
              </a:rPr>
              <a:t>advise</a:t>
            </a:r>
            <a:r>
              <a:rPr lang="en-US" sz="2200" b="0" i="0" u="none" strike="noStrike" cap="none">
                <a:solidFill>
                  <a:schemeClr val="dk1"/>
                </a:solidFill>
                <a:latin typeface="Arial"/>
                <a:ea typeface="Arial"/>
                <a:cs typeface="Arial"/>
                <a:sym typeface="Arial"/>
              </a:rPr>
              <a:t> (Merriam Webster)</a:t>
            </a:r>
          </a:p>
          <a:p>
            <a:pPr marL="0" marR="0" lvl="0" indent="0" algn="l" rtl="0">
              <a:lnSpc>
                <a:spcPct val="80000"/>
              </a:lnSpc>
              <a:spcBef>
                <a:spcPts val="440"/>
              </a:spcBef>
              <a:spcAft>
                <a:spcPts val="0"/>
              </a:spcAft>
              <a:buClr>
                <a:schemeClr val="dk1"/>
              </a:buClr>
              <a:buSzPct val="25000"/>
              <a:buFont typeface="Arial"/>
              <a:buNone/>
            </a:pPr>
            <a:endParaRPr sz="2200" b="0" i="0" u="none" strike="noStrike" cap="none">
              <a:solidFill>
                <a:schemeClr val="dk1"/>
              </a:solidFill>
              <a:latin typeface="Arial"/>
              <a:ea typeface="Arial"/>
              <a:cs typeface="Arial"/>
              <a:sym typeface="Arial"/>
            </a:endParaRPr>
          </a:p>
          <a:p>
            <a:pPr marL="342900" marR="0" lvl="0" indent="-342900" algn="l" rtl="0">
              <a:lnSpc>
                <a:spcPct val="80000"/>
              </a:lnSpc>
              <a:spcBef>
                <a:spcPts val="440"/>
              </a:spcBef>
              <a:spcAft>
                <a:spcPts val="0"/>
              </a:spcAft>
              <a:buClr>
                <a:schemeClr val="dk1"/>
              </a:buClr>
              <a:buSzPct val="100000"/>
              <a:buFont typeface="Arial"/>
              <a:buChar char="•"/>
            </a:pPr>
            <a:r>
              <a:rPr lang="en-US" sz="2200" b="0" i="0" u="none" strike="noStrike" cap="none">
                <a:solidFill>
                  <a:schemeClr val="dk1"/>
                </a:solidFill>
                <a:latin typeface="Arial"/>
                <a:ea typeface="Arial"/>
                <a:cs typeface="Arial"/>
                <a:sym typeface="Arial"/>
              </a:rPr>
              <a:t>to give (someone) a recommendation about what should be done</a:t>
            </a:r>
          </a:p>
          <a:p>
            <a:pPr marL="342900" marR="0" lvl="0" indent="-342900" algn="l" rtl="0">
              <a:lnSpc>
                <a:spcPct val="80000"/>
              </a:lnSpc>
              <a:spcBef>
                <a:spcPts val="440"/>
              </a:spcBef>
              <a:spcAft>
                <a:spcPts val="0"/>
              </a:spcAft>
              <a:buClr>
                <a:schemeClr val="dk1"/>
              </a:buClr>
              <a:buSzPct val="100000"/>
              <a:buFont typeface="Arial"/>
              <a:buChar char="•"/>
            </a:pPr>
            <a:r>
              <a:rPr lang="en-US" sz="2200" b="0" i="0" u="none" strike="noStrike" cap="none">
                <a:solidFill>
                  <a:schemeClr val="dk1"/>
                </a:solidFill>
                <a:latin typeface="Arial"/>
                <a:ea typeface="Arial"/>
                <a:cs typeface="Arial"/>
                <a:sym typeface="Arial"/>
              </a:rPr>
              <a:t>caution, warn</a:t>
            </a:r>
          </a:p>
          <a:p>
            <a:pPr marL="342900" marR="0" lvl="0" indent="-342900" algn="l" rtl="0">
              <a:lnSpc>
                <a:spcPct val="80000"/>
              </a:lnSpc>
              <a:spcBef>
                <a:spcPts val="440"/>
              </a:spcBef>
              <a:spcAft>
                <a:spcPts val="0"/>
              </a:spcAft>
              <a:buClr>
                <a:schemeClr val="dk1"/>
              </a:buClr>
              <a:buSzPct val="100000"/>
              <a:buFont typeface="Arial"/>
              <a:buChar char="•"/>
            </a:pPr>
            <a:r>
              <a:rPr lang="en-US" sz="2200" b="0" i="0" u="none" strike="noStrike" cap="none">
                <a:solidFill>
                  <a:schemeClr val="dk1"/>
                </a:solidFill>
                <a:latin typeface="Arial"/>
                <a:ea typeface="Arial"/>
                <a:cs typeface="Arial"/>
                <a:sym typeface="Arial"/>
              </a:rPr>
              <a:t>to give information or notice to</a:t>
            </a:r>
          </a:p>
          <a:p>
            <a:pPr marL="0" marR="0" lvl="0" indent="0" algn="l" rtl="0">
              <a:lnSpc>
                <a:spcPct val="80000"/>
              </a:lnSpc>
              <a:spcBef>
                <a:spcPts val="440"/>
              </a:spcBef>
              <a:spcAft>
                <a:spcPts val="0"/>
              </a:spcAft>
              <a:buClr>
                <a:schemeClr val="dk1"/>
              </a:buClr>
              <a:buSzPct val="25000"/>
              <a:buFont typeface="Arial"/>
              <a:buNone/>
            </a:pPr>
            <a:endParaRPr sz="2200" b="0" i="0" u="none" strike="noStrike" cap="none">
              <a:solidFill>
                <a:schemeClr val="dk1"/>
              </a:solidFill>
              <a:latin typeface="Arial"/>
              <a:ea typeface="Arial"/>
              <a:cs typeface="Arial"/>
              <a:sym typeface="Arial"/>
            </a:endParaRPr>
          </a:p>
          <a:p>
            <a:pPr marL="0" marR="0" lvl="0" indent="0" algn="l" rtl="0">
              <a:lnSpc>
                <a:spcPct val="80000"/>
              </a:lnSpc>
              <a:spcBef>
                <a:spcPts val="440"/>
              </a:spcBef>
              <a:spcAft>
                <a:spcPts val="0"/>
              </a:spcAft>
              <a:buClr>
                <a:schemeClr val="dk1"/>
              </a:buClr>
              <a:buSzPct val="25000"/>
              <a:buFont typeface="Arial"/>
              <a:buNone/>
            </a:pPr>
            <a:r>
              <a:rPr lang="en-US" sz="2200" b="0" i="0" u="none" strike="noStrike" cap="none">
                <a:solidFill>
                  <a:schemeClr val="dk1"/>
                </a:solidFill>
                <a:latin typeface="Arial"/>
                <a:ea typeface="Arial"/>
                <a:cs typeface="Arial"/>
                <a:sym typeface="Arial"/>
              </a:rPr>
              <a:t>Essentially – an adviser is designed to be a coach, mentor, and teacher to help youth achieve their goals and operate a successful program.</a:t>
            </a:r>
          </a:p>
          <a:p>
            <a:pPr marL="0" marR="0" lvl="0" indent="0" algn="l" rtl="0">
              <a:lnSpc>
                <a:spcPct val="80000"/>
              </a:lnSpc>
              <a:spcBef>
                <a:spcPts val="440"/>
              </a:spcBef>
              <a:buClr>
                <a:schemeClr val="dk1"/>
              </a:buClr>
              <a:buSzPct val="25000"/>
              <a:buFont typeface="Arial"/>
              <a:buNone/>
            </a:pPr>
            <a:endParaRPr sz="2200" b="0" i="0" u="none" strike="noStrike" cap="none">
              <a:solidFill>
                <a:schemeClr val="dk1"/>
              </a:solidFill>
              <a:latin typeface="Arial"/>
              <a:ea typeface="Arial"/>
              <a:cs typeface="Arial"/>
              <a:sym typeface="Arial"/>
            </a:endParaRPr>
          </a:p>
        </p:txBody>
      </p:sp>
      <p:sp>
        <p:nvSpPr>
          <p:cNvPr id="4" name="Rectangle 2">
            <a:extLst>
              <a:ext uri="{FF2B5EF4-FFF2-40B4-BE49-F238E27FC236}">
                <a16:creationId xmlns:a16="http://schemas.microsoft.com/office/drawing/2014/main" id="{5E24F225-497C-48A6-98A8-1567196A3B39}"/>
              </a:ext>
            </a:extLst>
          </p:cNvPr>
          <p:cNvSpPr txBox="1">
            <a:spLocks noChangeArrowheads="1"/>
          </p:cNvSpPr>
          <p:nvPr/>
        </p:nvSpPr>
        <p:spPr>
          <a:xfrm>
            <a:off x="0" y="6362307"/>
            <a:ext cx="9144000" cy="5334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en-US" dirty="0">
                <a:latin typeface="Museo Sans 300" pitchFamily="50" charset="0"/>
              </a:rPr>
              <a:t>Lodge Leadership Development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Shape 106"/>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spcBef>
                <a:spcPts val="0"/>
              </a:spcBef>
              <a:buClr>
                <a:schemeClr val="lt1"/>
              </a:buClr>
              <a:buSzPct val="25000"/>
              <a:buFont typeface="Arial"/>
              <a:buNone/>
            </a:pPr>
            <a:r>
              <a:rPr lang="en-US" sz="4400" b="0" i="0" u="none" strike="noStrike" cap="none">
                <a:solidFill>
                  <a:schemeClr val="lt1"/>
                </a:solidFill>
                <a:latin typeface="Arial"/>
                <a:ea typeface="Arial"/>
                <a:cs typeface="Arial"/>
                <a:sym typeface="Arial"/>
              </a:rPr>
              <a:t>An adviser’s contributions</a:t>
            </a:r>
          </a:p>
        </p:txBody>
      </p:sp>
      <p:sp>
        <p:nvSpPr>
          <p:cNvPr id="107" name="Shape 107"/>
          <p:cNvSpPr txBox="1">
            <a:spLocks noGrp="1"/>
          </p:cNvSpPr>
          <p:nvPr>
            <p:ph idx="1"/>
          </p:nvPr>
        </p:nvSpPr>
        <p:spPr>
          <a:xfrm>
            <a:off x="1555669" y="1995055"/>
            <a:ext cx="7255821" cy="3348840"/>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dk1"/>
              </a:buClr>
              <a:buSzPct val="100000"/>
              <a:buFont typeface="Arial"/>
              <a:buChar char="•"/>
            </a:pPr>
            <a:r>
              <a:rPr lang="en-US" sz="2800" b="0" i="0" u="none" strike="noStrike" cap="none">
                <a:solidFill>
                  <a:schemeClr val="dk1"/>
                </a:solidFill>
                <a:latin typeface="Arial"/>
                <a:ea typeface="Arial"/>
                <a:cs typeface="Arial"/>
                <a:sym typeface="Arial"/>
              </a:rPr>
              <a:t>Serve as a positive role model </a:t>
            </a:r>
          </a:p>
          <a:p>
            <a:pPr marL="342900" marR="0" lvl="0" indent="-342900" algn="l" rtl="0">
              <a:spcBef>
                <a:spcPts val="560"/>
              </a:spcBef>
              <a:spcAft>
                <a:spcPts val="0"/>
              </a:spcAft>
              <a:buClr>
                <a:schemeClr val="dk1"/>
              </a:buClr>
              <a:buSzPct val="100000"/>
              <a:buFont typeface="Arial"/>
              <a:buChar char="•"/>
            </a:pPr>
            <a:r>
              <a:rPr lang="en-US" sz="2800" b="0" i="0" u="none" strike="noStrike" cap="none">
                <a:solidFill>
                  <a:schemeClr val="dk1"/>
                </a:solidFill>
                <a:latin typeface="Arial"/>
                <a:ea typeface="Arial"/>
                <a:cs typeface="Arial"/>
                <a:sym typeface="Arial"/>
              </a:rPr>
              <a:t>Set the example of core values </a:t>
            </a:r>
          </a:p>
          <a:p>
            <a:pPr marL="342900" marR="0" lvl="0" indent="-342900" algn="l" rtl="0">
              <a:spcBef>
                <a:spcPts val="560"/>
              </a:spcBef>
              <a:spcAft>
                <a:spcPts val="0"/>
              </a:spcAft>
              <a:buClr>
                <a:schemeClr val="dk1"/>
              </a:buClr>
              <a:buSzPct val="100000"/>
              <a:buFont typeface="Arial"/>
              <a:buChar char="•"/>
            </a:pPr>
            <a:r>
              <a:rPr lang="en-US" sz="2800" b="0" i="0" u="none" strike="noStrike" cap="none">
                <a:solidFill>
                  <a:schemeClr val="dk1"/>
                </a:solidFill>
                <a:latin typeface="Arial"/>
                <a:ea typeface="Arial"/>
                <a:cs typeface="Arial"/>
                <a:sym typeface="Arial"/>
              </a:rPr>
              <a:t>Teach effective communication</a:t>
            </a:r>
          </a:p>
          <a:p>
            <a:pPr marL="342900" marR="0" lvl="0" indent="-342900" algn="l" rtl="0">
              <a:spcBef>
                <a:spcPts val="560"/>
              </a:spcBef>
              <a:spcAft>
                <a:spcPts val="0"/>
              </a:spcAft>
              <a:buClr>
                <a:schemeClr val="dk1"/>
              </a:buClr>
              <a:buSzPct val="100000"/>
              <a:buFont typeface="Arial"/>
              <a:buChar char="•"/>
            </a:pPr>
            <a:r>
              <a:rPr lang="en-US" sz="2800" b="0" i="0" u="none" strike="noStrike" cap="none">
                <a:solidFill>
                  <a:schemeClr val="dk1"/>
                </a:solidFill>
                <a:latin typeface="Arial"/>
                <a:ea typeface="Arial"/>
                <a:cs typeface="Arial"/>
                <a:sym typeface="Arial"/>
              </a:rPr>
              <a:t>Mentor through example</a:t>
            </a:r>
          </a:p>
          <a:p>
            <a:pPr marL="342900" marR="0" lvl="0" indent="-342900" algn="l" rtl="0">
              <a:spcBef>
                <a:spcPts val="560"/>
              </a:spcBef>
              <a:spcAft>
                <a:spcPts val="0"/>
              </a:spcAft>
              <a:buClr>
                <a:schemeClr val="dk1"/>
              </a:buClr>
              <a:buSzPct val="100000"/>
              <a:buFont typeface="Arial"/>
              <a:buChar char="•"/>
            </a:pPr>
            <a:r>
              <a:rPr lang="en-US" sz="2800" b="0" i="0" u="none" strike="noStrike" cap="none">
                <a:solidFill>
                  <a:schemeClr val="dk1"/>
                </a:solidFill>
                <a:latin typeface="Arial"/>
                <a:ea typeface="Arial"/>
                <a:cs typeface="Arial"/>
                <a:sym typeface="Arial"/>
              </a:rPr>
              <a:t>Help set expectations</a:t>
            </a:r>
          </a:p>
          <a:p>
            <a:pPr marL="342900" marR="0" lvl="0" indent="-342900" algn="l" rtl="0">
              <a:spcBef>
                <a:spcPts val="560"/>
              </a:spcBef>
              <a:buClr>
                <a:schemeClr val="dk1"/>
              </a:buClr>
              <a:buSzPct val="100000"/>
              <a:buFont typeface="Arial"/>
              <a:buChar char="•"/>
            </a:pPr>
            <a:r>
              <a:rPr lang="en-US" sz="2800" b="0" i="0" u="none" strike="noStrike" cap="none">
                <a:solidFill>
                  <a:schemeClr val="dk1"/>
                </a:solidFill>
                <a:latin typeface="Arial"/>
                <a:ea typeface="Arial"/>
                <a:cs typeface="Arial"/>
                <a:sym typeface="Arial"/>
              </a:rPr>
              <a:t>Provide perspective</a:t>
            </a:r>
          </a:p>
        </p:txBody>
      </p:sp>
      <p:sp>
        <p:nvSpPr>
          <p:cNvPr id="4" name="Rectangle 2">
            <a:extLst>
              <a:ext uri="{FF2B5EF4-FFF2-40B4-BE49-F238E27FC236}">
                <a16:creationId xmlns:a16="http://schemas.microsoft.com/office/drawing/2014/main" id="{7E715224-C55B-4251-87A3-CE131CCBFE9A}"/>
              </a:ext>
            </a:extLst>
          </p:cNvPr>
          <p:cNvSpPr txBox="1">
            <a:spLocks noChangeArrowheads="1"/>
          </p:cNvSpPr>
          <p:nvPr/>
        </p:nvSpPr>
        <p:spPr>
          <a:xfrm>
            <a:off x="0" y="6362307"/>
            <a:ext cx="9144000" cy="5334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en-US" dirty="0">
                <a:latin typeface="Museo Sans 300" pitchFamily="50" charset="0"/>
              </a:rPr>
              <a:t>Lodge Leadership Development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457200" y="3041589"/>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rgbClr val="FF0000"/>
              </a:buClr>
              <a:buSzPct val="25000"/>
              <a:buFont typeface="Arial"/>
              <a:buNone/>
            </a:pPr>
            <a:r>
              <a:rPr lang="en-US" sz="4400" b="0" i="0" u="none" strike="noStrike" cap="none">
                <a:solidFill>
                  <a:srgbClr val="FF0000"/>
                </a:solidFill>
                <a:latin typeface="Arial"/>
                <a:ea typeface="Arial"/>
                <a:cs typeface="Arial"/>
                <a:sym typeface="Arial"/>
              </a:rPr>
              <a:t>Activity!</a:t>
            </a:r>
          </a:p>
        </p:txBody>
      </p:sp>
      <p:sp>
        <p:nvSpPr>
          <p:cNvPr id="3" name="Rectangle 2">
            <a:extLst>
              <a:ext uri="{FF2B5EF4-FFF2-40B4-BE49-F238E27FC236}">
                <a16:creationId xmlns:a16="http://schemas.microsoft.com/office/drawing/2014/main" id="{1BAF7698-CA3F-4D40-A77C-97D2F81D4671}"/>
              </a:ext>
            </a:extLst>
          </p:cNvPr>
          <p:cNvSpPr txBox="1">
            <a:spLocks noChangeArrowheads="1"/>
          </p:cNvSpPr>
          <p:nvPr/>
        </p:nvSpPr>
        <p:spPr>
          <a:xfrm>
            <a:off x="0" y="6362307"/>
            <a:ext cx="9144000" cy="5334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en-US" dirty="0">
                <a:latin typeface="Museo Sans 300" pitchFamily="50" charset="0"/>
              </a:rPr>
              <a:t>Lodge Leadership Development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spcBef>
                <a:spcPts val="0"/>
              </a:spcBef>
              <a:buClr>
                <a:schemeClr val="lt1"/>
              </a:buClr>
              <a:buSzPct val="25000"/>
              <a:buFont typeface="Arial"/>
              <a:buNone/>
            </a:pPr>
            <a:r>
              <a:rPr lang="en-US" sz="4400" b="0" i="0" u="none" strike="noStrike" cap="none">
                <a:solidFill>
                  <a:schemeClr val="lt1"/>
                </a:solidFill>
                <a:latin typeface="Arial"/>
                <a:ea typeface="Arial"/>
                <a:cs typeface="Arial"/>
                <a:sym typeface="Arial"/>
              </a:rPr>
              <a:t>Types of advisers</a:t>
            </a:r>
          </a:p>
        </p:txBody>
      </p:sp>
      <p:sp>
        <p:nvSpPr>
          <p:cNvPr id="118" name="Shape 118"/>
          <p:cNvSpPr txBox="1">
            <a:spLocks noGrp="1"/>
          </p:cNvSpPr>
          <p:nvPr>
            <p:ph idx="1"/>
          </p:nvPr>
        </p:nvSpPr>
        <p:spPr>
          <a:xfrm>
            <a:off x="457200" y="1983174"/>
            <a:ext cx="8354290" cy="3063834"/>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dk1"/>
              </a:buClr>
              <a:buSzPct val="100000"/>
              <a:buFont typeface="Arial"/>
              <a:buChar char="•"/>
            </a:pPr>
            <a:r>
              <a:rPr lang="en-US" sz="2800" b="0" i="0" u="none" strike="noStrike" cap="none">
                <a:solidFill>
                  <a:schemeClr val="dk1"/>
                </a:solidFill>
                <a:latin typeface="Arial"/>
                <a:ea typeface="Arial"/>
                <a:cs typeface="Arial"/>
                <a:sym typeface="Arial"/>
              </a:rPr>
              <a:t>Lodge adviser &lt;&lt;name&gt;&gt;</a:t>
            </a:r>
          </a:p>
          <a:p>
            <a:pPr marL="342900" marR="0" lvl="0" indent="-342900" algn="l" rtl="0">
              <a:spcBef>
                <a:spcPts val="560"/>
              </a:spcBef>
              <a:spcAft>
                <a:spcPts val="0"/>
              </a:spcAft>
              <a:buClr>
                <a:schemeClr val="dk1"/>
              </a:buClr>
              <a:buSzPct val="100000"/>
              <a:buFont typeface="Arial"/>
              <a:buChar char="•"/>
            </a:pPr>
            <a:r>
              <a:rPr lang="en-US" sz="2800" b="0" i="0" u="none" strike="noStrike" cap="none">
                <a:solidFill>
                  <a:schemeClr val="dk1"/>
                </a:solidFill>
                <a:latin typeface="Arial"/>
                <a:ea typeface="Arial"/>
                <a:cs typeface="Arial"/>
                <a:sym typeface="Arial"/>
              </a:rPr>
              <a:t>Staff adviser &lt;&lt;name&gt;&gt;</a:t>
            </a:r>
          </a:p>
          <a:p>
            <a:pPr marL="342900" marR="0" lvl="0" indent="-342900" algn="l" rtl="0">
              <a:spcBef>
                <a:spcPts val="560"/>
              </a:spcBef>
              <a:spcAft>
                <a:spcPts val="0"/>
              </a:spcAft>
              <a:buClr>
                <a:schemeClr val="dk1"/>
              </a:buClr>
              <a:buSzPct val="100000"/>
              <a:buFont typeface="Arial"/>
              <a:buChar char="•"/>
            </a:pPr>
            <a:r>
              <a:rPr lang="en-US" sz="2800" b="0" i="0" u="none" strike="noStrike" cap="none">
                <a:solidFill>
                  <a:schemeClr val="dk1"/>
                </a:solidFill>
                <a:latin typeface="Arial"/>
                <a:ea typeface="Arial"/>
                <a:cs typeface="Arial"/>
                <a:sym typeface="Arial"/>
              </a:rPr>
              <a:t>Associate adviser &lt;&lt;name&gt;&gt;</a:t>
            </a:r>
          </a:p>
          <a:p>
            <a:pPr marL="342900" marR="0" lvl="0" indent="-342900" algn="l" rtl="0">
              <a:spcBef>
                <a:spcPts val="560"/>
              </a:spcBef>
              <a:spcAft>
                <a:spcPts val="0"/>
              </a:spcAft>
              <a:buClr>
                <a:schemeClr val="dk1"/>
              </a:buClr>
              <a:buSzPct val="100000"/>
              <a:buFont typeface="Arial"/>
              <a:buChar char="•"/>
            </a:pPr>
            <a:r>
              <a:rPr lang="en-US" sz="2800" b="0" i="0" u="none" strike="noStrike" cap="none">
                <a:solidFill>
                  <a:schemeClr val="dk1"/>
                </a:solidFill>
                <a:latin typeface="Arial"/>
                <a:ea typeface="Arial"/>
                <a:cs typeface="Arial"/>
                <a:sym typeface="Arial"/>
              </a:rPr>
              <a:t>Chapter adviser &lt;&lt;name&gt;&gt;</a:t>
            </a:r>
          </a:p>
          <a:p>
            <a:pPr marL="0" marR="0" lvl="0" indent="0" algn="l" rtl="0">
              <a:spcBef>
                <a:spcPts val="560"/>
              </a:spcBef>
              <a:spcAft>
                <a:spcPts val="0"/>
              </a:spcAft>
              <a:buClr>
                <a:schemeClr val="dk1"/>
              </a:buClr>
              <a:buSzPct val="25000"/>
              <a:buFont typeface="Arial"/>
              <a:buNone/>
            </a:pPr>
            <a:endParaRPr sz="2800" b="0" i="0" u="none" strike="noStrike" cap="none">
              <a:solidFill>
                <a:schemeClr val="dk1"/>
              </a:solidFill>
              <a:latin typeface="Arial"/>
              <a:ea typeface="Arial"/>
              <a:cs typeface="Arial"/>
              <a:sym typeface="Arial"/>
            </a:endParaRPr>
          </a:p>
          <a:p>
            <a:pPr marL="742950" marR="0" lvl="1" indent="-285750" algn="l" rtl="0">
              <a:spcBef>
                <a:spcPts val="480"/>
              </a:spcBef>
              <a:buClr>
                <a:schemeClr val="dk1"/>
              </a:buClr>
              <a:buSzPct val="100000"/>
              <a:buFont typeface="Arial"/>
              <a:buChar char="–"/>
            </a:pPr>
            <a:r>
              <a:rPr lang="en-US" sz="2400" b="0" i="0" u="none" strike="noStrike" cap="none">
                <a:solidFill>
                  <a:schemeClr val="dk1"/>
                </a:solidFill>
                <a:latin typeface="Arial"/>
                <a:ea typeface="Arial"/>
                <a:cs typeface="Arial"/>
                <a:sym typeface="Arial"/>
              </a:rPr>
              <a:t>There are advisers at every level of the organization!</a:t>
            </a:r>
          </a:p>
        </p:txBody>
      </p:sp>
      <p:sp>
        <p:nvSpPr>
          <p:cNvPr id="4" name="Rectangle 2">
            <a:extLst>
              <a:ext uri="{FF2B5EF4-FFF2-40B4-BE49-F238E27FC236}">
                <a16:creationId xmlns:a16="http://schemas.microsoft.com/office/drawing/2014/main" id="{4E9A34C6-088D-42C4-B697-DAFB4A449F0E}"/>
              </a:ext>
            </a:extLst>
          </p:cNvPr>
          <p:cNvSpPr txBox="1">
            <a:spLocks noChangeArrowheads="1"/>
          </p:cNvSpPr>
          <p:nvPr/>
        </p:nvSpPr>
        <p:spPr>
          <a:xfrm>
            <a:off x="0" y="6362307"/>
            <a:ext cx="9144000" cy="5334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en-US" dirty="0">
                <a:latin typeface="Museo Sans 300" pitchFamily="50" charset="0"/>
              </a:rPr>
              <a:t>Lodge Leadership Development</a:t>
            </a:r>
          </a:p>
        </p:txBody>
      </p:sp>
    </p:spTree>
  </p:cSld>
  <p:clrMapOvr>
    <a:masterClrMapping/>
  </p:clrMapOvr>
</p:sld>
</file>

<file path=ppt/theme/theme1.xml><?xml version="1.0" encoding="utf-8"?>
<a:theme xmlns:a="http://schemas.openxmlformats.org/drawingml/2006/main" name="Budgeting for Success 05.31.2017-SF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udgeting for Success 05.31.2017-SFG" id="{03BC6AC2-206B-4CF6-90D0-46731C5DE01E}" vid="{71F59124-9589-47F1-9BD9-66526C102064}"/>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Budgeting for Success 05.31.2017-SFG</Template>
  <TotalTime>2</TotalTime>
  <Words>368</Words>
  <Application>Microsoft Office PowerPoint</Application>
  <PresentationFormat>On-screen Show (4:3)</PresentationFormat>
  <Paragraphs>62</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Museo Sans 300</vt:lpstr>
      <vt:lpstr>Museo Slab 300</vt:lpstr>
      <vt:lpstr>Museo Slab 700</vt:lpstr>
      <vt:lpstr>Budgeting for Success 05.31.2017-SFG</vt:lpstr>
      <vt:lpstr>The Role of an Adult</vt:lpstr>
      <vt:lpstr>Introduction</vt:lpstr>
      <vt:lpstr>An adviser’s piece of the puzzle</vt:lpstr>
      <vt:lpstr>The adviser</vt:lpstr>
      <vt:lpstr>In short</vt:lpstr>
      <vt:lpstr>Definition</vt:lpstr>
      <vt:lpstr>An adviser’s contributions</vt:lpstr>
      <vt:lpstr>Activity!</vt:lpstr>
      <vt:lpstr>Types of advisers</vt:lpstr>
      <vt:lpstr>Video</vt:lpstr>
      <vt:lpstr>PowerPoint Presentation</vt:lpstr>
      <vt:lpstr>Debrief</vt:lpstr>
      <vt:lpstr>Advisers</vt:lpstr>
      <vt:lpstr>Stay in touch!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an Adult</dc:title>
  <dc:creator>Kyle K</dc:creator>
  <cp:lastModifiedBy>Steve</cp:lastModifiedBy>
  <cp:revision>2</cp:revision>
  <dcterms:modified xsi:type="dcterms:W3CDTF">2017-10-31T17:17:23Z</dcterms:modified>
</cp:coreProperties>
</file>