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3" d="100"/>
          <a:sy n="123" d="100"/>
        </p:scale>
        <p:origin x="-43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/>
          <a:p>
            <a:r>
              <a:rPr lang="en-US" dirty="0" smtClean="0"/>
              <a:t>Adviser Forum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Three Keys Pro-Active Advisers Embrace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Effective training includes: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Knowledge base established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Learning objectives are clearly stated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Clear expectations during and afterward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There is an understanding of competency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Includes repetitive practice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571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How does your team communicate?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</a:rPr>
              <a:t>Purpose?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Method?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</a:rPr>
              <a:t>Frequency?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Who’s involved?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</a:rPr>
              <a:t>On same page?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Follow-up?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8641" y="1600200"/>
            <a:ext cx="4672208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Breakout </a:t>
            </a:r>
            <a:r>
              <a:rPr lang="en-US" dirty="0" smtClean="0">
                <a:solidFill>
                  <a:srgbClr val="FF0000"/>
                </a:solidFill>
              </a:rPr>
              <a:t>#3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Your group will discuss </a:t>
            </a:r>
            <a:r>
              <a:rPr lang="en-US" dirty="0" smtClean="0"/>
              <a:t>how to maintain effective communication and overcoming challenges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(10 </a:t>
            </a:r>
            <a:r>
              <a:rPr lang="en-US" dirty="0"/>
              <a:t>minutes discuss)</a:t>
            </a:r>
            <a:br>
              <a:rPr lang="en-US" dirty="0"/>
            </a:br>
            <a:r>
              <a:rPr lang="en-US" dirty="0"/>
              <a:t>(2 minutes to share out)</a:t>
            </a:r>
            <a:br>
              <a:rPr lang="en-US" dirty="0"/>
            </a:br>
            <a:r>
              <a:rPr lang="en-US" dirty="0"/>
              <a:t>(2 minutes Q &amp; A)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i="1" dirty="0">
                <a:solidFill>
                  <a:srgbClr val="FF0000"/>
                </a:solidFill>
              </a:rPr>
              <a:t>write down your 1 goal to improve your lodge’s </a:t>
            </a:r>
            <a:r>
              <a:rPr lang="en-US" sz="2400" i="1" dirty="0" smtClean="0">
                <a:solidFill>
                  <a:srgbClr val="FF0000"/>
                </a:solidFill>
              </a:rPr>
              <a:t>communication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2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Great communication…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7325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Is understanding that communication is a skill</a:t>
            </a:r>
          </a:p>
          <a:p>
            <a:r>
              <a:rPr lang="en-US" sz="2800" dirty="0" smtClean="0"/>
              <a:t>Is consistent</a:t>
            </a:r>
          </a:p>
          <a:p>
            <a:r>
              <a:rPr lang="en-US" sz="2800" dirty="0" smtClean="0"/>
              <a:t>Requires attentiveness</a:t>
            </a:r>
          </a:p>
          <a:p>
            <a:r>
              <a:rPr lang="en-US" sz="2800" dirty="0" smtClean="0"/>
              <a:t>Is multidirectional</a:t>
            </a:r>
          </a:p>
          <a:p>
            <a:r>
              <a:rPr lang="en-US" sz="2800" dirty="0" smtClean="0"/>
              <a:t>Keeps stress in check</a:t>
            </a:r>
          </a:p>
          <a:p>
            <a:r>
              <a:rPr lang="en-US" sz="2800" dirty="0" smtClean="0"/>
              <a:t>Includes understanding it on three levels-</a:t>
            </a:r>
            <a:br>
              <a:rPr lang="en-US" sz="2800" dirty="0" smtClean="0"/>
            </a:br>
            <a:r>
              <a:rPr lang="en-US" sz="2800" dirty="0" smtClean="0"/>
              <a:t>the words we choose, how we say them, and our body language when we say them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25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What are the 3 keys to making your Advising life easier and more productive?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7364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Keep an Eagle’s eye out for potential leadership and then empower them.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Training is at the heart of Scouting and the OA. </a:t>
            </a:r>
            <a:br>
              <a:rPr lang="en-US" sz="2800" dirty="0" smtClean="0"/>
            </a:br>
            <a:r>
              <a:rPr lang="en-US" sz="2800" dirty="0" smtClean="0"/>
              <a:t>It is necessary and ongoing for everyone.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Communication and Follow-up need to be at the top of your list of “to-do’s.”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482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5781" y="3987130"/>
            <a:ext cx="8392437" cy="1649582"/>
          </a:xfrm>
        </p:spPr>
        <p:txBody>
          <a:bodyPr>
            <a:normAutofit fontScale="90000"/>
          </a:bodyPr>
          <a:lstStyle/>
          <a:p>
            <a:r>
              <a:rPr lang="en-US" sz="3600" b="1" i="1" dirty="0" smtClean="0"/>
              <a:t>As Lodge Advisers, you have the unique capacity to inspire and move large numbers of people to action…that’s “IT!”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08971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u="sng" dirty="0" smtClean="0">
                <a:solidFill>
                  <a:srgbClr val="FF0000"/>
                </a:solidFill>
              </a:rPr>
              <a:t>Thank you</a:t>
            </a:r>
            <a:r>
              <a:rPr lang="en-US" sz="3200" b="1" i="1" dirty="0" smtClean="0">
                <a:solidFill>
                  <a:srgbClr val="FF0000"/>
                </a:solidFill>
              </a:rPr>
              <a:t> for being a part of Session A:</a:t>
            </a:r>
            <a:br>
              <a:rPr lang="en-US" sz="3200" b="1" i="1" dirty="0" smtClean="0">
                <a:solidFill>
                  <a:srgbClr val="FF0000"/>
                </a:solidFill>
              </a:rPr>
            </a:br>
            <a:r>
              <a:rPr lang="en-US" sz="3200" b="1" i="1" dirty="0" smtClean="0">
                <a:solidFill>
                  <a:srgbClr val="FF0000"/>
                </a:solidFill>
              </a:rPr>
              <a:t>Lodge Adviser Forum!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/>
              <a:t>Your travel drive download for this session will include:</a:t>
            </a:r>
            <a:br>
              <a:rPr lang="en-US" sz="2400" i="1" dirty="0" smtClean="0"/>
            </a:br>
            <a:endParaRPr lang="en-US" sz="2400" i="1" dirty="0" smtClean="0"/>
          </a:p>
          <a:p>
            <a:r>
              <a:rPr lang="en-US" sz="2800" dirty="0" smtClean="0"/>
              <a:t>A list of resources on the 3 keys covered</a:t>
            </a:r>
          </a:p>
          <a:p>
            <a:r>
              <a:rPr lang="en-US" sz="2800" dirty="0" smtClean="0"/>
              <a:t>Contact information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5340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17638"/>
            <a:ext cx="84488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Gain </a:t>
            </a:r>
            <a:r>
              <a:rPr lang="en-US" sz="2800" dirty="0"/>
              <a:t>a </a:t>
            </a:r>
            <a:r>
              <a:rPr lang="en-US" sz="2800" dirty="0" smtClean="0"/>
              <a:t>better understanding of how recruiting, training, and communication can drive lodge success</a:t>
            </a:r>
            <a:br>
              <a:rPr lang="en-US" sz="2800" dirty="0" smtClean="0"/>
            </a:b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Best practices and methods to overcome challenges are shared between Advisers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Attendees will come away with at least one goal in each area of recruiting, training, and communication.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557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the “it” that we’re starting?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77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002"/>
            <a:ext cx="8361124" cy="1143000"/>
          </a:xfrm>
        </p:spPr>
        <p:txBody>
          <a:bodyPr>
            <a:normAutofit fontScale="90000"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Some of the “Its”…of course there are more!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r>
              <a:rPr lang="en-US" sz="2800" b="1" i="1" dirty="0" smtClean="0">
                <a:solidFill>
                  <a:srgbClr val="FF0000"/>
                </a:solidFill>
              </a:rPr>
              <a:t>For some, “IT” is a start, for others, a continuation…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5678" y="1741118"/>
            <a:ext cx="849264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Fulfilling the Order’s (four) purposes and mission!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Provide meaningful life-time experiences that provide service and fellowship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Growing exposure to the rich experiences of camping, BSA’s High Adventure bases, and OA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Integrating FUN with learning important life lessons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Bringing the scouting experience to more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Build on our Founder’s visions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875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8755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What have been some of the components of </a:t>
            </a:r>
            <a:r>
              <a:rPr lang="en-US" sz="3200" b="1" i="1" dirty="0" smtClean="0">
                <a:solidFill>
                  <a:srgbClr val="FF0000"/>
                </a:solidFill>
              </a:rPr>
              <a:t> “IT” success </a:t>
            </a:r>
            <a:r>
              <a:rPr lang="en-US" sz="3200" b="1" i="1" dirty="0">
                <a:solidFill>
                  <a:srgbClr val="FF0000"/>
                </a:solidFill>
              </a:rPr>
              <a:t>in your lodge?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everyone is on-board and committed to a goal </a:t>
            </a:r>
          </a:p>
          <a:p>
            <a:r>
              <a:rPr lang="en-US" sz="2800" dirty="0" smtClean="0"/>
              <a:t>build awareness &amp; excitement</a:t>
            </a:r>
          </a:p>
          <a:p>
            <a:r>
              <a:rPr lang="en-US" sz="2800" dirty="0" smtClean="0"/>
              <a:t>FUN is built in through involvement</a:t>
            </a:r>
          </a:p>
          <a:p>
            <a:r>
              <a:rPr lang="en-US" sz="2800" dirty="0" smtClean="0"/>
              <a:t>resources maximized</a:t>
            </a:r>
          </a:p>
          <a:p>
            <a:r>
              <a:rPr lang="en-US" sz="2800" dirty="0" smtClean="0"/>
              <a:t>traditions or innovations</a:t>
            </a:r>
          </a:p>
          <a:p>
            <a:r>
              <a:rPr lang="en-US" sz="2800" dirty="0" smtClean="0"/>
              <a:t>training</a:t>
            </a:r>
          </a:p>
          <a:p>
            <a:r>
              <a:rPr lang="en-US" sz="2800" dirty="0" smtClean="0"/>
              <a:t>pride, inspiration, loyalty, service to others </a:t>
            </a:r>
          </a:p>
          <a:p>
            <a:r>
              <a:rPr lang="en-US" sz="2800" dirty="0" smtClean="0"/>
              <a:t>recognition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854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3 Keys to Success for Advisers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573" y="1728592"/>
            <a:ext cx="8580327" cy="439757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Guide youth in implementation of OA program(s)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i="1" u="sng" dirty="0" smtClean="0"/>
              <a:t>In working with the Lodge Chief and LEC</a:t>
            </a:r>
          </a:p>
          <a:p>
            <a:r>
              <a:rPr lang="en-US" sz="2800" dirty="0" smtClean="0"/>
              <a:t>Advises youth in </a:t>
            </a:r>
            <a:r>
              <a:rPr lang="en-US" sz="2800" b="1" dirty="0" smtClean="0"/>
              <a:t>recruiting</a:t>
            </a:r>
            <a:r>
              <a:rPr lang="en-US" sz="2800" dirty="0" smtClean="0"/>
              <a:t> youth </a:t>
            </a:r>
            <a:r>
              <a:rPr lang="en-US" sz="2800" b="1" dirty="0" smtClean="0"/>
              <a:t>leadership</a:t>
            </a:r>
            <a:r>
              <a:rPr lang="en-US" sz="2800" dirty="0" smtClean="0"/>
              <a:t> and recruits adults for advisers</a:t>
            </a:r>
          </a:p>
          <a:p>
            <a:r>
              <a:rPr lang="en-US" sz="2800" dirty="0" smtClean="0"/>
              <a:t>Ensures that </a:t>
            </a:r>
            <a:r>
              <a:rPr lang="en-US" sz="2800" b="1" dirty="0" smtClean="0"/>
              <a:t>ongoing quality training</a:t>
            </a:r>
            <a:r>
              <a:rPr lang="en-US" sz="2800" dirty="0" smtClean="0"/>
              <a:t> takes place </a:t>
            </a:r>
          </a:p>
          <a:p>
            <a:r>
              <a:rPr lang="en-US" sz="2800" dirty="0" smtClean="0"/>
              <a:t>Prioritizes </a:t>
            </a:r>
            <a:r>
              <a:rPr lang="en-US" sz="2800" b="1" dirty="0" smtClean="0"/>
              <a:t>communication &amp; follow-up </a:t>
            </a:r>
            <a:r>
              <a:rPr lang="en-US" sz="2800" dirty="0" smtClean="0"/>
              <a:t>to the top 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0706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364"/>
            <a:ext cx="8229600" cy="1242274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How do you recruit leadership?</a:t>
            </a:r>
            <a:br>
              <a:rPr lang="en-US" sz="3600" b="1" i="1" dirty="0" smtClean="0">
                <a:solidFill>
                  <a:srgbClr val="FF0000"/>
                </a:solidFill>
              </a:rPr>
            </a:br>
            <a:r>
              <a:rPr lang="en-US" sz="2400" dirty="0" smtClean="0">
                <a:latin typeface="+mj-lt"/>
              </a:rPr>
              <a:t>(share your successes and challenges within your group)</a:t>
            </a:r>
            <a:endParaRPr lang="en-US" sz="2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787" y="1432361"/>
            <a:ext cx="4559473" cy="4131392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4200" dirty="0" smtClean="0">
                <a:solidFill>
                  <a:srgbClr val="7030A0"/>
                </a:solidFill>
              </a:rPr>
              <a:t>What are clues to look for?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4200" dirty="0" smtClean="0"/>
              <a:t>When do you do it?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4200" dirty="0" smtClean="0">
                <a:solidFill>
                  <a:srgbClr val="7030A0"/>
                </a:solidFill>
              </a:rPr>
              <a:t>How did you do it?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4200" dirty="0" smtClean="0"/>
              <a:t>What got in the way?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4200" dirty="0" smtClean="0">
                <a:solidFill>
                  <a:srgbClr val="7030A0"/>
                </a:solidFill>
              </a:rPr>
              <a:t>How do you keep it going?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4200" dirty="0"/>
              <a:t>Is it the same with youth or adults?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7573" y="1414507"/>
            <a:ext cx="3970749" cy="4510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Breakout #1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Your group will identify some pieces to the puzzle of recruiting youth and adult leadership and how you dealt with them </a:t>
            </a:r>
            <a:br>
              <a:rPr lang="en-US" sz="24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(10 minutes discuss)</a:t>
            </a:r>
            <a:br>
              <a:rPr lang="en-US" sz="2000" dirty="0" smtClean="0"/>
            </a:br>
            <a:r>
              <a:rPr lang="en-US" sz="2000" dirty="0" smtClean="0"/>
              <a:t>(2 minutes to share out)</a:t>
            </a:r>
            <a:br>
              <a:rPr lang="en-US" sz="2000" dirty="0" smtClean="0"/>
            </a:br>
            <a:r>
              <a:rPr lang="en-US" sz="2000" dirty="0" smtClean="0"/>
              <a:t>(2 minutes Q &amp; A)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i="1" dirty="0" smtClean="0">
                <a:solidFill>
                  <a:srgbClr val="FF0000"/>
                </a:solidFill>
              </a:rPr>
              <a:t>write down your 1 goal to improve recruiting leadership</a:t>
            </a:r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6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373649" cy="1143000"/>
          </a:xfrm>
        </p:spPr>
        <p:txBody>
          <a:bodyPr>
            <a:normAutofit fontScale="90000"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some common traits of our future leaders: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9055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they step up or volunteer first</a:t>
            </a:r>
          </a:p>
          <a:p>
            <a:r>
              <a:rPr lang="en-US" sz="2800" dirty="0" smtClean="0"/>
              <a:t>willingness and desire to learn</a:t>
            </a:r>
          </a:p>
          <a:p>
            <a:r>
              <a:rPr lang="en-US" sz="2800" dirty="0" smtClean="0"/>
              <a:t>they are receptive to feedback</a:t>
            </a:r>
          </a:p>
          <a:p>
            <a:r>
              <a:rPr lang="en-US" sz="2800" dirty="0" smtClean="0"/>
              <a:t>understand the concepts well</a:t>
            </a:r>
          </a:p>
          <a:p>
            <a:r>
              <a:rPr lang="en-US" sz="2800" dirty="0" smtClean="0"/>
              <a:t>adaptable</a:t>
            </a:r>
          </a:p>
          <a:p>
            <a:r>
              <a:rPr lang="en-US" sz="2800" dirty="0" smtClean="0"/>
              <a:t>bring out the best in others</a:t>
            </a:r>
          </a:p>
          <a:p>
            <a:r>
              <a:rPr lang="en-US" sz="2800" dirty="0" smtClean="0"/>
              <a:t>eager to learn about self </a:t>
            </a:r>
            <a:r>
              <a:rPr lang="en-US" sz="2800" i="1" dirty="0" smtClean="0"/>
              <a:t>and</a:t>
            </a:r>
            <a:r>
              <a:rPr lang="en-US" sz="2800" dirty="0" smtClean="0"/>
              <a:t> others</a:t>
            </a:r>
          </a:p>
          <a:p>
            <a:r>
              <a:rPr lang="en-US" sz="2800" dirty="0" smtClean="0"/>
              <a:t>have integrity </a:t>
            </a:r>
            <a:r>
              <a:rPr lang="en-US" sz="2400" dirty="0" smtClean="0"/>
              <a:t>(admit mistakes and learn from them)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561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995" y="175364"/>
            <a:ext cx="8655484" cy="1242274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What does your lodge’s training look like?</a:t>
            </a:r>
            <a:br>
              <a:rPr lang="en-US" sz="3200" b="1" i="1" dirty="0" smtClean="0">
                <a:solidFill>
                  <a:srgbClr val="FF0000"/>
                </a:solidFill>
              </a:rPr>
            </a:br>
            <a:r>
              <a:rPr lang="en-US" sz="2400" i="1" dirty="0"/>
              <a:t>(share your successes and challenges within your group)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3100" dirty="0" smtClean="0">
                <a:solidFill>
                  <a:srgbClr val="7030A0"/>
                </a:solidFill>
              </a:rPr>
              <a:t>When do you have it?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3100" dirty="0" smtClean="0"/>
              <a:t>Who gets it?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3100" dirty="0" smtClean="0">
                <a:solidFill>
                  <a:srgbClr val="7030A0"/>
                </a:solidFill>
              </a:rPr>
              <a:t>What does it cover?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3100" dirty="0" smtClean="0"/>
              <a:t>Method of delivery?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3100" dirty="0" smtClean="0">
                <a:solidFill>
                  <a:srgbClr val="7030A0"/>
                </a:solidFill>
              </a:rPr>
              <a:t>Practical (hands on)?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3100" dirty="0" smtClean="0"/>
              <a:t>Resources for it?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Breakout </a:t>
            </a:r>
            <a:r>
              <a:rPr lang="en-US" dirty="0" smtClean="0">
                <a:solidFill>
                  <a:srgbClr val="FF0000"/>
                </a:solidFill>
              </a:rPr>
              <a:t>#2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Your group will </a:t>
            </a:r>
            <a:r>
              <a:rPr lang="en-US" dirty="0" smtClean="0"/>
              <a:t>discuss components of your lodge’s training picture including pros and cons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(10 minutes discuss)</a:t>
            </a:r>
            <a:br>
              <a:rPr lang="en-US" dirty="0"/>
            </a:br>
            <a:r>
              <a:rPr lang="en-US" dirty="0"/>
              <a:t>(2 minutes to share out)</a:t>
            </a:r>
            <a:br>
              <a:rPr lang="en-US" dirty="0"/>
            </a:br>
            <a:r>
              <a:rPr lang="en-US" dirty="0"/>
              <a:t>(2 minutes Q &amp; A)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i="1" dirty="0">
                <a:solidFill>
                  <a:srgbClr val="FF0000"/>
                </a:solidFill>
              </a:rPr>
              <a:t>write down your 1 goal to improve </a:t>
            </a:r>
            <a:r>
              <a:rPr lang="en-US" sz="2400" i="1" dirty="0" smtClean="0">
                <a:solidFill>
                  <a:srgbClr val="FF0000"/>
                </a:solidFill>
              </a:rPr>
              <a:t>your lodge’s training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00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1080</TotalTime>
  <Words>463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NOAC_Powerpoint_Blue</vt:lpstr>
      <vt:lpstr>Three Keys Pro-Active Advisers Embrace </vt:lpstr>
      <vt:lpstr>Learning Objectives</vt:lpstr>
      <vt:lpstr>What’s the “it” that we’re starting?</vt:lpstr>
      <vt:lpstr>Some of the “Its”…of course there are more! For some, “IT” is a start, for others, a continuation… </vt:lpstr>
      <vt:lpstr>What have been some of the components of  “IT” success in your lodge?</vt:lpstr>
      <vt:lpstr>3 Keys to Success for Advisers</vt:lpstr>
      <vt:lpstr>How do you recruit leadership? (share your successes and challenges within your group)</vt:lpstr>
      <vt:lpstr>some common traits of our future leaders:</vt:lpstr>
      <vt:lpstr>What does your lodge’s training look like? (share your successes and challenges within your group)</vt:lpstr>
      <vt:lpstr>Effective training includes:</vt:lpstr>
      <vt:lpstr>How does your team communicate?</vt:lpstr>
      <vt:lpstr>Great communication…</vt:lpstr>
      <vt:lpstr>What are the 3 keys to making your Advising life easier and more productive?</vt:lpstr>
      <vt:lpstr>As Lodge Advisers, you have the unique capacity to inspire and move large numbers of people to action…that’s “IT!”</vt:lpstr>
      <vt:lpstr>Thank you for being a part of Session A: Lodge Adviser Forum!</vt:lpstr>
      <vt:lpstr>For Training Resources and More Information Visit: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</dc:creator>
  <cp:lastModifiedBy>Jake Torpey</cp:lastModifiedBy>
  <cp:revision>25</cp:revision>
  <dcterms:created xsi:type="dcterms:W3CDTF">2015-05-27T04:55:42Z</dcterms:created>
  <dcterms:modified xsi:type="dcterms:W3CDTF">2015-07-13T16:07:49Z</dcterms:modified>
</cp:coreProperties>
</file>