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9" r:id="rId3"/>
    <p:sldId id="257" r:id="rId4"/>
    <p:sldId id="258" r:id="rId5"/>
    <p:sldId id="266" r:id="rId6"/>
    <p:sldId id="267" r:id="rId7"/>
    <p:sldId id="260" r:id="rId8"/>
    <p:sldId id="261" r:id="rId9"/>
    <p:sldId id="269" r:id="rId10"/>
    <p:sldId id="274" r:id="rId11"/>
    <p:sldId id="270" r:id="rId12"/>
    <p:sldId id="262" r:id="rId13"/>
    <p:sldId id="271" r:id="rId14"/>
    <p:sldId id="272" r:id="rId15"/>
    <p:sldId id="265" r:id="rId16"/>
    <p:sldId id="264" r:id="rId17"/>
    <p:sldId id="268" r:id="rId18"/>
    <p:sldId id="263" r:id="rId19"/>
    <p:sldId id="275"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78242" autoAdjust="0"/>
  </p:normalViewPr>
  <p:slideViewPr>
    <p:cSldViewPr snapToGrid="0" snapToObjects="1">
      <p:cViewPr varScale="1">
        <p:scale>
          <a:sx n="71" d="100"/>
          <a:sy n="71" d="100"/>
        </p:scale>
        <p:origin x="-193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57" d="100"/>
          <a:sy n="57" d="100"/>
        </p:scale>
        <p:origin x="2568"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D69E0B-373B-4D56-AFDE-9A2CB51E63F8}" type="datetimeFigureOut">
              <a:rPr lang="en-US" smtClean="0"/>
              <a:t>7/13/2015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336681-ABE7-42ED-9DA5-E9EFFB56FFE7}" type="slidenum">
              <a:rPr lang="en-US" smtClean="0"/>
              <a:t>‹#›</a:t>
            </a:fld>
            <a:endParaRPr lang="en-US"/>
          </a:p>
        </p:txBody>
      </p:sp>
    </p:spTree>
    <p:extLst>
      <p:ext uri="{BB962C8B-B14F-4D97-AF65-F5344CB8AC3E}">
        <p14:creationId xmlns:p14="http://schemas.microsoft.com/office/powerpoint/2010/main" val="1295115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Instructor(s)</a:t>
            </a:r>
            <a:r>
              <a:rPr lang="en-US" baseline="0" dirty="0" smtClean="0"/>
              <a:t> introduce the course to make sure everyone is in the correct course.</a:t>
            </a:r>
          </a:p>
          <a:p>
            <a:r>
              <a:rPr lang="en-US" baseline="0" dirty="0" smtClean="0"/>
              <a:t>Instructor(s) introduce themselves – name, lodge, hometown.</a:t>
            </a:r>
          </a:p>
          <a:p>
            <a:r>
              <a:rPr lang="en-US" baseline="0" dirty="0" smtClean="0"/>
              <a:t>If class size is small each participant can be given the opportunity to introduce themselves, otherwise ask for a show of hands about general lodge/chapter positions held – chief, vice-chief, event chairman, etc.</a:t>
            </a:r>
            <a:endParaRPr lang="en-US" dirty="0" smtClean="0"/>
          </a:p>
        </p:txBody>
      </p:sp>
      <p:sp>
        <p:nvSpPr>
          <p:cNvPr id="4" name="Slide Number Placeholder 3"/>
          <p:cNvSpPr>
            <a:spLocks noGrp="1"/>
          </p:cNvSpPr>
          <p:nvPr>
            <p:ph type="sldNum" sz="quarter" idx="10"/>
          </p:nvPr>
        </p:nvSpPr>
        <p:spPr/>
        <p:txBody>
          <a:bodyPr/>
          <a:lstStyle/>
          <a:p>
            <a:fld id="{E2336681-ABE7-42ED-9DA5-E9EFFB56FFE7}" type="slidenum">
              <a:rPr lang="en-US" smtClean="0"/>
              <a:t>1</a:t>
            </a:fld>
            <a:endParaRPr lang="en-US"/>
          </a:p>
        </p:txBody>
      </p:sp>
    </p:spTree>
    <p:extLst>
      <p:ext uri="{BB962C8B-B14F-4D97-AF65-F5344CB8AC3E}">
        <p14:creationId xmlns:p14="http://schemas.microsoft.com/office/powerpoint/2010/main" val="2325085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Briefly discuss </a:t>
            </a:r>
            <a:r>
              <a:rPr lang="en-US" dirty="0" smtClean="0"/>
              <a:t>each of the bullets and how</a:t>
            </a:r>
            <a:r>
              <a:rPr lang="en-US" baseline="0" dirty="0" smtClean="0"/>
              <a:t> they are related and interconnected to the role of the leader and development of the group.</a:t>
            </a:r>
            <a:endParaRPr lang="en-US" dirty="0"/>
          </a:p>
        </p:txBody>
      </p:sp>
      <p:sp>
        <p:nvSpPr>
          <p:cNvPr id="4" name="Slide Number Placeholder 3"/>
          <p:cNvSpPr>
            <a:spLocks noGrp="1"/>
          </p:cNvSpPr>
          <p:nvPr>
            <p:ph type="sldNum" sz="quarter" idx="10"/>
          </p:nvPr>
        </p:nvSpPr>
        <p:spPr/>
        <p:txBody>
          <a:bodyPr/>
          <a:lstStyle/>
          <a:p>
            <a:fld id="{E2336681-ABE7-42ED-9DA5-E9EFFB56FFE7}" type="slidenum">
              <a:rPr lang="en-US" smtClean="0"/>
              <a:t>11</a:t>
            </a:fld>
            <a:endParaRPr lang="en-US"/>
          </a:p>
        </p:txBody>
      </p:sp>
    </p:spTree>
    <p:extLst>
      <p:ext uri="{BB962C8B-B14F-4D97-AF65-F5344CB8AC3E}">
        <p14:creationId xmlns:p14="http://schemas.microsoft.com/office/powerpoint/2010/main" val="28924296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b="1" i="1" u="sng" dirty="0" smtClean="0"/>
              <a:t>Making it Happen Back Home</a:t>
            </a:r>
            <a:r>
              <a:rPr lang="en-US" dirty="0" smtClean="0"/>
              <a:t>" is a hands on session where guests will write a personal action plan, developing several goals, to take what they have learned.  They will then commit to completing these goals when they return home from NOAC. Similar to an NLS contract or Wood Badge ticket (but of course not that deep of a level).</a:t>
            </a:r>
          </a:p>
          <a:p>
            <a:r>
              <a:rPr lang="en-US" dirty="0" smtClean="0"/>
              <a:t>Explain the importance of taking this information with you and putting it</a:t>
            </a:r>
            <a:r>
              <a:rPr lang="en-US" baseline="0" dirty="0" smtClean="0"/>
              <a:t> to use.</a:t>
            </a:r>
          </a:p>
          <a:p>
            <a:r>
              <a:rPr lang="en-US" baseline="0" dirty="0" smtClean="0"/>
              <a:t>Ask for questions regarding same.</a:t>
            </a:r>
          </a:p>
          <a:p>
            <a:r>
              <a:rPr lang="en-US" baseline="0" dirty="0" smtClean="0"/>
              <a:t>Provide participants a copy of the ‘contract’ form.</a:t>
            </a:r>
          </a:p>
          <a:p>
            <a:r>
              <a:rPr lang="en-US" baseline="0" dirty="0" smtClean="0"/>
              <a:t>Explain the form that has been provided.  Emphasize the SMART acronym.</a:t>
            </a:r>
          </a:p>
          <a:p>
            <a:r>
              <a:rPr lang="en-US" baseline="0" dirty="0" smtClean="0"/>
              <a:t>Trainers help participants complete the form.</a:t>
            </a:r>
          </a:p>
          <a:p>
            <a:r>
              <a:rPr lang="en-US" baseline="0" dirty="0" smtClean="0"/>
              <a:t>If time allows have some share their goals.</a:t>
            </a:r>
            <a:endParaRPr lang="en-US" dirty="0" smtClean="0"/>
          </a:p>
        </p:txBody>
      </p:sp>
      <p:sp>
        <p:nvSpPr>
          <p:cNvPr id="4" name="Slide Number Placeholder 3"/>
          <p:cNvSpPr>
            <a:spLocks noGrp="1"/>
          </p:cNvSpPr>
          <p:nvPr>
            <p:ph type="sldNum" sz="quarter" idx="10"/>
          </p:nvPr>
        </p:nvSpPr>
        <p:spPr/>
        <p:txBody>
          <a:bodyPr/>
          <a:lstStyle/>
          <a:p>
            <a:fld id="{E2336681-ABE7-42ED-9DA5-E9EFFB56FFE7}" type="slidenum">
              <a:rPr lang="en-US" smtClean="0"/>
              <a:t>12</a:t>
            </a:fld>
            <a:endParaRPr lang="en-US"/>
          </a:p>
        </p:txBody>
      </p:sp>
    </p:spTree>
    <p:extLst>
      <p:ext uri="{BB962C8B-B14F-4D97-AF65-F5344CB8AC3E}">
        <p14:creationId xmlns:p14="http://schemas.microsoft.com/office/powerpoint/2010/main" val="2082793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the SMART acronym.</a:t>
            </a:r>
          </a:p>
          <a:p>
            <a:r>
              <a:rPr lang="en-US" dirty="0" smtClean="0"/>
              <a:t>Specific – the</a:t>
            </a:r>
            <a:r>
              <a:rPr lang="en-US" baseline="0" dirty="0" smtClean="0"/>
              <a:t> goal is to be a specific item that is to be accomplished.</a:t>
            </a:r>
          </a:p>
          <a:p>
            <a:r>
              <a:rPr lang="en-US" baseline="0" dirty="0" smtClean="0"/>
              <a:t>Measurable – the goal must be something that the progress can be tracked and it can be determined that the item is complete.</a:t>
            </a:r>
          </a:p>
          <a:p>
            <a:r>
              <a:rPr lang="en-US" baseline="0" dirty="0" smtClean="0"/>
              <a:t>Attainable – the goal must be something that is in the control of the individual.</a:t>
            </a:r>
          </a:p>
          <a:p>
            <a:r>
              <a:rPr lang="en-US" baseline="0" dirty="0" smtClean="0"/>
              <a:t>Relevant – the goal must be relevant to the position/job of the individual.</a:t>
            </a:r>
          </a:p>
          <a:p>
            <a:r>
              <a:rPr lang="en-US" baseline="0" dirty="0" smtClean="0"/>
              <a:t>Timely – make sure the goal is within a reasonable time frame.</a:t>
            </a:r>
          </a:p>
        </p:txBody>
      </p:sp>
      <p:sp>
        <p:nvSpPr>
          <p:cNvPr id="4" name="Slide Number Placeholder 3"/>
          <p:cNvSpPr>
            <a:spLocks noGrp="1"/>
          </p:cNvSpPr>
          <p:nvPr>
            <p:ph type="sldNum" sz="quarter" idx="10"/>
          </p:nvPr>
        </p:nvSpPr>
        <p:spPr/>
        <p:txBody>
          <a:bodyPr/>
          <a:lstStyle/>
          <a:p>
            <a:fld id="{E2336681-ABE7-42ED-9DA5-E9EFFB56FFE7}" type="slidenum">
              <a:rPr lang="en-US" smtClean="0"/>
              <a:t>13</a:t>
            </a:fld>
            <a:endParaRPr lang="en-US"/>
          </a:p>
        </p:txBody>
      </p:sp>
    </p:spTree>
    <p:extLst>
      <p:ext uri="{BB962C8B-B14F-4D97-AF65-F5344CB8AC3E}">
        <p14:creationId xmlns:p14="http://schemas.microsoft.com/office/powerpoint/2010/main" val="3567663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Staff pass out the forms to the participants.</a:t>
            </a:r>
          </a:p>
          <a:p>
            <a:r>
              <a:rPr lang="en-US" dirty="0" smtClean="0"/>
              <a:t>Staff members will make themselves available to assist the participants</a:t>
            </a:r>
            <a:r>
              <a:rPr lang="en-US" baseline="0" dirty="0" smtClean="0"/>
              <a:t> in completing the form by answering questions and providing guidance for the goals.</a:t>
            </a:r>
            <a:endParaRPr lang="en-US" dirty="0"/>
          </a:p>
        </p:txBody>
      </p:sp>
      <p:sp>
        <p:nvSpPr>
          <p:cNvPr id="4" name="Slide Number Placeholder 3"/>
          <p:cNvSpPr>
            <a:spLocks noGrp="1"/>
          </p:cNvSpPr>
          <p:nvPr>
            <p:ph type="sldNum" sz="quarter" idx="10"/>
          </p:nvPr>
        </p:nvSpPr>
        <p:spPr/>
        <p:txBody>
          <a:bodyPr/>
          <a:lstStyle/>
          <a:p>
            <a:fld id="{E2336681-ABE7-42ED-9DA5-E9EFFB56FFE7}" type="slidenum">
              <a:rPr lang="en-US" smtClean="0"/>
              <a:t>14</a:t>
            </a:fld>
            <a:endParaRPr lang="en-US"/>
          </a:p>
        </p:txBody>
      </p:sp>
    </p:spTree>
    <p:extLst>
      <p:ext uri="{BB962C8B-B14F-4D97-AF65-F5344CB8AC3E}">
        <p14:creationId xmlns:p14="http://schemas.microsoft.com/office/powerpoint/2010/main" val="25438203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form is to be a handout.</a:t>
            </a:r>
          </a:p>
          <a:p>
            <a:r>
              <a:rPr lang="en-US" dirty="0" smtClean="0"/>
              <a:t>At least 1 form per participant.</a:t>
            </a:r>
          </a:p>
          <a:p>
            <a:endParaRPr lang="en-US" dirty="0"/>
          </a:p>
        </p:txBody>
      </p:sp>
      <p:sp>
        <p:nvSpPr>
          <p:cNvPr id="4" name="Slide Number Placeholder 3"/>
          <p:cNvSpPr>
            <a:spLocks noGrp="1"/>
          </p:cNvSpPr>
          <p:nvPr>
            <p:ph type="sldNum" sz="quarter" idx="10"/>
          </p:nvPr>
        </p:nvSpPr>
        <p:spPr/>
        <p:txBody>
          <a:bodyPr/>
          <a:lstStyle/>
          <a:p>
            <a:fld id="{E2336681-ABE7-42ED-9DA5-E9EFFB56FFE7}" type="slidenum">
              <a:rPr lang="en-US" smtClean="0"/>
              <a:t>15</a:t>
            </a:fld>
            <a:endParaRPr lang="en-US"/>
          </a:p>
        </p:txBody>
      </p:sp>
    </p:spTree>
    <p:extLst>
      <p:ext uri="{BB962C8B-B14F-4D97-AF65-F5344CB8AC3E}">
        <p14:creationId xmlns:p14="http://schemas.microsoft.com/office/powerpoint/2010/main" val="35792607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Trainers for this session must</a:t>
            </a:r>
          </a:p>
          <a:p>
            <a:pPr marL="228600" indent="-228600">
              <a:buAutoNum type="arabicPeriod"/>
            </a:pPr>
            <a:r>
              <a:rPr lang="en-US" dirty="0" smtClean="0"/>
              <a:t>Have a working knowledge of the key concepts noted</a:t>
            </a:r>
            <a:r>
              <a:rPr lang="en-US" baseline="0" dirty="0" smtClean="0"/>
              <a:t> on the slides.</a:t>
            </a:r>
          </a:p>
          <a:p>
            <a:pPr marL="228600" indent="-228600">
              <a:buAutoNum type="arabicPeriod"/>
            </a:pPr>
            <a:r>
              <a:rPr lang="en-US" baseline="0" dirty="0" smtClean="0"/>
              <a:t>Be able to talk in front of a group of diversified participants.</a:t>
            </a:r>
          </a:p>
          <a:p>
            <a:pPr marL="228600" indent="-228600">
              <a:buAutoNum type="arabicPeriod"/>
            </a:pPr>
            <a:r>
              <a:rPr lang="en-US" baseline="0" dirty="0" smtClean="0"/>
              <a:t>Have the ability to provide answers to a variety of questions pertaining to leadership and it’s relationship to the Order of the Arrow.</a:t>
            </a:r>
          </a:p>
          <a:p>
            <a:pPr marL="0" indent="0">
              <a:buNone/>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2336681-ABE7-42ED-9DA5-E9EFFB56FFE7}" type="slidenum">
              <a:rPr lang="en-US" smtClean="0"/>
              <a:t>16</a:t>
            </a:fld>
            <a:endParaRPr lang="en-US"/>
          </a:p>
        </p:txBody>
      </p:sp>
    </p:spTree>
    <p:extLst>
      <p:ext uri="{BB962C8B-B14F-4D97-AF65-F5344CB8AC3E}">
        <p14:creationId xmlns:p14="http://schemas.microsoft.com/office/powerpoint/2010/main" val="9676734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The</a:t>
            </a:r>
            <a:r>
              <a:rPr lang="en-US" baseline="0" dirty="0" smtClean="0"/>
              <a:t> slides in this presentation.</a:t>
            </a:r>
          </a:p>
          <a:p>
            <a:pPr marL="228600" indent="-228600">
              <a:buAutoNum type="arabicPeriod"/>
            </a:pPr>
            <a:r>
              <a:rPr lang="en-US" baseline="0" dirty="0" smtClean="0"/>
              <a:t>Numerous books (too many to list) dealing with leadership.</a:t>
            </a:r>
          </a:p>
          <a:p>
            <a:pPr marL="228600" indent="-228600">
              <a:buAutoNum type="arabicPeriod"/>
            </a:pPr>
            <a:r>
              <a:rPr lang="en-US" baseline="0" dirty="0" smtClean="0"/>
              <a:t>BSA training courses, such as – NYLT, Wood Badge, NLS, position specific training for adults, etc.</a:t>
            </a:r>
          </a:p>
          <a:p>
            <a:pPr marL="228600" indent="-228600">
              <a:buAutoNum type="arabicPeriod"/>
            </a:pPr>
            <a:r>
              <a:rPr lang="en-US" baseline="0" dirty="0" smtClean="0"/>
              <a:t>Corporate training available by employees.</a:t>
            </a:r>
          </a:p>
          <a:p>
            <a:pPr marL="228600" indent="-228600">
              <a:buAutoNum type="arabicPeriod"/>
            </a:pPr>
            <a:r>
              <a:rPr lang="en-US" baseline="0" dirty="0" smtClean="0"/>
              <a:t>Online information related to leadership and Boy Scouts.</a:t>
            </a:r>
          </a:p>
          <a:p>
            <a:pPr marL="0" indent="0">
              <a:buNone/>
            </a:pPr>
            <a:endParaRPr lang="en-US" baseline="0"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E2336681-ABE7-42ED-9DA5-E9EFFB56FFE7}" type="slidenum">
              <a:rPr lang="en-US" smtClean="0"/>
              <a:t>17</a:t>
            </a:fld>
            <a:endParaRPr lang="en-US"/>
          </a:p>
        </p:txBody>
      </p:sp>
    </p:spTree>
    <p:extLst>
      <p:ext uri="{BB962C8B-B14F-4D97-AF65-F5344CB8AC3E}">
        <p14:creationId xmlns:p14="http://schemas.microsoft.com/office/powerpoint/2010/main" val="695113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information will be provided when the syllabus is finalized.</a:t>
            </a:r>
            <a:endParaRPr lang="en-US" dirty="0"/>
          </a:p>
        </p:txBody>
      </p:sp>
      <p:sp>
        <p:nvSpPr>
          <p:cNvPr id="4" name="Slide Number Placeholder 3"/>
          <p:cNvSpPr>
            <a:spLocks noGrp="1"/>
          </p:cNvSpPr>
          <p:nvPr>
            <p:ph type="sldNum" sz="quarter" idx="10"/>
          </p:nvPr>
        </p:nvSpPr>
        <p:spPr/>
        <p:txBody>
          <a:bodyPr/>
          <a:lstStyle/>
          <a:p>
            <a:fld id="{E2336681-ABE7-42ED-9DA5-E9EFFB56FFE7}" type="slidenum">
              <a:rPr lang="en-US" smtClean="0"/>
              <a:t>18</a:t>
            </a:fld>
            <a:endParaRPr lang="en-US"/>
          </a:p>
        </p:txBody>
      </p:sp>
    </p:spTree>
    <p:extLst>
      <p:ext uri="{BB962C8B-B14F-4D97-AF65-F5344CB8AC3E}">
        <p14:creationId xmlns:p14="http://schemas.microsoft.com/office/powerpoint/2010/main" val="1625367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briefly the goals for the session.</a:t>
            </a:r>
            <a:endParaRPr lang="en-US" dirty="0"/>
          </a:p>
        </p:txBody>
      </p:sp>
      <p:sp>
        <p:nvSpPr>
          <p:cNvPr id="4" name="Slide Number Placeholder 3"/>
          <p:cNvSpPr>
            <a:spLocks noGrp="1"/>
          </p:cNvSpPr>
          <p:nvPr>
            <p:ph type="sldNum" sz="quarter" idx="10"/>
          </p:nvPr>
        </p:nvSpPr>
        <p:spPr/>
        <p:txBody>
          <a:bodyPr/>
          <a:lstStyle/>
          <a:p>
            <a:fld id="{E2336681-ABE7-42ED-9DA5-E9EFFB56FFE7}" type="slidenum">
              <a:rPr lang="en-US" smtClean="0"/>
              <a:t>2</a:t>
            </a:fld>
            <a:endParaRPr lang="en-US"/>
          </a:p>
        </p:txBody>
      </p:sp>
    </p:spTree>
    <p:extLst>
      <p:ext uri="{BB962C8B-B14F-4D97-AF65-F5344CB8AC3E}">
        <p14:creationId xmlns:p14="http://schemas.microsoft.com/office/powerpoint/2010/main" val="1354076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parts of the session and a brief description of what each</a:t>
            </a:r>
            <a:r>
              <a:rPr lang="en-US" baseline="0" dirty="0" smtClean="0"/>
              <a:t> of the 3 parts will cover.</a:t>
            </a:r>
          </a:p>
          <a:p>
            <a:r>
              <a:rPr lang="en-US" baseline="0" dirty="0" smtClean="0"/>
              <a:t>Talk briefly about each part.</a:t>
            </a:r>
          </a:p>
          <a:p>
            <a:endParaRPr lang="en-US" dirty="0"/>
          </a:p>
        </p:txBody>
      </p:sp>
      <p:sp>
        <p:nvSpPr>
          <p:cNvPr id="4" name="Slide Number Placeholder 3"/>
          <p:cNvSpPr>
            <a:spLocks noGrp="1"/>
          </p:cNvSpPr>
          <p:nvPr>
            <p:ph type="sldNum" sz="quarter" idx="10"/>
          </p:nvPr>
        </p:nvSpPr>
        <p:spPr/>
        <p:txBody>
          <a:bodyPr/>
          <a:lstStyle/>
          <a:p>
            <a:fld id="{E2336681-ABE7-42ED-9DA5-E9EFFB56FFE7}" type="slidenum">
              <a:rPr lang="en-US" smtClean="0"/>
              <a:t>3</a:t>
            </a:fld>
            <a:endParaRPr lang="en-US"/>
          </a:p>
        </p:txBody>
      </p:sp>
    </p:spTree>
    <p:extLst>
      <p:ext uri="{BB962C8B-B14F-4D97-AF65-F5344CB8AC3E}">
        <p14:creationId xmlns:p14="http://schemas.microsoft.com/office/powerpoint/2010/main" val="2611173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briefly the JTE requirements</a:t>
            </a:r>
            <a:r>
              <a:rPr lang="en-US" baseline="0" dirty="0" smtClean="0"/>
              <a:t> #16 &amp; 17.</a:t>
            </a:r>
          </a:p>
          <a:p>
            <a:r>
              <a:rPr lang="en-US" baseline="0" dirty="0" smtClean="0"/>
              <a:t>Each requirement is on an individual page following this page.</a:t>
            </a:r>
          </a:p>
          <a:p>
            <a:endParaRPr lang="en-US" dirty="0"/>
          </a:p>
        </p:txBody>
      </p:sp>
      <p:sp>
        <p:nvSpPr>
          <p:cNvPr id="4" name="Slide Number Placeholder 3"/>
          <p:cNvSpPr>
            <a:spLocks noGrp="1"/>
          </p:cNvSpPr>
          <p:nvPr>
            <p:ph type="sldNum" sz="quarter" idx="10"/>
          </p:nvPr>
        </p:nvSpPr>
        <p:spPr/>
        <p:txBody>
          <a:bodyPr/>
          <a:lstStyle/>
          <a:p>
            <a:fld id="{E2336681-ABE7-42ED-9DA5-E9EFFB56FFE7}" type="slidenum">
              <a:rPr lang="en-US" smtClean="0"/>
              <a:t>4</a:t>
            </a:fld>
            <a:endParaRPr lang="en-US"/>
          </a:p>
        </p:txBody>
      </p:sp>
    </p:spTree>
    <p:extLst>
      <p:ext uri="{BB962C8B-B14F-4D97-AF65-F5344CB8AC3E}">
        <p14:creationId xmlns:p14="http://schemas.microsoft.com/office/powerpoint/2010/main" val="236041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the requirements</a:t>
            </a:r>
            <a:r>
              <a:rPr lang="en-US" baseline="0" dirty="0" smtClean="0"/>
              <a:t> at each level.</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Briefly point out the differences in the criteria for each level.</a:t>
            </a:r>
            <a:endParaRPr lang="en-US" dirty="0" smtClean="0"/>
          </a:p>
          <a:p>
            <a:endParaRPr lang="en-US" dirty="0"/>
          </a:p>
        </p:txBody>
      </p:sp>
      <p:sp>
        <p:nvSpPr>
          <p:cNvPr id="4" name="Slide Number Placeholder 3"/>
          <p:cNvSpPr>
            <a:spLocks noGrp="1"/>
          </p:cNvSpPr>
          <p:nvPr>
            <p:ph type="sldNum" sz="quarter" idx="10"/>
          </p:nvPr>
        </p:nvSpPr>
        <p:spPr/>
        <p:txBody>
          <a:bodyPr/>
          <a:lstStyle/>
          <a:p>
            <a:fld id="{E2336681-ABE7-42ED-9DA5-E9EFFB56FFE7}" type="slidenum">
              <a:rPr lang="en-US" smtClean="0"/>
              <a:t>5</a:t>
            </a:fld>
            <a:endParaRPr lang="en-US"/>
          </a:p>
        </p:txBody>
      </p:sp>
    </p:spTree>
    <p:extLst>
      <p:ext uri="{BB962C8B-B14F-4D97-AF65-F5344CB8AC3E}">
        <p14:creationId xmlns:p14="http://schemas.microsoft.com/office/powerpoint/2010/main" val="2079913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the requirements at each level.</a:t>
            </a:r>
            <a:endParaRPr lang="en-US" baseline="0" dirty="0" smtClean="0"/>
          </a:p>
          <a:p>
            <a:r>
              <a:rPr lang="en-US" baseline="0" dirty="0" smtClean="0"/>
              <a:t>Briefly point out the differences in the criteria for each level.</a:t>
            </a:r>
            <a:endParaRPr lang="en-US" dirty="0"/>
          </a:p>
        </p:txBody>
      </p:sp>
      <p:sp>
        <p:nvSpPr>
          <p:cNvPr id="4" name="Slide Number Placeholder 3"/>
          <p:cNvSpPr>
            <a:spLocks noGrp="1"/>
          </p:cNvSpPr>
          <p:nvPr>
            <p:ph type="sldNum" sz="quarter" idx="10"/>
          </p:nvPr>
        </p:nvSpPr>
        <p:spPr/>
        <p:txBody>
          <a:bodyPr/>
          <a:lstStyle/>
          <a:p>
            <a:fld id="{E2336681-ABE7-42ED-9DA5-E9EFFB56FFE7}" type="slidenum">
              <a:rPr lang="en-US" smtClean="0"/>
              <a:t>6</a:t>
            </a:fld>
            <a:endParaRPr lang="en-US"/>
          </a:p>
        </p:txBody>
      </p:sp>
    </p:spTree>
    <p:extLst>
      <p:ext uri="{BB962C8B-B14F-4D97-AF65-F5344CB8AC3E}">
        <p14:creationId xmlns:p14="http://schemas.microsoft.com/office/powerpoint/2010/main" val="2112580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b="1" i="1" u="sng" dirty="0" smtClean="0"/>
              <a:t>What are my Opportunities</a:t>
            </a:r>
            <a:r>
              <a:rPr lang="en-US" dirty="0" smtClean="0"/>
              <a:t>" discusses all of the opportunities to get involved in a local lodge. You don't have to be an officer to be a lodge leader. Committee members, </a:t>
            </a:r>
            <a:r>
              <a:rPr lang="en-US" dirty="0" err="1" smtClean="0"/>
              <a:t>Elangomats</a:t>
            </a:r>
            <a:r>
              <a:rPr lang="en-US" dirty="0" smtClean="0"/>
              <a:t>, Service project lead, etc.</a:t>
            </a:r>
          </a:p>
          <a:p>
            <a:r>
              <a:rPr lang="en-US" dirty="0" smtClean="0"/>
              <a:t>Ask participants what ways they can become involved as leaders in the chapter</a:t>
            </a:r>
            <a:r>
              <a:rPr lang="en-US" baseline="0" dirty="0" smtClean="0"/>
              <a:t> or lodge.</a:t>
            </a:r>
          </a:p>
          <a:p>
            <a:r>
              <a:rPr lang="en-US" baseline="0" dirty="0" smtClean="0"/>
              <a:t>Expand on answers as necessary.</a:t>
            </a:r>
          </a:p>
          <a:p>
            <a:r>
              <a:rPr lang="en-US" baseline="0" dirty="0" smtClean="0"/>
              <a:t>Differentiate between youth and adult leadership roles.</a:t>
            </a:r>
            <a:endParaRPr lang="en-US" dirty="0" smtClean="0"/>
          </a:p>
        </p:txBody>
      </p:sp>
      <p:sp>
        <p:nvSpPr>
          <p:cNvPr id="4" name="Slide Number Placeholder 3"/>
          <p:cNvSpPr>
            <a:spLocks noGrp="1"/>
          </p:cNvSpPr>
          <p:nvPr>
            <p:ph type="sldNum" sz="quarter" idx="10"/>
          </p:nvPr>
        </p:nvSpPr>
        <p:spPr/>
        <p:txBody>
          <a:bodyPr/>
          <a:lstStyle/>
          <a:p>
            <a:fld id="{E2336681-ABE7-42ED-9DA5-E9EFFB56FFE7}" type="slidenum">
              <a:rPr lang="en-US" smtClean="0"/>
              <a:t>7</a:t>
            </a:fld>
            <a:endParaRPr lang="en-US"/>
          </a:p>
        </p:txBody>
      </p:sp>
    </p:spTree>
    <p:extLst>
      <p:ext uri="{BB962C8B-B14F-4D97-AF65-F5344CB8AC3E}">
        <p14:creationId xmlns:p14="http://schemas.microsoft.com/office/powerpoint/2010/main" val="3814225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b="1" i="1" u="sng" dirty="0" smtClean="0"/>
              <a:t>Qualities and Expectations of Lodge Leaders</a:t>
            </a:r>
            <a:r>
              <a:rPr lang="en-US" dirty="0" smtClean="0"/>
              <a:t>" focuses on the qualities of great leaders and the expectations of being a lodge leader – Setting the example, servant leadership, etc.  Focus on the fact that young </a:t>
            </a:r>
            <a:r>
              <a:rPr lang="en-US" dirty="0" err="1" smtClean="0"/>
              <a:t>Arrowmen</a:t>
            </a:r>
            <a:r>
              <a:rPr lang="en-US" dirty="0" smtClean="0"/>
              <a:t> look up to these leaders and their behaviors and actions can, and will, have a lasting impact on these young and new </a:t>
            </a:r>
            <a:r>
              <a:rPr lang="en-US" dirty="0" err="1" smtClean="0"/>
              <a:t>Arrowmen</a:t>
            </a:r>
            <a:r>
              <a:rPr lang="en-US" dirty="0" smtClean="0"/>
              <a:t>.</a:t>
            </a:r>
          </a:p>
          <a:p>
            <a:r>
              <a:rPr lang="en-US" dirty="0" smtClean="0"/>
              <a:t>What are the qualities of a leader?</a:t>
            </a:r>
          </a:p>
          <a:p>
            <a:r>
              <a:rPr lang="en-US" dirty="0" smtClean="0"/>
              <a:t>What are the expectations of a leader?</a:t>
            </a:r>
          </a:p>
          <a:p>
            <a:r>
              <a:rPr lang="en-US" dirty="0" smtClean="0"/>
              <a:t>Explore the styles of leaders – Dictator, Delegator, Doer, Let It Happen</a:t>
            </a:r>
          </a:p>
          <a:p>
            <a:r>
              <a:rPr lang="en-US" dirty="0" smtClean="0"/>
              <a:t>Explore the phases of leadership</a:t>
            </a:r>
            <a:r>
              <a:rPr lang="en-US" baseline="0" dirty="0" smtClean="0"/>
              <a:t> – </a:t>
            </a:r>
            <a:r>
              <a:rPr lang="en-US" dirty="0" smtClean="0"/>
              <a:t>forming the group, getting the group together, working with the group, group performance.</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Discuss</a:t>
            </a:r>
            <a:r>
              <a:rPr lang="en-US" baseline="0" dirty="0" smtClean="0"/>
              <a:t> the ‘tools’ of a leader - </a:t>
            </a:r>
            <a:r>
              <a:rPr lang="en-US" dirty="0" smtClean="0"/>
              <a:t>Planning, Delegating, Setting the Example, Evaluating, Communicating, Group Resources, Teaching, Individual and Group Characteristics (Know yourself and your group, strengths and weaknesses).</a:t>
            </a:r>
          </a:p>
        </p:txBody>
      </p:sp>
      <p:sp>
        <p:nvSpPr>
          <p:cNvPr id="4" name="Slide Number Placeholder 3"/>
          <p:cNvSpPr>
            <a:spLocks noGrp="1"/>
          </p:cNvSpPr>
          <p:nvPr>
            <p:ph type="sldNum" sz="quarter" idx="10"/>
          </p:nvPr>
        </p:nvSpPr>
        <p:spPr/>
        <p:txBody>
          <a:bodyPr/>
          <a:lstStyle/>
          <a:p>
            <a:fld id="{E2336681-ABE7-42ED-9DA5-E9EFFB56FFE7}" type="slidenum">
              <a:rPr lang="en-US" smtClean="0"/>
              <a:t>8</a:t>
            </a:fld>
            <a:endParaRPr lang="en-US"/>
          </a:p>
        </p:txBody>
      </p:sp>
    </p:spTree>
    <p:extLst>
      <p:ext uri="{BB962C8B-B14F-4D97-AF65-F5344CB8AC3E}">
        <p14:creationId xmlns:p14="http://schemas.microsoft.com/office/powerpoint/2010/main" val="3458304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the different phases of leadership as it relates to the different phases of building the team.</a:t>
            </a:r>
          </a:p>
          <a:p>
            <a:r>
              <a:rPr lang="en-US" dirty="0" smtClean="0"/>
              <a:t>Directing</a:t>
            </a:r>
            <a:r>
              <a:rPr lang="en-US" baseline="0" dirty="0" smtClean="0"/>
              <a:t> – Orientation (Forming the Group)</a:t>
            </a:r>
          </a:p>
          <a:p>
            <a:r>
              <a:rPr lang="en-US" baseline="0" dirty="0" smtClean="0"/>
              <a:t>Coaching – Dissatisfaction (Getting the Group Together)</a:t>
            </a:r>
          </a:p>
          <a:p>
            <a:r>
              <a:rPr lang="en-US" baseline="0" dirty="0" smtClean="0"/>
              <a:t>Supporting – Resolution (Working with the Group)</a:t>
            </a:r>
          </a:p>
          <a:p>
            <a:r>
              <a:rPr lang="en-US" baseline="0" dirty="0" smtClean="0"/>
              <a:t>Delegating – Performance (Group Performance)</a:t>
            </a:r>
          </a:p>
          <a:p>
            <a:r>
              <a:rPr lang="en-US" baseline="0" dirty="0" smtClean="0"/>
              <a:t>NOTE:  The goal remains the same, but the group changes it’s focus based on the action of the leader.</a:t>
            </a:r>
          </a:p>
          <a:p>
            <a:endParaRPr lang="en-US" dirty="0"/>
          </a:p>
        </p:txBody>
      </p:sp>
    </p:spTree>
    <p:extLst>
      <p:ext uri="{BB962C8B-B14F-4D97-AF65-F5344CB8AC3E}">
        <p14:creationId xmlns:p14="http://schemas.microsoft.com/office/powerpoint/2010/main" val="28818385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87130"/>
            <a:ext cx="7772400" cy="773957"/>
          </a:xfrm>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5087801"/>
            <a:ext cx="7772400" cy="660767"/>
          </a:xfrm>
        </p:spPr>
        <p:txBody>
          <a:bodyPr/>
          <a:lstStyle>
            <a:lvl1pPr marL="0" indent="0" algn="ctr">
              <a:buNone/>
              <a:defRPr b="0" i="0">
                <a:solidFill>
                  <a:schemeClr val="tx1">
                    <a:tint val="75000"/>
                  </a:schemeClr>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49436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3303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6418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Tree>
    <p:extLst>
      <p:ext uri="{BB962C8B-B14F-4D97-AF65-F5344CB8AC3E}">
        <p14:creationId xmlns:p14="http://schemas.microsoft.com/office/powerpoint/2010/main" val="1541457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56690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p:txStyles>
    <p:titleStyle>
      <a:lvl1pPr algn="ctr" defTabSz="457200" rtl="0" eaLnBrk="1" latinLnBrk="0" hangingPunct="1">
        <a:spcBef>
          <a:spcPct val="0"/>
        </a:spcBef>
        <a:buNone/>
        <a:defRPr sz="4000" b="0" i="0" kern="1200">
          <a:solidFill>
            <a:schemeClr val="tx1"/>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5914" y="4147457"/>
            <a:ext cx="7532915" cy="923330"/>
          </a:xfrm>
          <a:prstGeom prst="rect">
            <a:avLst/>
          </a:prstGeom>
          <a:noFill/>
        </p:spPr>
        <p:txBody>
          <a:bodyPr wrap="square" rtlCol="0" anchor="ctr" anchorCtr="0">
            <a:spAutoFit/>
          </a:bodyPr>
          <a:lstStyle/>
          <a:p>
            <a:pPr algn="ctr"/>
            <a:r>
              <a:rPr lang="en-US" sz="5400" dirty="0" smtClean="0">
                <a:solidFill>
                  <a:srgbClr val="FF0000"/>
                </a:solidFill>
                <a:effectLst>
                  <a:outerShdw blurRad="50800" dist="38100" dir="5400000" algn="t" rotWithShape="0">
                    <a:prstClr val="black">
                      <a:alpha val="40000"/>
                    </a:prstClr>
                  </a:outerShdw>
                  <a:reflection blurRad="6350" stA="60000" endA="900" endPos="58000" dir="5400000" sy="-100000" algn="bl" rotWithShape="0"/>
                </a:effectLst>
                <a:latin typeface="Arial" panose="020B0604020202020204" pitchFamily="34" charset="0"/>
                <a:cs typeface="Arial" panose="020B0604020202020204" pitchFamily="34" charset="0"/>
              </a:rPr>
              <a:t>BECOMING A LEADER</a:t>
            </a:r>
            <a:endParaRPr lang="en-US" sz="5400" dirty="0">
              <a:solidFill>
                <a:srgbClr val="FF0000"/>
              </a:solidFill>
              <a:effectLst>
                <a:outerShdw blurRad="50800" dist="38100" dir="5400000" algn="t" rotWithShape="0">
                  <a:prstClr val="black">
                    <a:alpha val="40000"/>
                  </a:prstClr>
                </a:outerShdw>
                <a:reflection blurRad="6350" stA="60000" endA="900" endPos="58000" dir="5400000" sy="-100000" algn="bl" rotWithShape="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7513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Becoming A Leader</a:t>
            </a:r>
            <a:br>
              <a:rPr lang="en-US" dirty="0">
                <a:solidFill>
                  <a:srgbClr val="FF0000"/>
                </a:solidFill>
              </a:rPr>
            </a:br>
            <a:r>
              <a:rPr lang="en-US" dirty="0">
                <a:solidFill>
                  <a:srgbClr val="FF0000"/>
                </a:solidFill>
              </a:rPr>
              <a:t>Session 2</a:t>
            </a:r>
            <a:endParaRPr lang="en-US" dirty="0"/>
          </a:p>
        </p:txBody>
      </p:sp>
      <p:pic>
        <p:nvPicPr>
          <p:cNvPr id="4"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915129" y="1514482"/>
            <a:ext cx="5796623" cy="4335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3277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Becoming A Leader</a:t>
            </a:r>
            <a:br>
              <a:rPr lang="en-US" dirty="0">
                <a:solidFill>
                  <a:srgbClr val="FF0000"/>
                </a:solidFill>
              </a:rPr>
            </a:br>
            <a:r>
              <a:rPr lang="en-US" dirty="0">
                <a:solidFill>
                  <a:srgbClr val="FF0000"/>
                </a:solidFill>
              </a:rPr>
              <a:t>Session 2</a:t>
            </a:r>
            <a:endParaRPr lang="en-US" dirty="0"/>
          </a:p>
        </p:txBody>
      </p:sp>
      <p:sp>
        <p:nvSpPr>
          <p:cNvPr id="3" name="Content Placeholder 2"/>
          <p:cNvSpPr>
            <a:spLocks noGrp="1"/>
          </p:cNvSpPr>
          <p:nvPr>
            <p:ph idx="1"/>
          </p:nvPr>
        </p:nvSpPr>
        <p:spPr>
          <a:xfrm>
            <a:off x="457200" y="1417638"/>
            <a:ext cx="8229600" cy="4525963"/>
          </a:xfrm>
        </p:spPr>
        <p:txBody>
          <a:bodyPr>
            <a:normAutofit lnSpcReduction="10000"/>
          </a:bodyPr>
          <a:lstStyle/>
          <a:p>
            <a:pPr marL="0" indent="0" algn="ctr">
              <a:buNone/>
            </a:pPr>
            <a:r>
              <a:rPr lang="en-US" sz="3000" b="1" dirty="0">
                <a:solidFill>
                  <a:srgbClr val="7030A0"/>
                </a:solidFill>
              </a:rPr>
              <a:t>Important characteristics of </a:t>
            </a:r>
            <a:r>
              <a:rPr lang="en-US" sz="3000" b="1" dirty="0" smtClean="0">
                <a:solidFill>
                  <a:srgbClr val="7030A0"/>
                </a:solidFill>
              </a:rPr>
              <a:t>leadership</a:t>
            </a:r>
            <a:endParaRPr lang="en-US" sz="3000" b="1" dirty="0">
              <a:solidFill>
                <a:srgbClr val="7030A0"/>
              </a:solidFill>
            </a:endParaRPr>
          </a:p>
          <a:p>
            <a:pPr lvl="2">
              <a:buFont typeface="Wingdings" panose="05000000000000000000" pitchFamily="2" charset="2"/>
              <a:buChar char="Ø"/>
            </a:pPr>
            <a:r>
              <a:rPr lang="en-US" dirty="0" smtClean="0"/>
              <a:t>Planning</a:t>
            </a:r>
          </a:p>
          <a:p>
            <a:pPr lvl="2">
              <a:buFont typeface="Wingdings" panose="05000000000000000000" pitchFamily="2" charset="2"/>
              <a:buChar char="Ø"/>
            </a:pPr>
            <a:r>
              <a:rPr lang="en-US" dirty="0" smtClean="0"/>
              <a:t>Delegating</a:t>
            </a:r>
          </a:p>
          <a:p>
            <a:pPr lvl="2">
              <a:buFont typeface="Wingdings" panose="05000000000000000000" pitchFamily="2" charset="2"/>
              <a:buChar char="Ø"/>
            </a:pPr>
            <a:r>
              <a:rPr lang="en-US" dirty="0" smtClean="0"/>
              <a:t>Setting </a:t>
            </a:r>
            <a:r>
              <a:rPr lang="en-US" dirty="0"/>
              <a:t>the </a:t>
            </a:r>
            <a:r>
              <a:rPr lang="en-US" dirty="0" smtClean="0"/>
              <a:t>Example</a:t>
            </a:r>
          </a:p>
          <a:p>
            <a:pPr lvl="2">
              <a:buFont typeface="Wingdings" panose="05000000000000000000" pitchFamily="2" charset="2"/>
              <a:buChar char="Ø"/>
            </a:pPr>
            <a:r>
              <a:rPr lang="en-US" dirty="0" smtClean="0"/>
              <a:t>Evaluating</a:t>
            </a:r>
          </a:p>
          <a:p>
            <a:pPr lvl="2">
              <a:buFont typeface="Wingdings" panose="05000000000000000000" pitchFamily="2" charset="2"/>
              <a:buChar char="Ø"/>
            </a:pPr>
            <a:r>
              <a:rPr lang="en-US" dirty="0" smtClean="0"/>
              <a:t>Communicating</a:t>
            </a:r>
          </a:p>
          <a:p>
            <a:pPr lvl="2">
              <a:buFont typeface="Wingdings" panose="05000000000000000000" pitchFamily="2" charset="2"/>
              <a:buChar char="Ø"/>
            </a:pPr>
            <a:r>
              <a:rPr lang="en-US" dirty="0" smtClean="0"/>
              <a:t>Group Resources</a:t>
            </a:r>
          </a:p>
          <a:p>
            <a:pPr lvl="2">
              <a:buFont typeface="Wingdings" panose="05000000000000000000" pitchFamily="2" charset="2"/>
              <a:buChar char="Ø"/>
            </a:pPr>
            <a:r>
              <a:rPr lang="en-US" dirty="0" smtClean="0"/>
              <a:t>Teaching</a:t>
            </a:r>
          </a:p>
          <a:p>
            <a:pPr lvl="2">
              <a:buFont typeface="Wingdings" panose="05000000000000000000" pitchFamily="2" charset="2"/>
              <a:buChar char="Ø"/>
            </a:pPr>
            <a:r>
              <a:rPr lang="en-US" dirty="0" smtClean="0"/>
              <a:t>Individual </a:t>
            </a:r>
            <a:r>
              <a:rPr lang="en-US" dirty="0"/>
              <a:t>and Group Characteristics </a:t>
            </a:r>
            <a:r>
              <a:rPr lang="en-US" i="1" dirty="0"/>
              <a:t>(Know yourself and your group, strengths and weaknesses</a:t>
            </a:r>
            <a:r>
              <a:rPr lang="en-US" i="1" dirty="0" smtClean="0"/>
              <a:t>)</a:t>
            </a:r>
            <a:endParaRPr lang="en-US" i="1" dirty="0"/>
          </a:p>
          <a:p>
            <a:endParaRPr lang="en-US" dirty="0"/>
          </a:p>
        </p:txBody>
      </p:sp>
    </p:spTree>
    <p:extLst>
      <p:ext uri="{BB962C8B-B14F-4D97-AF65-F5344CB8AC3E}">
        <p14:creationId xmlns:p14="http://schemas.microsoft.com/office/powerpoint/2010/main" val="65881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Becoming A Leader</a:t>
            </a:r>
            <a:br>
              <a:rPr lang="en-US" dirty="0" smtClean="0">
                <a:solidFill>
                  <a:srgbClr val="FF0000"/>
                </a:solidFill>
              </a:rPr>
            </a:br>
            <a:r>
              <a:rPr lang="en-US" dirty="0" smtClean="0">
                <a:solidFill>
                  <a:srgbClr val="FF0000"/>
                </a:solidFill>
              </a:rPr>
              <a:t>Session 3</a:t>
            </a:r>
            <a:endParaRPr lang="en-US" dirty="0">
              <a:solidFill>
                <a:srgbClr val="FF0000"/>
              </a:solidFill>
            </a:endParaRPr>
          </a:p>
        </p:txBody>
      </p:sp>
      <p:sp>
        <p:nvSpPr>
          <p:cNvPr id="3" name="Content Placeholder 2"/>
          <p:cNvSpPr>
            <a:spLocks noGrp="1"/>
          </p:cNvSpPr>
          <p:nvPr>
            <p:ph idx="1"/>
          </p:nvPr>
        </p:nvSpPr>
        <p:spPr/>
        <p:txBody>
          <a:bodyPr>
            <a:normAutofit/>
          </a:bodyPr>
          <a:lstStyle/>
          <a:p>
            <a:pPr marL="0" indent="0" algn="ctr">
              <a:buNone/>
            </a:pPr>
            <a:r>
              <a:rPr lang="en-US" dirty="0" smtClean="0"/>
              <a:t>"</a:t>
            </a:r>
            <a:r>
              <a:rPr lang="en-US" b="1" i="1" u="sng" dirty="0" smtClean="0"/>
              <a:t>Making </a:t>
            </a:r>
            <a:r>
              <a:rPr lang="en-US" b="1" i="1" u="sng" dirty="0"/>
              <a:t>it Happen Back Home</a:t>
            </a:r>
            <a:r>
              <a:rPr lang="en-US" dirty="0" smtClean="0"/>
              <a:t>"</a:t>
            </a:r>
            <a:endParaRPr lang="en-US" dirty="0"/>
          </a:p>
          <a:p>
            <a:pPr marL="0" indent="0">
              <a:buNone/>
            </a:pPr>
            <a:endParaRPr lang="en-US" dirty="0"/>
          </a:p>
          <a:p>
            <a:pPr marL="0" indent="0">
              <a:buNone/>
            </a:pPr>
            <a:r>
              <a:rPr lang="en-US" dirty="0" smtClean="0"/>
              <a:t>Participants will </a:t>
            </a:r>
            <a:r>
              <a:rPr lang="en-US" dirty="0"/>
              <a:t>develop written goals to use when they get back home to improve the chapter/lodge/section by using the leadership skills they have learned at </a:t>
            </a:r>
            <a:r>
              <a:rPr lang="en-US" dirty="0" smtClean="0"/>
              <a:t>NOAC.</a:t>
            </a:r>
          </a:p>
          <a:p>
            <a:endParaRPr lang="en-US" dirty="0"/>
          </a:p>
        </p:txBody>
      </p:sp>
    </p:spTree>
    <p:extLst>
      <p:ext uri="{BB962C8B-B14F-4D97-AF65-F5344CB8AC3E}">
        <p14:creationId xmlns:p14="http://schemas.microsoft.com/office/powerpoint/2010/main" val="1505824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Becoming A Leader</a:t>
            </a:r>
            <a:br>
              <a:rPr lang="en-US" dirty="0">
                <a:solidFill>
                  <a:srgbClr val="FF0000"/>
                </a:solidFill>
              </a:rPr>
            </a:br>
            <a:r>
              <a:rPr lang="en-US" dirty="0">
                <a:solidFill>
                  <a:srgbClr val="FF0000"/>
                </a:solidFill>
              </a:rPr>
              <a:t>Session 3</a:t>
            </a:r>
            <a:endParaRPr lang="en-US" dirty="0"/>
          </a:p>
        </p:txBody>
      </p:sp>
      <p:sp>
        <p:nvSpPr>
          <p:cNvPr id="3" name="Content Placeholder 2"/>
          <p:cNvSpPr>
            <a:spLocks noGrp="1"/>
          </p:cNvSpPr>
          <p:nvPr>
            <p:ph idx="1"/>
          </p:nvPr>
        </p:nvSpPr>
        <p:spPr/>
        <p:txBody>
          <a:bodyPr/>
          <a:lstStyle/>
          <a:p>
            <a:pPr marL="0" indent="0" algn="ctr">
              <a:buNone/>
            </a:pPr>
            <a:r>
              <a:rPr lang="en-US" dirty="0"/>
              <a:t>Use </a:t>
            </a:r>
            <a:r>
              <a:rPr lang="en-US" b="1" u="sng" dirty="0"/>
              <a:t>SMART</a:t>
            </a:r>
            <a:r>
              <a:rPr lang="en-US" dirty="0"/>
              <a:t> goal(s</a:t>
            </a:r>
            <a:r>
              <a:rPr lang="en-US" dirty="0" smtClean="0"/>
              <a:t>)</a:t>
            </a:r>
          </a:p>
          <a:p>
            <a:pPr marL="0" indent="0" algn="ctr">
              <a:buNone/>
            </a:pPr>
            <a:endParaRPr lang="en-US" sz="1200" dirty="0" smtClean="0"/>
          </a:p>
          <a:p>
            <a:pPr lvl="2">
              <a:buFont typeface="Wingdings" panose="05000000000000000000" pitchFamily="2" charset="2"/>
              <a:buChar char="ü"/>
            </a:pPr>
            <a:r>
              <a:rPr lang="en-US" sz="3200" b="1" dirty="0" smtClean="0"/>
              <a:t>S</a:t>
            </a:r>
            <a:r>
              <a:rPr lang="en-US" sz="3200" dirty="0" smtClean="0"/>
              <a:t>pecific</a:t>
            </a:r>
          </a:p>
          <a:p>
            <a:pPr lvl="2">
              <a:buFont typeface="Wingdings" panose="05000000000000000000" pitchFamily="2" charset="2"/>
              <a:buChar char="ü"/>
            </a:pPr>
            <a:r>
              <a:rPr lang="en-US" sz="3200" b="1" dirty="0" smtClean="0"/>
              <a:t>M</a:t>
            </a:r>
            <a:r>
              <a:rPr lang="en-US" sz="3200" dirty="0" smtClean="0"/>
              <a:t>easurable</a:t>
            </a:r>
          </a:p>
          <a:p>
            <a:pPr lvl="2">
              <a:buFont typeface="Wingdings" panose="05000000000000000000" pitchFamily="2" charset="2"/>
              <a:buChar char="ü"/>
            </a:pPr>
            <a:r>
              <a:rPr lang="en-US" sz="3200" b="1" dirty="0" smtClean="0"/>
              <a:t>A</a:t>
            </a:r>
            <a:r>
              <a:rPr lang="en-US" sz="3200" dirty="0" smtClean="0"/>
              <a:t>ttainable</a:t>
            </a:r>
          </a:p>
          <a:p>
            <a:pPr lvl="2">
              <a:buFont typeface="Wingdings" panose="05000000000000000000" pitchFamily="2" charset="2"/>
              <a:buChar char="ü"/>
            </a:pPr>
            <a:r>
              <a:rPr lang="en-US" sz="3200" b="1" dirty="0" smtClean="0"/>
              <a:t>R</a:t>
            </a:r>
            <a:r>
              <a:rPr lang="en-US" sz="3200" dirty="0" smtClean="0"/>
              <a:t>elevant</a:t>
            </a:r>
          </a:p>
          <a:p>
            <a:pPr lvl="2">
              <a:buFont typeface="Wingdings" panose="05000000000000000000" pitchFamily="2" charset="2"/>
              <a:buChar char="ü"/>
            </a:pPr>
            <a:r>
              <a:rPr lang="en-US" sz="3200" b="1" dirty="0" smtClean="0"/>
              <a:t>T</a:t>
            </a:r>
            <a:r>
              <a:rPr lang="en-US" sz="3200" dirty="0" smtClean="0"/>
              <a:t>imely</a:t>
            </a:r>
            <a:endParaRPr lang="en-US" sz="3200" dirty="0"/>
          </a:p>
          <a:p>
            <a:endParaRPr lang="en-US" dirty="0"/>
          </a:p>
        </p:txBody>
      </p:sp>
    </p:spTree>
    <p:extLst>
      <p:ext uri="{BB962C8B-B14F-4D97-AF65-F5344CB8AC3E}">
        <p14:creationId xmlns:p14="http://schemas.microsoft.com/office/powerpoint/2010/main" val="169170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Becoming A Leader</a:t>
            </a:r>
            <a:br>
              <a:rPr lang="en-US" dirty="0">
                <a:solidFill>
                  <a:srgbClr val="FF0000"/>
                </a:solidFill>
              </a:rPr>
            </a:br>
            <a:r>
              <a:rPr lang="en-US" dirty="0">
                <a:solidFill>
                  <a:srgbClr val="FF0000"/>
                </a:solidFill>
              </a:rPr>
              <a:t>Session 3</a:t>
            </a:r>
            <a:endParaRPr lang="en-US" dirty="0"/>
          </a:p>
        </p:txBody>
      </p:sp>
      <p:sp>
        <p:nvSpPr>
          <p:cNvPr id="3" name="Content Placeholder 2"/>
          <p:cNvSpPr>
            <a:spLocks noGrp="1"/>
          </p:cNvSpPr>
          <p:nvPr>
            <p:ph idx="1"/>
          </p:nvPr>
        </p:nvSpPr>
        <p:spPr>
          <a:xfrm>
            <a:off x="457200" y="2001079"/>
            <a:ext cx="8229600" cy="3061252"/>
          </a:xfrm>
        </p:spPr>
        <p:txBody>
          <a:bodyPr>
            <a:normAutofit/>
          </a:bodyPr>
          <a:lstStyle/>
          <a:p>
            <a:pPr marL="0" indent="0">
              <a:buNone/>
            </a:pPr>
            <a:r>
              <a:rPr lang="en-US" dirty="0"/>
              <a:t>The session staff will assist </a:t>
            </a:r>
            <a:r>
              <a:rPr lang="en-US" dirty="0" smtClean="0"/>
              <a:t>the participants </a:t>
            </a:r>
            <a:r>
              <a:rPr lang="en-US" dirty="0"/>
              <a:t>in developing </a:t>
            </a:r>
            <a:r>
              <a:rPr lang="en-US" dirty="0" smtClean="0"/>
              <a:t>their </a:t>
            </a:r>
            <a:r>
              <a:rPr lang="en-US" dirty="0"/>
              <a:t>goals</a:t>
            </a:r>
            <a:r>
              <a:rPr lang="en-US" dirty="0" smtClean="0"/>
              <a:t>.</a:t>
            </a:r>
          </a:p>
          <a:p>
            <a:pPr marL="0" indent="0">
              <a:buNone/>
            </a:pPr>
            <a:endParaRPr lang="en-US" dirty="0" smtClean="0"/>
          </a:p>
          <a:p>
            <a:pPr marL="0" indent="0">
              <a:buNone/>
            </a:pPr>
            <a:r>
              <a:rPr lang="en-US" dirty="0"/>
              <a:t>A form will be provided for use by the participants.</a:t>
            </a:r>
          </a:p>
          <a:p>
            <a:pPr marL="0" indent="0">
              <a:buNone/>
            </a:pPr>
            <a:endParaRPr lang="en-US" dirty="0"/>
          </a:p>
          <a:p>
            <a:endParaRPr lang="en-US" dirty="0"/>
          </a:p>
        </p:txBody>
      </p:sp>
    </p:spTree>
    <p:extLst>
      <p:ext uri="{BB962C8B-B14F-4D97-AF65-F5344CB8AC3E}">
        <p14:creationId xmlns:p14="http://schemas.microsoft.com/office/powerpoint/2010/main" val="5861006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Becoming A Leader Contract</a:t>
            </a:r>
            <a:endParaRPr lang="en-US" dirty="0">
              <a:solidFill>
                <a:srgbClr val="FF0000"/>
              </a:solidFill>
            </a:endParaRPr>
          </a:p>
        </p:txBody>
      </p:sp>
      <p:pic>
        <p:nvPicPr>
          <p:cNvPr id="11" name="Content Placeholder 10"/>
          <p:cNvPicPr>
            <a:picLocks noGrp="1" noChangeAspect="1"/>
          </p:cNvPicPr>
          <p:nvPr>
            <p:ph idx="1"/>
          </p:nvPr>
        </p:nvPicPr>
        <p:blipFill>
          <a:blip r:embed="rId3"/>
          <a:stretch>
            <a:fillRect/>
          </a:stretch>
        </p:blipFill>
        <p:spPr>
          <a:xfrm>
            <a:off x="2664690" y="1338943"/>
            <a:ext cx="3814620" cy="4525963"/>
          </a:xfrm>
          <a:prstGeom prst="rect">
            <a:avLst/>
          </a:prstGeom>
        </p:spPr>
      </p:pic>
    </p:spTree>
    <p:extLst>
      <p:ext uri="{BB962C8B-B14F-4D97-AF65-F5344CB8AC3E}">
        <p14:creationId xmlns:p14="http://schemas.microsoft.com/office/powerpoint/2010/main" val="2817258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Trainer Preparation</a:t>
            </a:r>
            <a:endParaRPr lang="en-US" dirty="0">
              <a:solidFill>
                <a:srgbClr val="0070C0"/>
              </a:solidFill>
            </a:endParaRPr>
          </a:p>
        </p:txBody>
      </p:sp>
      <p:sp>
        <p:nvSpPr>
          <p:cNvPr id="3" name="Content Placeholder 2"/>
          <p:cNvSpPr>
            <a:spLocks noGrp="1"/>
          </p:cNvSpPr>
          <p:nvPr>
            <p:ph idx="1"/>
          </p:nvPr>
        </p:nvSpPr>
        <p:spPr>
          <a:xfrm>
            <a:off x="457200" y="1417638"/>
            <a:ext cx="8229600" cy="4525963"/>
          </a:xfrm>
        </p:spPr>
        <p:txBody>
          <a:bodyPr>
            <a:normAutofit/>
          </a:bodyPr>
          <a:lstStyle/>
          <a:p>
            <a:pPr marL="0" indent="0">
              <a:buNone/>
            </a:pPr>
            <a:r>
              <a:rPr lang="en-US" dirty="0"/>
              <a:t>What qualifications should the trainer have to perform this session?</a:t>
            </a:r>
          </a:p>
          <a:p>
            <a:pPr marL="0" indent="0">
              <a:buNone/>
            </a:pPr>
            <a:r>
              <a:rPr lang="en-US" dirty="0"/>
              <a:t>Trainers for this session should be familiar with:</a:t>
            </a:r>
          </a:p>
          <a:p>
            <a:pPr lvl="1">
              <a:buFont typeface="Wingdings" panose="05000000000000000000" pitchFamily="2" charset="2"/>
              <a:buChar char="Ø"/>
            </a:pPr>
            <a:r>
              <a:rPr lang="en-US" i="1" dirty="0"/>
              <a:t>The different styles and stages of leadership.</a:t>
            </a:r>
          </a:p>
          <a:p>
            <a:pPr lvl="1">
              <a:buFont typeface="Wingdings" panose="05000000000000000000" pitchFamily="2" charset="2"/>
              <a:buChar char="Ø"/>
            </a:pPr>
            <a:r>
              <a:rPr lang="en-US" i="1" dirty="0"/>
              <a:t>Group dynamics</a:t>
            </a:r>
          </a:p>
          <a:p>
            <a:pPr lvl="1">
              <a:buFont typeface="Wingdings" panose="05000000000000000000" pitchFamily="2" charset="2"/>
              <a:buChar char="Ø"/>
            </a:pPr>
            <a:r>
              <a:rPr lang="en-US" i="1" dirty="0"/>
              <a:t>Effective teaching </a:t>
            </a:r>
            <a:r>
              <a:rPr lang="en-US" i="1" dirty="0" smtClean="0"/>
              <a:t>techniques</a:t>
            </a:r>
          </a:p>
          <a:p>
            <a:pPr lvl="1">
              <a:buFont typeface="Wingdings" panose="05000000000000000000" pitchFamily="2" charset="2"/>
              <a:buChar char="Ø"/>
            </a:pPr>
            <a:r>
              <a:rPr lang="en-US" i="1" dirty="0" smtClean="0"/>
              <a:t>Understand the SMART </a:t>
            </a:r>
            <a:r>
              <a:rPr lang="en-US" i="1" dirty="0" err="1" smtClean="0"/>
              <a:t>accronym</a:t>
            </a:r>
            <a:endParaRPr lang="en-US" i="1" dirty="0" smtClean="0"/>
          </a:p>
          <a:p>
            <a:pPr marL="0" lvl="0" indent="0">
              <a:buNone/>
            </a:pPr>
            <a:endParaRPr lang="en-US" dirty="0"/>
          </a:p>
          <a:p>
            <a:endParaRPr lang="en-US" dirty="0"/>
          </a:p>
        </p:txBody>
      </p:sp>
    </p:spTree>
    <p:extLst>
      <p:ext uri="{BB962C8B-B14F-4D97-AF65-F5344CB8AC3E}">
        <p14:creationId xmlns:p14="http://schemas.microsoft.com/office/powerpoint/2010/main" val="2324183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0C0"/>
                </a:solidFill>
              </a:rPr>
              <a:t>Appendix Resources</a:t>
            </a:r>
            <a:endParaRPr lang="en-US" dirty="0">
              <a:solidFill>
                <a:srgbClr val="0070C0"/>
              </a:solidFill>
            </a:endParaRPr>
          </a:p>
        </p:txBody>
      </p:sp>
      <p:sp>
        <p:nvSpPr>
          <p:cNvPr id="3" name="Content Placeholder 2"/>
          <p:cNvSpPr>
            <a:spLocks noGrp="1"/>
          </p:cNvSpPr>
          <p:nvPr>
            <p:ph idx="1"/>
          </p:nvPr>
        </p:nvSpPr>
        <p:spPr/>
        <p:txBody>
          <a:bodyPr/>
          <a:lstStyle/>
          <a:p>
            <a:pPr marL="0" lvl="0" indent="0">
              <a:buNone/>
            </a:pPr>
            <a:r>
              <a:rPr lang="en-US" dirty="0" smtClean="0"/>
              <a:t>List </a:t>
            </a:r>
            <a:r>
              <a:rPr lang="en-US" dirty="0"/>
              <a:t>any resources to assist in Training (PowerPoint, Handouts, etc.)</a:t>
            </a:r>
          </a:p>
          <a:p>
            <a:pPr marL="0" indent="0">
              <a:buNone/>
            </a:pPr>
            <a:endParaRPr lang="en-US" dirty="0"/>
          </a:p>
        </p:txBody>
      </p:sp>
    </p:spTree>
    <p:extLst>
      <p:ext uri="{BB962C8B-B14F-4D97-AF65-F5344CB8AC3E}">
        <p14:creationId xmlns:p14="http://schemas.microsoft.com/office/powerpoint/2010/main" val="1795330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Trainer Instructions</a:t>
            </a:r>
            <a:endParaRPr lang="en-US" dirty="0">
              <a:solidFill>
                <a:srgbClr val="0070C0"/>
              </a:solidFill>
            </a:endParaRPr>
          </a:p>
        </p:txBody>
      </p:sp>
      <p:sp>
        <p:nvSpPr>
          <p:cNvPr id="4" name="Text Box 14"/>
          <p:cNvSpPr txBox="1">
            <a:spLocks noGrp="1" noChangeArrowheads="1"/>
          </p:cNvSpPr>
          <p:nvPr>
            <p:ph idx="1"/>
          </p:nvPr>
        </p:nvSpPr>
        <p:spPr bwMode="auto">
          <a:xfrm>
            <a:off x="457200" y="2330245"/>
            <a:ext cx="8229600" cy="730045"/>
          </a:xfrm>
          <a:prstGeom prst="rect">
            <a:avLst/>
          </a:prstGeom>
          <a:noFill/>
          <a:ln>
            <a:noFill/>
          </a:ln>
          <a:extLst/>
        </p:spPr>
        <p:txBody>
          <a:bodyPr rot="0" vert="horz" wrap="square" lIns="91440" tIns="91440" rIns="91440" bIns="91440" anchor="t" anchorCtr="0" upright="1">
            <a:noAutofit/>
          </a:bodyPr>
          <a:lstStyle/>
          <a:p>
            <a:pPr marL="0" indent="0" algn="ctr">
              <a:spcBef>
                <a:spcPts val="0"/>
              </a:spcBef>
              <a:buNone/>
            </a:pPr>
            <a:r>
              <a:rPr lang="en-US" sz="1400" b="1" i="1" dirty="0">
                <a:latin typeface="Arial" panose="020B0604020202020204" pitchFamily="34" charset="0"/>
                <a:ea typeface="Times New Roman" panose="02020603050405020304" pitchFamily="18" charset="0"/>
                <a:cs typeface="Arial" panose="020B0604020202020204" pitchFamily="34" charset="0"/>
              </a:rPr>
              <a:t>Trainer Instructions: Have been provided in the notes for each slide</a:t>
            </a:r>
            <a:r>
              <a:rPr lang="en-US" sz="900" b="1" i="1" dirty="0">
                <a:latin typeface="Arial" panose="020B0604020202020204" pitchFamily="34" charset="0"/>
                <a:ea typeface="Times New Roman" panose="02020603050405020304" pitchFamily="18" charset="0"/>
                <a:cs typeface="Arial" panose="020B0604020202020204" pitchFamily="34" charset="0"/>
              </a:rPr>
              <a:t>.</a:t>
            </a:r>
            <a:endParaRPr lang="en-US" sz="900" i="1" dirty="0">
              <a:latin typeface="Arial" panose="020B0604020202020204" pitchFamily="34" charset="0"/>
              <a:ea typeface="Times New Roman" panose="02020603050405020304" pitchFamily="18" charset="0"/>
              <a:cs typeface="Arial" panose="020B0604020202020204" pitchFamily="34" charset="0"/>
            </a:endParaRPr>
          </a:p>
          <a:p>
            <a:pPr marL="0" marR="0" indent="0">
              <a:spcBef>
                <a:spcPts val="0"/>
              </a:spcBef>
              <a:spcAft>
                <a:spcPts val="0"/>
              </a:spcAft>
              <a:buNone/>
            </a:pPr>
            <a:r>
              <a:rPr lang="en-US" sz="1000" dirty="0">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466002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For Training Resources and More Information Visit:</a:t>
            </a:r>
            <a:endParaRPr lang="en-US" dirty="0"/>
          </a:p>
        </p:txBody>
      </p:sp>
      <p:sp>
        <p:nvSpPr>
          <p:cNvPr id="3" name="Subtitle 2"/>
          <p:cNvSpPr>
            <a:spLocks noGrp="1"/>
          </p:cNvSpPr>
          <p:nvPr>
            <p:ph type="subTitle" idx="1"/>
          </p:nvPr>
        </p:nvSpPr>
        <p:spPr/>
        <p:txBody>
          <a:bodyPr/>
          <a:lstStyle/>
          <a:p>
            <a:r>
              <a:rPr lang="en-US" dirty="0">
                <a:solidFill>
                  <a:schemeClr val="tx1"/>
                </a:solidFill>
              </a:rPr>
              <a:t>http://training.oa-bsa.org/noac2015</a:t>
            </a:r>
          </a:p>
        </p:txBody>
      </p:sp>
    </p:spTree>
    <p:extLst>
      <p:ext uri="{BB962C8B-B14F-4D97-AF65-F5344CB8AC3E}">
        <p14:creationId xmlns:p14="http://schemas.microsoft.com/office/powerpoint/2010/main" val="4278126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Becoming A Leader</a:t>
            </a:r>
            <a:endParaRPr lang="en-US" dirty="0">
              <a:solidFill>
                <a:srgbClr val="FF0000"/>
              </a:solidFill>
            </a:endParaRPr>
          </a:p>
        </p:txBody>
      </p:sp>
      <p:sp>
        <p:nvSpPr>
          <p:cNvPr id="3" name="Content Placeholder 2"/>
          <p:cNvSpPr>
            <a:spLocks noGrp="1"/>
          </p:cNvSpPr>
          <p:nvPr>
            <p:ph idx="1"/>
          </p:nvPr>
        </p:nvSpPr>
        <p:spPr>
          <a:xfrm>
            <a:off x="457200" y="1311965"/>
            <a:ext cx="8229600" cy="4545495"/>
          </a:xfrm>
        </p:spPr>
        <p:txBody>
          <a:bodyPr>
            <a:normAutofit lnSpcReduction="10000"/>
          </a:bodyPr>
          <a:lstStyle/>
          <a:p>
            <a:pPr marL="0" indent="0" algn="ctr">
              <a:buNone/>
            </a:pPr>
            <a:r>
              <a:rPr lang="en-US" sz="3000" b="1" dirty="0" smtClean="0"/>
              <a:t>NOAC 2015 theme</a:t>
            </a:r>
          </a:p>
          <a:p>
            <a:pPr marL="0" indent="0" algn="ctr">
              <a:buNone/>
            </a:pPr>
            <a:r>
              <a:rPr lang="en-US" b="1" i="1" dirty="0" smtClean="0">
                <a:solidFill>
                  <a:srgbClr val="7030A0"/>
                </a:solidFill>
              </a:rPr>
              <a:t>“</a:t>
            </a:r>
            <a:r>
              <a:rPr lang="en-US" b="1" i="1" u="sng" dirty="0">
                <a:solidFill>
                  <a:srgbClr val="7030A0"/>
                </a:solidFill>
              </a:rPr>
              <a:t>It Starts With Us</a:t>
            </a:r>
            <a:r>
              <a:rPr lang="en-US" b="1" i="1" dirty="0" smtClean="0">
                <a:solidFill>
                  <a:srgbClr val="7030A0"/>
                </a:solidFill>
              </a:rPr>
              <a:t>”</a:t>
            </a:r>
          </a:p>
          <a:p>
            <a:pPr marL="0" indent="0">
              <a:buNone/>
            </a:pPr>
            <a:r>
              <a:rPr lang="en-US" sz="3000" b="1" dirty="0" smtClean="0"/>
              <a:t>Goals for the session:</a:t>
            </a:r>
          </a:p>
          <a:p>
            <a:pPr marL="0" indent="0">
              <a:buNone/>
            </a:pPr>
            <a:endParaRPr lang="en-US" sz="800" b="1" dirty="0"/>
          </a:p>
          <a:p>
            <a:pPr lvl="1">
              <a:buFont typeface="Wingdings" panose="05000000000000000000" pitchFamily="2" charset="2"/>
              <a:buChar char="ü"/>
            </a:pPr>
            <a:r>
              <a:rPr lang="en-US" dirty="0" smtClean="0"/>
              <a:t>Provide </a:t>
            </a:r>
            <a:r>
              <a:rPr lang="en-US" dirty="0"/>
              <a:t>information on how to become a </a:t>
            </a:r>
            <a:r>
              <a:rPr lang="en-US" dirty="0" smtClean="0"/>
              <a:t>leader.</a:t>
            </a:r>
            <a:endParaRPr lang="en-US" dirty="0"/>
          </a:p>
          <a:p>
            <a:pPr lvl="1">
              <a:buFont typeface="Wingdings" panose="05000000000000000000" pitchFamily="2" charset="2"/>
              <a:buChar char="ü"/>
            </a:pPr>
            <a:r>
              <a:rPr lang="en-US" dirty="0"/>
              <a:t>Offer examples of good leadership </a:t>
            </a:r>
            <a:r>
              <a:rPr lang="en-US" dirty="0" smtClean="0"/>
              <a:t>characteristics.</a:t>
            </a:r>
            <a:endParaRPr lang="en-US" dirty="0"/>
          </a:p>
          <a:p>
            <a:pPr lvl="1">
              <a:buFont typeface="Wingdings" panose="05000000000000000000" pitchFamily="2" charset="2"/>
              <a:buChar char="ü"/>
            </a:pPr>
            <a:r>
              <a:rPr lang="en-US" dirty="0"/>
              <a:t>Give an opportunity to take the information back home and put it to use.</a:t>
            </a:r>
          </a:p>
          <a:p>
            <a:endParaRPr lang="en-US" dirty="0"/>
          </a:p>
        </p:txBody>
      </p:sp>
    </p:spTree>
    <p:extLst>
      <p:ext uri="{BB962C8B-B14F-4D97-AF65-F5344CB8AC3E}">
        <p14:creationId xmlns:p14="http://schemas.microsoft.com/office/powerpoint/2010/main" val="3284465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Becoming A Leader</a:t>
            </a:r>
            <a:endParaRPr lang="en-US" dirty="0">
              <a:solidFill>
                <a:srgbClr val="FF0000"/>
              </a:solidFill>
            </a:endParaRPr>
          </a:p>
        </p:txBody>
      </p:sp>
      <p:sp>
        <p:nvSpPr>
          <p:cNvPr id="3" name="Content Placeholder 2"/>
          <p:cNvSpPr>
            <a:spLocks noGrp="1"/>
          </p:cNvSpPr>
          <p:nvPr>
            <p:ph idx="1"/>
          </p:nvPr>
        </p:nvSpPr>
        <p:spPr>
          <a:xfrm>
            <a:off x="457200" y="1600200"/>
            <a:ext cx="8229600" cy="4151243"/>
          </a:xfrm>
        </p:spPr>
        <p:txBody>
          <a:bodyPr>
            <a:normAutofit fontScale="62500" lnSpcReduction="20000"/>
          </a:bodyPr>
          <a:lstStyle/>
          <a:p>
            <a:pPr marL="0" lvl="0" indent="0">
              <a:buNone/>
            </a:pPr>
            <a:r>
              <a:rPr lang="en-US" b="1" dirty="0" smtClean="0"/>
              <a:t>Learn </a:t>
            </a:r>
            <a:r>
              <a:rPr lang="en-US" b="1" dirty="0"/>
              <a:t>about lodge leadership opportunities, the qualities of great leaders, and develop a plan to put into action the goals you set to become a better lodge leader.</a:t>
            </a:r>
          </a:p>
          <a:p>
            <a:pPr lvl="0">
              <a:buFont typeface="Wingdings" panose="05000000000000000000" pitchFamily="2" charset="2"/>
              <a:buChar char="ü"/>
            </a:pPr>
            <a:r>
              <a:rPr lang="en-US" dirty="0" smtClean="0"/>
              <a:t>"</a:t>
            </a:r>
            <a:r>
              <a:rPr lang="en-US" b="1" i="1" u="sng" dirty="0" smtClean="0"/>
              <a:t>What </a:t>
            </a:r>
            <a:r>
              <a:rPr lang="en-US" b="1" i="1" u="sng" dirty="0"/>
              <a:t>are my Opportunities</a:t>
            </a:r>
            <a:r>
              <a:rPr lang="en-US" dirty="0"/>
              <a:t>" </a:t>
            </a:r>
            <a:r>
              <a:rPr lang="en-US" dirty="0" smtClean="0"/>
              <a:t>discuss </a:t>
            </a:r>
            <a:r>
              <a:rPr lang="en-US" dirty="0"/>
              <a:t>opportunities to get involved in a local lodge.</a:t>
            </a:r>
          </a:p>
          <a:p>
            <a:pPr lvl="0">
              <a:buFont typeface="Wingdings" panose="05000000000000000000" pitchFamily="2" charset="2"/>
              <a:buChar char="ü"/>
            </a:pPr>
            <a:r>
              <a:rPr lang="en-US" dirty="0" smtClean="0"/>
              <a:t>"</a:t>
            </a:r>
            <a:r>
              <a:rPr lang="en-US" b="1" i="1" u="sng" dirty="0" smtClean="0"/>
              <a:t>Qualities </a:t>
            </a:r>
            <a:r>
              <a:rPr lang="en-US" b="1" i="1" u="sng" dirty="0"/>
              <a:t>and Expectations of Lodge Leaders</a:t>
            </a:r>
            <a:r>
              <a:rPr lang="en-US" dirty="0"/>
              <a:t>" focuses on the qualities of great leaders and the expectations of being a lodge leader. Setting the example, servant leadership, etc. Focus on the fact that young </a:t>
            </a:r>
            <a:r>
              <a:rPr lang="en-US" dirty="0" err="1"/>
              <a:t>Arrowmen</a:t>
            </a:r>
            <a:r>
              <a:rPr lang="en-US" dirty="0"/>
              <a:t> look up to these leaders and their behaviors and actions can, and will, have a lasting impact on these young and new </a:t>
            </a:r>
            <a:r>
              <a:rPr lang="en-US" dirty="0" err="1"/>
              <a:t>Arrowmen</a:t>
            </a:r>
            <a:r>
              <a:rPr lang="en-US" dirty="0"/>
              <a:t>.</a:t>
            </a:r>
          </a:p>
          <a:p>
            <a:pPr lvl="0">
              <a:buFont typeface="Wingdings" panose="05000000000000000000" pitchFamily="2" charset="2"/>
              <a:buChar char="ü"/>
            </a:pPr>
            <a:r>
              <a:rPr lang="en-US" dirty="0" smtClean="0"/>
              <a:t>"</a:t>
            </a:r>
            <a:r>
              <a:rPr lang="en-US" b="1" i="1" u="sng" dirty="0" smtClean="0"/>
              <a:t>Making </a:t>
            </a:r>
            <a:r>
              <a:rPr lang="en-US" b="1" i="1" u="sng" dirty="0"/>
              <a:t>it Happen Back Home</a:t>
            </a:r>
            <a:r>
              <a:rPr lang="en-US" dirty="0"/>
              <a:t>" is a hands on session where guests will write a personal action plan, developing several goals, to take what they have learned. They will then commit to completing these goals when they return home from NOAC</a:t>
            </a:r>
            <a:r>
              <a:rPr lang="en-US" dirty="0" smtClean="0"/>
              <a:t>.</a:t>
            </a:r>
            <a:endParaRPr lang="en-US" dirty="0"/>
          </a:p>
          <a:p>
            <a:endParaRPr lang="en-US" dirty="0"/>
          </a:p>
        </p:txBody>
      </p:sp>
    </p:spTree>
    <p:extLst>
      <p:ext uri="{BB962C8B-B14F-4D97-AF65-F5344CB8AC3E}">
        <p14:creationId xmlns:p14="http://schemas.microsoft.com/office/powerpoint/2010/main" val="543467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Becoming A Leader</a:t>
            </a:r>
            <a:endParaRPr lang="en-US" dirty="0">
              <a:solidFill>
                <a:srgbClr val="FF0000"/>
              </a:solidFill>
            </a:endParaRPr>
          </a:p>
        </p:txBody>
      </p:sp>
      <p:sp>
        <p:nvSpPr>
          <p:cNvPr id="3" name="Content Placeholder 2"/>
          <p:cNvSpPr>
            <a:spLocks noGrp="1"/>
          </p:cNvSpPr>
          <p:nvPr>
            <p:ph idx="1"/>
          </p:nvPr>
        </p:nvSpPr>
        <p:spPr>
          <a:xfrm>
            <a:off x="457200" y="1600200"/>
            <a:ext cx="8229600" cy="4048432"/>
          </a:xfrm>
        </p:spPr>
        <p:txBody>
          <a:bodyPr>
            <a:normAutofit/>
          </a:bodyPr>
          <a:lstStyle/>
          <a:p>
            <a:pPr marL="0" indent="0" algn="ctr">
              <a:buNone/>
            </a:pPr>
            <a:r>
              <a:rPr lang="en-US" dirty="0"/>
              <a:t>This session will help the </a:t>
            </a:r>
            <a:endParaRPr lang="en-US" dirty="0" smtClean="0"/>
          </a:p>
          <a:p>
            <a:pPr marL="0" indent="0" algn="ctr">
              <a:buNone/>
            </a:pPr>
            <a:endParaRPr lang="en-US" sz="800" dirty="0" smtClean="0"/>
          </a:p>
          <a:p>
            <a:pPr marL="0" indent="0" algn="ctr">
              <a:buNone/>
            </a:pPr>
            <a:r>
              <a:rPr lang="en-US" b="1" dirty="0" smtClean="0"/>
              <a:t>Lodge/Chapter/Section</a:t>
            </a:r>
          </a:p>
          <a:p>
            <a:pPr marL="0" indent="0" algn="ctr">
              <a:buNone/>
            </a:pPr>
            <a:r>
              <a:rPr lang="en-US" dirty="0" smtClean="0"/>
              <a:t>with </a:t>
            </a:r>
          </a:p>
          <a:p>
            <a:pPr marL="0" indent="0" algn="ctr">
              <a:buNone/>
            </a:pPr>
            <a:r>
              <a:rPr lang="en-US" b="1" dirty="0" smtClean="0"/>
              <a:t>Journey </a:t>
            </a:r>
            <a:r>
              <a:rPr lang="en-US" b="1" dirty="0"/>
              <a:t>to Excellence </a:t>
            </a:r>
            <a:r>
              <a:rPr lang="en-US" b="1" dirty="0" smtClean="0"/>
              <a:t>Requirements</a:t>
            </a:r>
          </a:p>
          <a:p>
            <a:pPr marL="0" indent="0" algn="ctr">
              <a:buNone/>
            </a:pPr>
            <a:r>
              <a:rPr lang="en-US" dirty="0" smtClean="0"/>
              <a:t>#16 &amp; #17</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490298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Becoming A Leader (JTE)</a:t>
            </a:r>
            <a:endParaRPr lang="en-US" dirty="0"/>
          </a:p>
        </p:txBody>
      </p:sp>
      <p:sp>
        <p:nvSpPr>
          <p:cNvPr id="3" name="Content Placeholder 2"/>
          <p:cNvSpPr>
            <a:spLocks noGrp="1"/>
          </p:cNvSpPr>
          <p:nvPr>
            <p:ph idx="1"/>
          </p:nvPr>
        </p:nvSpPr>
        <p:spPr/>
        <p:txBody>
          <a:bodyPr>
            <a:normAutofit/>
          </a:bodyPr>
          <a:lstStyle/>
          <a:p>
            <a:pPr marL="0" indent="0">
              <a:buNone/>
            </a:pPr>
            <a:r>
              <a:rPr lang="en-US" b="1" dirty="0"/>
              <a:t>16.  Leadership development: </a:t>
            </a:r>
            <a:r>
              <a:rPr lang="en-US" dirty="0"/>
              <a:t>Conduct at least one LLD during the year with qualified instructors using current materials.</a:t>
            </a:r>
          </a:p>
          <a:p>
            <a:r>
              <a:rPr lang="en-US" sz="2400" b="1" i="1" dirty="0">
                <a:solidFill>
                  <a:srgbClr val="FF3300"/>
                </a:solidFill>
              </a:rPr>
              <a:t>Bronze</a:t>
            </a:r>
            <a:r>
              <a:rPr lang="en-US" sz="2400" dirty="0"/>
              <a:t> – Train at least 56% of LEC members or a 3% increase over prior year (50 points)</a:t>
            </a:r>
          </a:p>
          <a:p>
            <a:r>
              <a:rPr lang="en-US" sz="2400" b="1" i="1" dirty="0" smtClean="0">
                <a:solidFill>
                  <a:srgbClr val="99FFCC"/>
                </a:solidFill>
              </a:rPr>
              <a:t>Silver </a:t>
            </a:r>
            <a:r>
              <a:rPr lang="en-US" sz="2400" dirty="0" smtClean="0"/>
              <a:t>– </a:t>
            </a:r>
            <a:r>
              <a:rPr lang="en-US" sz="2400" dirty="0"/>
              <a:t>Train at least 83% of LEC members or a 3% increase over 56% (100 points)</a:t>
            </a:r>
          </a:p>
          <a:p>
            <a:r>
              <a:rPr lang="en-US" sz="2400" b="1" i="1" dirty="0">
                <a:solidFill>
                  <a:srgbClr val="FFC000"/>
                </a:solidFill>
              </a:rPr>
              <a:t>Gold </a:t>
            </a:r>
            <a:r>
              <a:rPr lang="en-US" sz="2400" dirty="0" smtClean="0"/>
              <a:t>– </a:t>
            </a:r>
            <a:r>
              <a:rPr lang="en-US" sz="2400" dirty="0"/>
              <a:t>Train 100% of LEC members or a 3% increase over 83% (200 points)</a:t>
            </a:r>
          </a:p>
        </p:txBody>
      </p:sp>
    </p:spTree>
    <p:extLst>
      <p:ext uri="{BB962C8B-B14F-4D97-AF65-F5344CB8AC3E}">
        <p14:creationId xmlns:p14="http://schemas.microsoft.com/office/powerpoint/2010/main" val="1249976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Becoming A Leader (JTE)</a:t>
            </a:r>
            <a:endParaRPr lang="en-US" dirty="0"/>
          </a:p>
        </p:txBody>
      </p:sp>
      <p:sp>
        <p:nvSpPr>
          <p:cNvPr id="3" name="Content Placeholder 2"/>
          <p:cNvSpPr>
            <a:spLocks noGrp="1"/>
          </p:cNvSpPr>
          <p:nvPr>
            <p:ph idx="1"/>
          </p:nvPr>
        </p:nvSpPr>
        <p:spPr>
          <a:xfrm>
            <a:off x="457200" y="1428524"/>
            <a:ext cx="8229600" cy="4525963"/>
          </a:xfrm>
        </p:spPr>
        <p:txBody>
          <a:bodyPr>
            <a:normAutofit fontScale="92500" lnSpcReduction="10000"/>
          </a:bodyPr>
          <a:lstStyle/>
          <a:p>
            <a:pPr marL="0" indent="0">
              <a:buNone/>
            </a:pPr>
            <a:r>
              <a:rPr lang="en-US" b="1" dirty="0"/>
              <a:t>17.  Planning and reporting: </a:t>
            </a:r>
            <a:r>
              <a:rPr lang="en-US" dirty="0"/>
              <a:t>Submit a written performance plan and annual report of accomplishments to the Scout Executive and council executive board.</a:t>
            </a:r>
          </a:p>
          <a:p>
            <a:r>
              <a:rPr lang="en-US" sz="2800" b="1" i="1" dirty="0">
                <a:solidFill>
                  <a:srgbClr val="FF3300"/>
                </a:solidFill>
              </a:rPr>
              <a:t>Bronze</a:t>
            </a:r>
            <a:r>
              <a:rPr lang="en-US" sz="2800" dirty="0" smtClean="0"/>
              <a:t> </a:t>
            </a:r>
            <a:r>
              <a:rPr lang="en-US" sz="2800" dirty="0"/>
              <a:t>– Submit a written annual lodge performance plan to the Scout Executive (25 points)</a:t>
            </a:r>
          </a:p>
          <a:p>
            <a:r>
              <a:rPr lang="en-US" sz="2800" b="1" i="1" dirty="0" smtClean="0">
                <a:solidFill>
                  <a:srgbClr val="99FFCC"/>
                </a:solidFill>
              </a:rPr>
              <a:t>Silver</a:t>
            </a:r>
            <a:r>
              <a:rPr lang="en-US" sz="2800" dirty="0" smtClean="0"/>
              <a:t> – </a:t>
            </a:r>
            <a:r>
              <a:rPr lang="en-US" sz="2800" dirty="0"/>
              <a:t>Submit a written annual report to the council executive board (50 points)</a:t>
            </a:r>
          </a:p>
          <a:p>
            <a:r>
              <a:rPr lang="en-US" sz="2800" b="1" i="1" dirty="0" smtClean="0">
                <a:solidFill>
                  <a:srgbClr val="FFC000"/>
                </a:solidFill>
              </a:rPr>
              <a:t>Gold </a:t>
            </a:r>
            <a:r>
              <a:rPr lang="en-US" sz="2800" dirty="0" smtClean="0"/>
              <a:t>– </a:t>
            </a:r>
            <a:r>
              <a:rPr lang="en-US" sz="2800" dirty="0"/>
              <a:t>Oral annual report given to council executive board by the lodge chief (100 points</a:t>
            </a:r>
            <a:r>
              <a:rPr lang="en-US" sz="2800" dirty="0" smtClean="0"/>
              <a:t>)</a:t>
            </a:r>
            <a:endParaRPr lang="en-US" sz="2800" dirty="0"/>
          </a:p>
        </p:txBody>
      </p:sp>
    </p:spTree>
    <p:extLst>
      <p:ext uri="{BB962C8B-B14F-4D97-AF65-F5344CB8AC3E}">
        <p14:creationId xmlns:p14="http://schemas.microsoft.com/office/powerpoint/2010/main" val="3360687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Becoming A Leader</a:t>
            </a:r>
            <a:br>
              <a:rPr lang="en-US" dirty="0" smtClean="0">
                <a:solidFill>
                  <a:srgbClr val="FF0000"/>
                </a:solidFill>
              </a:rPr>
            </a:br>
            <a:r>
              <a:rPr lang="en-US" dirty="0" smtClean="0">
                <a:solidFill>
                  <a:srgbClr val="FF0000"/>
                </a:solidFill>
              </a:rPr>
              <a:t>Session 1</a:t>
            </a:r>
            <a:endParaRPr lang="en-US" dirty="0">
              <a:solidFill>
                <a:srgbClr val="FF0000"/>
              </a:solidFill>
            </a:endParaRPr>
          </a:p>
        </p:txBody>
      </p:sp>
      <p:sp>
        <p:nvSpPr>
          <p:cNvPr id="3" name="Content Placeholder 2"/>
          <p:cNvSpPr>
            <a:spLocks noGrp="1"/>
          </p:cNvSpPr>
          <p:nvPr>
            <p:ph idx="1"/>
          </p:nvPr>
        </p:nvSpPr>
        <p:spPr>
          <a:xfrm>
            <a:off x="457200" y="1600201"/>
            <a:ext cx="8229600" cy="4125686"/>
          </a:xfrm>
        </p:spPr>
        <p:txBody>
          <a:bodyPr>
            <a:normAutofit fontScale="70000" lnSpcReduction="20000"/>
          </a:bodyPr>
          <a:lstStyle/>
          <a:p>
            <a:pPr marL="0" indent="0" algn="ctr">
              <a:buNone/>
            </a:pPr>
            <a:r>
              <a:rPr lang="en-US" dirty="0" smtClean="0"/>
              <a:t>"</a:t>
            </a:r>
            <a:r>
              <a:rPr lang="en-US" b="1" i="1" u="sng" dirty="0" smtClean="0"/>
              <a:t>What </a:t>
            </a:r>
            <a:r>
              <a:rPr lang="en-US" b="1" i="1" u="sng" dirty="0"/>
              <a:t>are my Opportunities</a:t>
            </a:r>
            <a:r>
              <a:rPr lang="en-US" dirty="0" smtClean="0"/>
              <a:t>"</a:t>
            </a:r>
            <a:endParaRPr lang="en-US" dirty="0"/>
          </a:p>
          <a:p>
            <a:pPr marL="0" indent="0">
              <a:buNone/>
            </a:pPr>
            <a:endParaRPr lang="en-US" dirty="0"/>
          </a:p>
          <a:p>
            <a:pPr marL="0" lvl="0" indent="0">
              <a:buNone/>
            </a:pPr>
            <a:r>
              <a:rPr lang="en-US" dirty="0"/>
              <a:t>These apply to lodge and chapter (youth and adult adviser)</a:t>
            </a:r>
          </a:p>
          <a:p>
            <a:pPr lvl="0"/>
            <a:r>
              <a:rPr lang="en-US" dirty="0"/>
              <a:t>Officer – chief, vice chief, secretary, treasurer.</a:t>
            </a:r>
          </a:p>
          <a:p>
            <a:pPr lvl="0"/>
            <a:r>
              <a:rPr lang="en-US" dirty="0"/>
              <a:t>Committee </a:t>
            </a:r>
            <a:r>
              <a:rPr lang="en-US" dirty="0" smtClean="0"/>
              <a:t>chairman.</a:t>
            </a:r>
            <a:endParaRPr lang="en-US" dirty="0"/>
          </a:p>
          <a:p>
            <a:pPr lvl="0"/>
            <a:r>
              <a:rPr lang="en-US" dirty="0"/>
              <a:t>Event </a:t>
            </a:r>
            <a:r>
              <a:rPr lang="en-US" dirty="0" smtClean="0"/>
              <a:t>chairman.</a:t>
            </a:r>
            <a:endParaRPr lang="en-US" dirty="0"/>
          </a:p>
          <a:p>
            <a:pPr lvl="0"/>
            <a:r>
              <a:rPr lang="en-US" dirty="0" err="1" smtClean="0"/>
              <a:t>Elangomat</a:t>
            </a:r>
            <a:r>
              <a:rPr lang="en-US" dirty="0" smtClean="0"/>
              <a:t>.</a:t>
            </a:r>
            <a:endParaRPr lang="en-US" dirty="0"/>
          </a:p>
          <a:p>
            <a:pPr lvl="0"/>
            <a:r>
              <a:rPr lang="en-US" dirty="0"/>
              <a:t>Event committee </a:t>
            </a:r>
            <a:r>
              <a:rPr lang="en-US" dirty="0" smtClean="0"/>
              <a:t>chairman.</a:t>
            </a:r>
            <a:endParaRPr lang="en-US" dirty="0"/>
          </a:p>
          <a:p>
            <a:pPr lvl="0"/>
            <a:r>
              <a:rPr lang="en-US" dirty="0"/>
              <a:t>Special project </a:t>
            </a:r>
            <a:r>
              <a:rPr lang="en-US" dirty="0" smtClean="0"/>
              <a:t>chairman.</a:t>
            </a:r>
          </a:p>
          <a:p>
            <a:pPr lvl="0"/>
            <a:r>
              <a:rPr lang="en-US" b="1" i="1" dirty="0" smtClean="0">
                <a:solidFill>
                  <a:srgbClr val="C00000"/>
                </a:solidFill>
              </a:rPr>
              <a:t>Adviser – All adult roles are as ADVISERS</a:t>
            </a:r>
            <a:r>
              <a:rPr lang="en-US" dirty="0" smtClean="0"/>
              <a:t>.</a:t>
            </a:r>
            <a:endParaRPr lang="en-US" dirty="0"/>
          </a:p>
          <a:p>
            <a:endParaRPr lang="en-US" dirty="0"/>
          </a:p>
        </p:txBody>
      </p:sp>
    </p:spTree>
    <p:extLst>
      <p:ext uri="{BB962C8B-B14F-4D97-AF65-F5344CB8AC3E}">
        <p14:creationId xmlns:p14="http://schemas.microsoft.com/office/powerpoint/2010/main" val="456383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Becoming A Leader</a:t>
            </a:r>
            <a:br>
              <a:rPr lang="en-US" dirty="0" smtClean="0">
                <a:solidFill>
                  <a:srgbClr val="FF0000"/>
                </a:solidFill>
              </a:rPr>
            </a:br>
            <a:r>
              <a:rPr lang="en-US" dirty="0" smtClean="0">
                <a:solidFill>
                  <a:srgbClr val="FF0000"/>
                </a:solidFill>
              </a:rPr>
              <a:t>Session 2</a:t>
            </a:r>
            <a:endParaRPr lang="en-US" dirty="0">
              <a:solidFill>
                <a:srgbClr val="FF0000"/>
              </a:solidFill>
            </a:endParaRPr>
          </a:p>
        </p:txBody>
      </p:sp>
      <p:sp>
        <p:nvSpPr>
          <p:cNvPr id="3" name="Content Placeholder 2"/>
          <p:cNvSpPr>
            <a:spLocks noGrp="1"/>
          </p:cNvSpPr>
          <p:nvPr>
            <p:ph idx="1"/>
          </p:nvPr>
        </p:nvSpPr>
        <p:spPr>
          <a:xfrm>
            <a:off x="457200" y="1600200"/>
            <a:ext cx="8229600" cy="4397829"/>
          </a:xfrm>
        </p:spPr>
        <p:txBody>
          <a:bodyPr>
            <a:normAutofit/>
          </a:bodyPr>
          <a:lstStyle/>
          <a:p>
            <a:pPr marL="0" indent="0" algn="ctr">
              <a:buNone/>
            </a:pPr>
            <a:r>
              <a:rPr lang="en-US" dirty="0" smtClean="0"/>
              <a:t>"</a:t>
            </a:r>
            <a:r>
              <a:rPr lang="en-US" b="1" i="1" u="sng" dirty="0" smtClean="0"/>
              <a:t>Qualities </a:t>
            </a:r>
            <a:r>
              <a:rPr lang="en-US" b="1" i="1" u="sng" dirty="0"/>
              <a:t>and Expectations of Lodge Leaders</a:t>
            </a:r>
            <a:r>
              <a:rPr lang="en-US" dirty="0" smtClean="0"/>
              <a:t>"</a:t>
            </a:r>
            <a:endParaRPr lang="en-US" dirty="0"/>
          </a:p>
          <a:p>
            <a:pPr marL="0" lvl="0" indent="0">
              <a:buNone/>
            </a:pPr>
            <a:endParaRPr lang="en-US" sz="900" dirty="0" smtClean="0"/>
          </a:p>
          <a:p>
            <a:pPr marL="0" lvl="0" indent="0" algn="ctr">
              <a:buNone/>
            </a:pPr>
            <a:r>
              <a:rPr lang="en-US" b="1" u="sng" dirty="0" smtClean="0">
                <a:solidFill>
                  <a:srgbClr val="7030A0"/>
                </a:solidFill>
              </a:rPr>
              <a:t>Styles </a:t>
            </a:r>
            <a:r>
              <a:rPr lang="en-US" b="1" u="sng" dirty="0">
                <a:solidFill>
                  <a:srgbClr val="7030A0"/>
                </a:solidFill>
              </a:rPr>
              <a:t>of </a:t>
            </a:r>
            <a:r>
              <a:rPr lang="en-US" b="1" u="sng" dirty="0" smtClean="0">
                <a:solidFill>
                  <a:srgbClr val="7030A0"/>
                </a:solidFill>
              </a:rPr>
              <a:t>Leadership</a:t>
            </a:r>
          </a:p>
          <a:p>
            <a:pPr lvl="2">
              <a:buFont typeface="Wingdings" panose="05000000000000000000" pitchFamily="2" charset="2"/>
              <a:buChar char="Ø"/>
            </a:pPr>
            <a:r>
              <a:rPr lang="en-US" sz="2800" dirty="0" smtClean="0"/>
              <a:t>Dictator</a:t>
            </a:r>
          </a:p>
          <a:p>
            <a:pPr lvl="2">
              <a:buFont typeface="Wingdings" panose="05000000000000000000" pitchFamily="2" charset="2"/>
              <a:buChar char="Ø"/>
            </a:pPr>
            <a:r>
              <a:rPr lang="en-US" sz="2800" dirty="0" smtClean="0"/>
              <a:t>Delegator</a:t>
            </a:r>
          </a:p>
          <a:p>
            <a:pPr lvl="2">
              <a:buFont typeface="Wingdings" panose="05000000000000000000" pitchFamily="2" charset="2"/>
              <a:buChar char="Ø"/>
            </a:pPr>
            <a:r>
              <a:rPr lang="en-US" sz="2800" dirty="0" smtClean="0"/>
              <a:t>Doer</a:t>
            </a:r>
          </a:p>
          <a:p>
            <a:pPr lvl="2">
              <a:buFont typeface="Wingdings" panose="05000000000000000000" pitchFamily="2" charset="2"/>
              <a:buChar char="Ø"/>
            </a:pPr>
            <a:r>
              <a:rPr lang="en-US" sz="2800" dirty="0" smtClean="0"/>
              <a:t>Let </a:t>
            </a:r>
            <a:r>
              <a:rPr lang="en-US" sz="2800" dirty="0"/>
              <a:t>It Happen</a:t>
            </a:r>
          </a:p>
          <a:p>
            <a:endParaRPr lang="en-US" dirty="0"/>
          </a:p>
        </p:txBody>
      </p:sp>
    </p:spTree>
    <p:extLst>
      <p:ext uri="{BB962C8B-B14F-4D97-AF65-F5344CB8AC3E}">
        <p14:creationId xmlns:p14="http://schemas.microsoft.com/office/powerpoint/2010/main" val="59581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Becoming A Leader</a:t>
            </a:r>
            <a:br>
              <a:rPr lang="en-US" dirty="0">
                <a:solidFill>
                  <a:srgbClr val="FF0000"/>
                </a:solidFill>
              </a:rPr>
            </a:br>
            <a:r>
              <a:rPr lang="en-US" dirty="0">
                <a:solidFill>
                  <a:srgbClr val="FF0000"/>
                </a:solidFill>
              </a:rPr>
              <a:t>Session 2</a:t>
            </a:r>
            <a:endParaRPr lang="en-US" dirty="0"/>
          </a:p>
        </p:txBody>
      </p:sp>
      <p:sp>
        <p:nvSpPr>
          <p:cNvPr id="3" name="Content Placeholder 2"/>
          <p:cNvSpPr>
            <a:spLocks noGrp="1"/>
          </p:cNvSpPr>
          <p:nvPr>
            <p:ph idx="1"/>
          </p:nvPr>
        </p:nvSpPr>
        <p:spPr>
          <a:xfrm>
            <a:off x="457200" y="1600201"/>
            <a:ext cx="8229600" cy="3505200"/>
          </a:xfrm>
        </p:spPr>
        <p:txBody>
          <a:bodyPr/>
          <a:lstStyle/>
          <a:p>
            <a:pPr marL="0" lvl="0" indent="0" algn="ctr">
              <a:buNone/>
            </a:pPr>
            <a:r>
              <a:rPr lang="en-US" b="1" dirty="0" smtClean="0">
                <a:solidFill>
                  <a:srgbClr val="7030A0"/>
                </a:solidFill>
              </a:rPr>
              <a:t>Phases of Leadership</a:t>
            </a:r>
          </a:p>
          <a:p>
            <a:pPr marL="0" lvl="0" indent="0" algn="ctr">
              <a:buNone/>
            </a:pPr>
            <a:endParaRPr lang="en-US" b="1" dirty="0" smtClean="0">
              <a:solidFill>
                <a:srgbClr val="7030A0"/>
              </a:solidFill>
            </a:endParaRPr>
          </a:p>
          <a:p>
            <a:pPr lvl="2">
              <a:buFont typeface="Wingdings" panose="05000000000000000000" pitchFamily="2" charset="2"/>
              <a:buChar char="Ø"/>
            </a:pPr>
            <a:r>
              <a:rPr lang="en-US" sz="2800" dirty="0" smtClean="0"/>
              <a:t>Forming the group</a:t>
            </a:r>
          </a:p>
          <a:p>
            <a:pPr lvl="2">
              <a:buFont typeface="Wingdings" panose="05000000000000000000" pitchFamily="2" charset="2"/>
              <a:buChar char="Ø"/>
            </a:pPr>
            <a:r>
              <a:rPr lang="en-US" sz="2800" dirty="0" smtClean="0"/>
              <a:t>Getting the </a:t>
            </a:r>
            <a:r>
              <a:rPr lang="en-US" sz="2800" dirty="0"/>
              <a:t>group </a:t>
            </a:r>
            <a:r>
              <a:rPr lang="en-US" sz="2800" dirty="0" smtClean="0"/>
              <a:t>together</a:t>
            </a:r>
          </a:p>
          <a:p>
            <a:pPr lvl="2">
              <a:buFont typeface="Wingdings" panose="05000000000000000000" pitchFamily="2" charset="2"/>
              <a:buChar char="Ø"/>
            </a:pPr>
            <a:r>
              <a:rPr lang="en-US" sz="2800" dirty="0" smtClean="0"/>
              <a:t>Working with </a:t>
            </a:r>
            <a:r>
              <a:rPr lang="en-US" sz="2800" dirty="0"/>
              <a:t>the </a:t>
            </a:r>
            <a:r>
              <a:rPr lang="en-US" sz="2800" dirty="0" smtClean="0"/>
              <a:t>group</a:t>
            </a:r>
          </a:p>
          <a:p>
            <a:pPr lvl="2">
              <a:buFont typeface="Wingdings" panose="05000000000000000000" pitchFamily="2" charset="2"/>
              <a:buChar char="Ø"/>
            </a:pPr>
            <a:r>
              <a:rPr lang="en-US" sz="2800" dirty="0" smtClean="0"/>
              <a:t>Group performance</a:t>
            </a:r>
            <a:r>
              <a:rPr lang="en-US" sz="2800" dirty="0"/>
              <a:t>.</a:t>
            </a:r>
          </a:p>
          <a:p>
            <a:endParaRPr lang="en-US" dirty="0"/>
          </a:p>
        </p:txBody>
      </p:sp>
    </p:spTree>
    <p:extLst>
      <p:ext uri="{BB962C8B-B14F-4D97-AF65-F5344CB8AC3E}">
        <p14:creationId xmlns:p14="http://schemas.microsoft.com/office/powerpoint/2010/main" val="1470760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AC_Powerpoint_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156</TotalTime>
  <Words>1323</Words>
  <Application>Microsoft Office PowerPoint</Application>
  <PresentationFormat>On-screen Show (4:3)</PresentationFormat>
  <Paragraphs>171</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NOAC_Powerpoint_Red</vt:lpstr>
      <vt:lpstr>PowerPoint Presentation</vt:lpstr>
      <vt:lpstr>Becoming A Leader</vt:lpstr>
      <vt:lpstr>Becoming A Leader</vt:lpstr>
      <vt:lpstr>Becoming A Leader</vt:lpstr>
      <vt:lpstr>Becoming A Leader (JTE)</vt:lpstr>
      <vt:lpstr>Becoming A Leader (JTE)</vt:lpstr>
      <vt:lpstr>Becoming A Leader Session 1</vt:lpstr>
      <vt:lpstr>Becoming A Leader Session 2</vt:lpstr>
      <vt:lpstr>Becoming A Leader Session 2</vt:lpstr>
      <vt:lpstr>Becoming A Leader Session 2</vt:lpstr>
      <vt:lpstr>Becoming A Leader Session 2</vt:lpstr>
      <vt:lpstr>Becoming A Leader Session 3</vt:lpstr>
      <vt:lpstr>Becoming A Leader Session 3</vt:lpstr>
      <vt:lpstr>Becoming A Leader Session 3</vt:lpstr>
      <vt:lpstr>Becoming A Leader Contract</vt:lpstr>
      <vt:lpstr>Trainer Preparation</vt:lpstr>
      <vt:lpstr>Appendix Resources</vt:lpstr>
      <vt:lpstr>Trainer Instructions</vt:lpstr>
      <vt:lpstr>For Training Resources and More Information Visit: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Beedie</dc:creator>
  <cp:lastModifiedBy>Jake Torpey</cp:lastModifiedBy>
  <cp:revision>23</cp:revision>
  <dcterms:created xsi:type="dcterms:W3CDTF">2015-05-27T10:15:06Z</dcterms:created>
  <dcterms:modified xsi:type="dcterms:W3CDTF">2015-07-13T15:57:28Z</dcterms:modified>
</cp:coreProperties>
</file>