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Lst>
  <p:notesMasterIdLst>
    <p:notesMasterId r:id="rId16"/>
  </p:notesMasterIdLst>
  <p:sldIdLst>
    <p:sldId id="256" r:id="rId5"/>
    <p:sldId id="263" r:id="rId6"/>
    <p:sldId id="266" r:id="rId7"/>
    <p:sldId id="258" r:id="rId8"/>
    <p:sldId id="257" r:id="rId9"/>
    <p:sldId id="259" r:id="rId10"/>
    <p:sldId id="260" r:id="rId11"/>
    <p:sldId id="261" r:id="rId12"/>
    <p:sldId id="262" r:id="rId13"/>
    <p:sldId id="265" r:id="rId14"/>
    <p:sldId id="267" r:id="rId15"/>
  </p:sldIdLst>
  <p:sldSz cx="9144000" cy="6858000" type="screen4x3"/>
  <p:notesSz cx="6858000" cy="9144000"/>
  <p:defaultTextStyle>
    <a:defPPr>
      <a:defRPr lang="en-US"/>
    </a:defPPr>
    <a:lvl1pPr algn="l" rtl="0" fontAlgn="base">
      <a:spcBef>
        <a:spcPct val="0"/>
      </a:spcBef>
      <a:spcAft>
        <a:spcPct val="0"/>
      </a:spcAft>
      <a:defRPr sz="32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32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32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32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3200" kern="1200">
        <a:solidFill>
          <a:schemeClr val="tx1"/>
        </a:solidFill>
        <a:latin typeface="Arial" pitchFamily="34" charset="0"/>
        <a:ea typeface="+mn-ea"/>
        <a:cs typeface="Arial" pitchFamily="34" charset="0"/>
      </a:defRPr>
    </a:lvl5pPr>
    <a:lvl6pPr marL="2286000" algn="l" defTabSz="914400" rtl="0" eaLnBrk="1" latinLnBrk="0" hangingPunct="1">
      <a:defRPr sz="3200" kern="1200">
        <a:solidFill>
          <a:schemeClr val="tx1"/>
        </a:solidFill>
        <a:latin typeface="Arial" pitchFamily="34" charset="0"/>
        <a:ea typeface="+mn-ea"/>
        <a:cs typeface="Arial" pitchFamily="34" charset="0"/>
      </a:defRPr>
    </a:lvl6pPr>
    <a:lvl7pPr marL="2743200" algn="l" defTabSz="914400" rtl="0" eaLnBrk="1" latinLnBrk="0" hangingPunct="1">
      <a:defRPr sz="3200" kern="1200">
        <a:solidFill>
          <a:schemeClr val="tx1"/>
        </a:solidFill>
        <a:latin typeface="Arial" pitchFamily="34" charset="0"/>
        <a:ea typeface="+mn-ea"/>
        <a:cs typeface="Arial" pitchFamily="34" charset="0"/>
      </a:defRPr>
    </a:lvl7pPr>
    <a:lvl8pPr marL="3200400" algn="l" defTabSz="914400" rtl="0" eaLnBrk="1" latinLnBrk="0" hangingPunct="1">
      <a:defRPr sz="3200" kern="1200">
        <a:solidFill>
          <a:schemeClr val="tx1"/>
        </a:solidFill>
        <a:latin typeface="Arial" pitchFamily="34" charset="0"/>
        <a:ea typeface="+mn-ea"/>
        <a:cs typeface="Arial" pitchFamily="34" charset="0"/>
      </a:defRPr>
    </a:lvl8pPr>
    <a:lvl9pPr marL="3657600" algn="l" defTabSz="914400" rtl="0" eaLnBrk="1" latinLnBrk="0" hangingPunct="1">
      <a:defRPr sz="32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79" autoAdjust="0"/>
  </p:normalViewPr>
  <p:slideViewPr>
    <p:cSldViewPr>
      <p:cViewPr varScale="1">
        <p:scale>
          <a:sx n="87" d="100"/>
          <a:sy n="87" d="100"/>
        </p:scale>
        <p:origin x="-145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ACE9CEE-EE4C-4BAA-B7C3-BAA373DB69C3}" type="slidenum">
              <a:rPr lang="en-US"/>
              <a:pPr/>
              <a:t>‹#›</a:t>
            </a:fld>
            <a:endParaRPr lang="en-US"/>
          </a:p>
        </p:txBody>
      </p:sp>
    </p:spTree>
    <p:extLst>
      <p:ext uri="{BB962C8B-B14F-4D97-AF65-F5344CB8AC3E}">
        <p14:creationId xmlns:p14="http://schemas.microsoft.com/office/powerpoint/2010/main" val="201517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DD7A8D-7EC8-43D9-96F1-B764C2E5D22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D7912-970A-4DC7-B25B-FC9A17F4F471}" type="slidenum">
              <a:rPr lang="en-US"/>
              <a:pPr/>
              <a:t>10</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0558DF-A519-4D2F-9D91-BA27A34B6473}" type="slidenum">
              <a:rPr lang="en-US"/>
              <a:pPr/>
              <a:t>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F2B24C-0D3F-4656-9355-1EF0599BAA7F}" type="slidenum">
              <a:rPr lang="en-US"/>
              <a:pPr/>
              <a:t>3</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CFAE08-ACFE-4FAF-A834-EA5FA14DD609}" type="slidenum">
              <a:rPr lang="en-US"/>
              <a:pPr/>
              <a:t>4</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5C2BF9-D63F-4D2F-A65A-E568683CF862}" type="slidenum">
              <a:rPr lang="en-US"/>
              <a:pPr/>
              <a:t>5</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2FA55B-373C-4FDE-9E04-098D381426CC}" type="slidenum">
              <a:rPr lang="en-US"/>
              <a:pPr/>
              <a:t>6</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C98EC-1D98-452F-B698-A7E578138FE4}" type="slidenum">
              <a:rPr lang="en-US"/>
              <a:pPr/>
              <a:t>7</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CF602-F3FC-4107-BB3E-7F34CA2EBC66}" type="slidenum">
              <a:rPr lang="en-US"/>
              <a:pPr/>
              <a:t>8</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2015B4-DE6D-4885-946F-94CBFD5B8F8F}" type="slidenum">
              <a:rPr lang="en-US"/>
              <a:pPr/>
              <a:t>9</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55600"/>
            <a:ext cx="2101850" cy="5770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55600"/>
            <a:ext cx="6153150" cy="5770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719263"/>
            <a:ext cx="4127500" cy="4406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719263"/>
            <a:ext cx="4127500" cy="4406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55600"/>
            <a:ext cx="2101850" cy="5770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55600"/>
            <a:ext cx="6153150" cy="5770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719263"/>
            <a:ext cx="4127500" cy="4406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719263"/>
            <a:ext cx="4127500" cy="4406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6"/>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3" name="Rectangle 7"/>
          <p:cNvSpPr/>
          <p:nvPr/>
        </p:nvSpPr>
        <p:spPr>
          <a:xfrm>
            <a:off x="136525" y="152400"/>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TextBox 1"/>
          <p:cNvSpPr txBox="1"/>
          <p:nvPr/>
        </p:nvSpPr>
        <p:spPr>
          <a:xfrm>
            <a:off x="228600" y="6324600"/>
            <a:ext cx="6477000" cy="307975"/>
          </a:xfrm>
          <a:prstGeom prst="rect">
            <a:avLst/>
          </a:prstGeom>
          <a:noFill/>
        </p:spPr>
        <p:txBody>
          <a:bodyPr>
            <a:spAutoFit/>
          </a:bodyPr>
          <a:lstStyle/>
          <a:p>
            <a:pPr algn="ctr" fontAlgn="auto">
              <a:spcBef>
                <a:spcPts val="0"/>
              </a:spcBef>
              <a:spcAft>
                <a:spcPts val="0"/>
              </a:spcAft>
              <a:defRPr/>
            </a:pPr>
            <a:r>
              <a:rPr lang="en-US" sz="1400" dirty="0">
                <a:solidFill>
                  <a:schemeClr val="bg1"/>
                </a:solidFill>
                <a:latin typeface="+mn-lt"/>
                <a:cs typeface="+mn-cs"/>
              </a:rPr>
              <a:t>2015 NATIONAL ORDER OF THE ARROW CONFERENCE</a:t>
            </a:r>
          </a:p>
        </p:txBody>
      </p:sp>
      <p:pic>
        <p:nvPicPr>
          <p:cNvPr id="6149" name="Picture 13" descr="NOAC2015_StandardLogo_White.eps"/>
          <p:cNvPicPr>
            <a:picLocks noChangeAspect="1"/>
          </p:cNvPicPr>
          <p:nvPr/>
        </p:nvPicPr>
        <p:blipFill>
          <a:blip r:embed="rId13" cstate="print"/>
          <a:srcRect/>
          <a:stretch>
            <a:fillRect/>
          </a:stretch>
        </p:blipFill>
        <p:spPr bwMode="auto">
          <a:xfrm>
            <a:off x="7078663" y="3048000"/>
            <a:ext cx="1844675" cy="1035050"/>
          </a:xfrm>
          <a:prstGeom prst="rect">
            <a:avLst/>
          </a:prstGeom>
          <a:noFill/>
          <a:ln w="9525">
            <a:noFill/>
            <a:miter lim="800000"/>
            <a:headEnd/>
            <a:tailEnd/>
          </a:ln>
        </p:spPr>
      </p:pic>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fontAlgn="base">
        <a:spcBef>
          <a:spcPct val="0"/>
        </a:spcBef>
        <a:spcAft>
          <a:spcPct val="0"/>
        </a:spcAft>
        <a:defRPr sz="3200">
          <a:solidFill>
            <a:schemeClr val="bg1"/>
          </a:solidFill>
          <a:latin typeface="+mj-lt"/>
          <a:ea typeface="+mj-ea"/>
          <a:cs typeface="+mj-cs"/>
        </a:defRPr>
      </a:lvl1pPr>
      <a:lvl2pPr algn="ctr" rtl="0" fontAlgn="base">
        <a:spcBef>
          <a:spcPct val="0"/>
        </a:spcBef>
        <a:spcAft>
          <a:spcPct val="0"/>
        </a:spcAft>
        <a:defRPr sz="3200">
          <a:solidFill>
            <a:schemeClr val="bg1"/>
          </a:solidFill>
          <a:latin typeface="Franklin Gothic Medium" pitchFamily="34" charset="0"/>
        </a:defRPr>
      </a:lvl2pPr>
      <a:lvl3pPr algn="ctr" rtl="0" fontAlgn="base">
        <a:spcBef>
          <a:spcPct val="0"/>
        </a:spcBef>
        <a:spcAft>
          <a:spcPct val="0"/>
        </a:spcAft>
        <a:defRPr sz="3200">
          <a:solidFill>
            <a:schemeClr val="bg1"/>
          </a:solidFill>
          <a:latin typeface="Franklin Gothic Medium" pitchFamily="34" charset="0"/>
        </a:defRPr>
      </a:lvl3pPr>
      <a:lvl4pPr algn="ctr" rtl="0" fontAlgn="base">
        <a:spcBef>
          <a:spcPct val="0"/>
        </a:spcBef>
        <a:spcAft>
          <a:spcPct val="0"/>
        </a:spcAft>
        <a:defRPr sz="3200">
          <a:solidFill>
            <a:schemeClr val="bg1"/>
          </a:solidFill>
          <a:latin typeface="Franklin Gothic Medium" pitchFamily="34" charset="0"/>
        </a:defRPr>
      </a:lvl4pPr>
      <a:lvl5pPr algn="ctr" rtl="0" fontAlgn="base">
        <a:spcBef>
          <a:spcPct val="0"/>
        </a:spcBef>
        <a:spcAft>
          <a:spcPct val="0"/>
        </a:spcAft>
        <a:defRPr sz="3200">
          <a:solidFill>
            <a:schemeClr val="bg1"/>
          </a:solidFill>
          <a:latin typeface="Franklin Gothic Medium" pitchFamily="34" charset="0"/>
        </a:defRPr>
      </a:lvl5pPr>
      <a:lvl6pPr marL="457200" algn="ctr" rtl="0" fontAlgn="base">
        <a:spcBef>
          <a:spcPct val="0"/>
        </a:spcBef>
        <a:spcAft>
          <a:spcPct val="0"/>
        </a:spcAft>
        <a:defRPr sz="3200">
          <a:solidFill>
            <a:schemeClr val="bg1"/>
          </a:solidFill>
          <a:latin typeface="Franklin Gothic Medium" pitchFamily="34" charset="0"/>
        </a:defRPr>
      </a:lvl6pPr>
      <a:lvl7pPr marL="914400" algn="ctr" rtl="0" fontAlgn="base">
        <a:spcBef>
          <a:spcPct val="0"/>
        </a:spcBef>
        <a:spcAft>
          <a:spcPct val="0"/>
        </a:spcAft>
        <a:defRPr sz="3200">
          <a:solidFill>
            <a:schemeClr val="bg1"/>
          </a:solidFill>
          <a:latin typeface="Franklin Gothic Medium" pitchFamily="34" charset="0"/>
        </a:defRPr>
      </a:lvl7pPr>
      <a:lvl8pPr marL="1371600" algn="ctr" rtl="0" fontAlgn="base">
        <a:spcBef>
          <a:spcPct val="0"/>
        </a:spcBef>
        <a:spcAft>
          <a:spcPct val="0"/>
        </a:spcAft>
        <a:defRPr sz="3200">
          <a:solidFill>
            <a:schemeClr val="bg1"/>
          </a:solidFill>
          <a:latin typeface="Franklin Gothic Medium" pitchFamily="34" charset="0"/>
        </a:defRPr>
      </a:lvl8pPr>
      <a:lvl9pPr marL="1828800" algn="ctr" rtl="0" fontAlgn="base">
        <a:spcBef>
          <a:spcPct val="0"/>
        </a:spcBef>
        <a:spcAft>
          <a:spcPct val="0"/>
        </a:spcAft>
        <a:defRPr sz="3200">
          <a:solidFill>
            <a:schemeClr val="bg1"/>
          </a:solidFill>
          <a:latin typeface="Franklin Gothic Medium" pitchFamily="34" charset="0"/>
        </a:defRPr>
      </a:lvl9pPr>
    </p:titleStyle>
    <p:bodyStyle>
      <a:lvl1pPr marL="273050" indent="-228600" algn="l" rtl="0" fontAlgn="base">
        <a:spcBef>
          <a:spcPct val="20000"/>
        </a:spcBef>
        <a:spcAft>
          <a:spcPct val="0"/>
        </a:spcAft>
        <a:buClr>
          <a:schemeClr val="accent1"/>
        </a:buClr>
        <a:buFont typeface="Wingdings 2" pitchFamily="18" charset="2"/>
        <a:buChar char=""/>
        <a:defRPr sz="2000">
          <a:solidFill>
            <a:schemeClr val="tx2"/>
          </a:solidFill>
          <a:latin typeface="+mn-lt"/>
          <a:ea typeface="+mn-ea"/>
          <a:cs typeface="+mn-cs"/>
        </a:defRPr>
      </a:lvl1pPr>
      <a:lvl2pPr marL="547688" indent="-182563" algn="l" rtl="0" fontAlgn="base">
        <a:spcBef>
          <a:spcPct val="20000"/>
        </a:spcBef>
        <a:spcAft>
          <a:spcPct val="0"/>
        </a:spcAft>
        <a:buClr>
          <a:schemeClr val="accent2"/>
        </a:buClr>
        <a:buFont typeface="Wingdings" pitchFamily="2" charset="2"/>
        <a:buChar char="§"/>
        <a:defRPr>
          <a:solidFill>
            <a:schemeClr val="tx2"/>
          </a:solidFill>
          <a:latin typeface="+mn-lt"/>
        </a:defRPr>
      </a:lvl2pPr>
      <a:lvl3pPr marL="822325" indent="-182563" algn="l" rtl="0" fontAlgn="base">
        <a:spcBef>
          <a:spcPct val="20000"/>
        </a:spcBef>
        <a:spcAft>
          <a:spcPct val="0"/>
        </a:spcAft>
        <a:buClr>
          <a:srgbClr val="B5AE53"/>
        </a:buClr>
        <a:buFont typeface="Wingdings" pitchFamily="2" charset="2"/>
        <a:buChar char="§"/>
        <a:defRPr sz="1600">
          <a:solidFill>
            <a:schemeClr val="tx2"/>
          </a:solidFill>
          <a:latin typeface="+mn-lt"/>
        </a:defRPr>
      </a:lvl3pPr>
      <a:lvl4pPr marL="1096963" indent="-182563" algn="l" rtl="0" fontAlgn="base">
        <a:spcBef>
          <a:spcPct val="20000"/>
        </a:spcBef>
        <a:spcAft>
          <a:spcPct val="0"/>
        </a:spcAft>
        <a:buClr>
          <a:srgbClr val="848058"/>
        </a:buClr>
        <a:buFont typeface="Wingdings" pitchFamily="2" charset="2"/>
        <a:buChar char="§"/>
        <a:defRPr sz="1400">
          <a:solidFill>
            <a:schemeClr val="tx2"/>
          </a:solidFill>
          <a:latin typeface="+mn-lt"/>
        </a:defRPr>
      </a:lvl4pPr>
      <a:lvl5pPr marL="12795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5pPr>
      <a:lvl6pPr marL="17367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6pPr>
      <a:lvl7pPr marL="21939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7pPr>
      <a:lvl8pPr marL="26511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8pPr>
      <a:lvl9pPr marL="31083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152400"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174" name="Picture 10"/>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311150" y="6110288"/>
            <a:ext cx="1112838" cy="581025"/>
          </a:xfrm>
          <a:prstGeom prst="rect">
            <a:avLst/>
          </a:prstGeom>
          <a:noFill/>
          <a:ln w="9525">
            <a:noFill/>
            <a:miter lim="800000"/>
            <a:headEnd/>
            <a:tailEnd/>
          </a:ln>
        </p:spPr>
      </p:pic>
      <p:sp>
        <p:nvSpPr>
          <p:cNvPr id="12" name="TextBox 11"/>
          <p:cNvSpPr txBox="1"/>
          <p:nvPr/>
        </p:nvSpPr>
        <p:spPr>
          <a:xfrm>
            <a:off x="1447800" y="6262688"/>
            <a:ext cx="6477000" cy="276225"/>
          </a:xfrm>
          <a:prstGeom prst="rect">
            <a:avLst/>
          </a:prstGeom>
          <a:noFill/>
        </p:spPr>
        <p:txBody>
          <a:bodyPr>
            <a:spAutoFit/>
          </a:bodyPr>
          <a:lstStyle/>
          <a:p>
            <a:pPr fontAlgn="auto">
              <a:spcBef>
                <a:spcPts val="0"/>
              </a:spcBef>
              <a:spcAft>
                <a:spcPts val="0"/>
              </a:spcAft>
              <a:defRPr/>
            </a:pPr>
            <a:r>
              <a:rPr lang="en-US" sz="1200" dirty="0">
                <a:latin typeface="+mn-lt"/>
                <a:cs typeface="+mn-cs"/>
              </a:rPr>
              <a:t>2015 NATIONAL ORDER OF THE ARROW CONFERENCE</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fontAlgn="base">
        <a:spcBef>
          <a:spcPct val="0"/>
        </a:spcBef>
        <a:spcAft>
          <a:spcPct val="0"/>
        </a:spcAft>
        <a:defRPr sz="3200">
          <a:solidFill>
            <a:schemeClr val="bg1"/>
          </a:solidFill>
          <a:latin typeface="+mj-lt"/>
          <a:ea typeface="+mj-ea"/>
          <a:cs typeface="+mj-cs"/>
        </a:defRPr>
      </a:lvl1pPr>
      <a:lvl2pPr algn="ctr" rtl="0" fontAlgn="base">
        <a:spcBef>
          <a:spcPct val="0"/>
        </a:spcBef>
        <a:spcAft>
          <a:spcPct val="0"/>
        </a:spcAft>
        <a:defRPr sz="3200">
          <a:solidFill>
            <a:schemeClr val="bg1"/>
          </a:solidFill>
          <a:latin typeface="Franklin Gothic Medium" pitchFamily="34" charset="0"/>
        </a:defRPr>
      </a:lvl2pPr>
      <a:lvl3pPr algn="ctr" rtl="0" fontAlgn="base">
        <a:spcBef>
          <a:spcPct val="0"/>
        </a:spcBef>
        <a:spcAft>
          <a:spcPct val="0"/>
        </a:spcAft>
        <a:defRPr sz="3200">
          <a:solidFill>
            <a:schemeClr val="bg1"/>
          </a:solidFill>
          <a:latin typeface="Franklin Gothic Medium" pitchFamily="34" charset="0"/>
        </a:defRPr>
      </a:lvl3pPr>
      <a:lvl4pPr algn="ctr" rtl="0" fontAlgn="base">
        <a:spcBef>
          <a:spcPct val="0"/>
        </a:spcBef>
        <a:spcAft>
          <a:spcPct val="0"/>
        </a:spcAft>
        <a:defRPr sz="3200">
          <a:solidFill>
            <a:schemeClr val="bg1"/>
          </a:solidFill>
          <a:latin typeface="Franklin Gothic Medium" pitchFamily="34" charset="0"/>
        </a:defRPr>
      </a:lvl4pPr>
      <a:lvl5pPr algn="ctr" rtl="0" fontAlgn="base">
        <a:spcBef>
          <a:spcPct val="0"/>
        </a:spcBef>
        <a:spcAft>
          <a:spcPct val="0"/>
        </a:spcAft>
        <a:defRPr sz="3200">
          <a:solidFill>
            <a:schemeClr val="bg1"/>
          </a:solidFill>
          <a:latin typeface="Franklin Gothic Medium" pitchFamily="34" charset="0"/>
        </a:defRPr>
      </a:lvl5pPr>
      <a:lvl6pPr marL="457200" algn="ctr" rtl="0" fontAlgn="base">
        <a:spcBef>
          <a:spcPct val="0"/>
        </a:spcBef>
        <a:spcAft>
          <a:spcPct val="0"/>
        </a:spcAft>
        <a:defRPr sz="3200">
          <a:solidFill>
            <a:schemeClr val="bg1"/>
          </a:solidFill>
          <a:latin typeface="Franklin Gothic Medium" pitchFamily="34" charset="0"/>
        </a:defRPr>
      </a:lvl6pPr>
      <a:lvl7pPr marL="914400" algn="ctr" rtl="0" fontAlgn="base">
        <a:spcBef>
          <a:spcPct val="0"/>
        </a:spcBef>
        <a:spcAft>
          <a:spcPct val="0"/>
        </a:spcAft>
        <a:defRPr sz="3200">
          <a:solidFill>
            <a:schemeClr val="bg1"/>
          </a:solidFill>
          <a:latin typeface="Franklin Gothic Medium" pitchFamily="34" charset="0"/>
        </a:defRPr>
      </a:lvl7pPr>
      <a:lvl8pPr marL="1371600" algn="ctr" rtl="0" fontAlgn="base">
        <a:spcBef>
          <a:spcPct val="0"/>
        </a:spcBef>
        <a:spcAft>
          <a:spcPct val="0"/>
        </a:spcAft>
        <a:defRPr sz="3200">
          <a:solidFill>
            <a:schemeClr val="bg1"/>
          </a:solidFill>
          <a:latin typeface="Franklin Gothic Medium" pitchFamily="34" charset="0"/>
        </a:defRPr>
      </a:lvl8pPr>
      <a:lvl9pPr marL="1828800" algn="ctr" rtl="0" fontAlgn="base">
        <a:spcBef>
          <a:spcPct val="0"/>
        </a:spcBef>
        <a:spcAft>
          <a:spcPct val="0"/>
        </a:spcAft>
        <a:defRPr sz="3200">
          <a:solidFill>
            <a:schemeClr val="bg1"/>
          </a:solidFill>
          <a:latin typeface="Franklin Gothic Medium" pitchFamily="34" charset="0"/>
        </a:defRPr>
      </a:lvl9pPr>
    </p:titleStyle>
    <p:bodyStyle>
      <a:lvl1pPr marL="273050" indent="-228600" algn="l" rtl="0" fontAlgn="base">
        <a:spcBef>
          <a:spcPct val="20000"/>
        </a:spcBef>
        <a:spcAft>
          <a:spcPct val="0"/>
        </a:spcAft>
        <a:buClr>
          <a:schemeClr val="accent1"/>
        </a:buClr>
        <a:buFont typeface="Wingdings 2" pitchFamily="18" charset="2"/>
        <a:buChar char=""/>
        <a:defRPr sz="2000">
          <a:solidFill>
            <a:schemeClr val="tx2"/>
          </a:solidFill>
          <a:latin typeface="+mn-lt"/>
          <a:ea typeface="+mn-ea"/>
          <a:cs typeface="+mn-cs"/>
        </a:defRPr>
      </a:lvl1pPr>
      <a:lvl2pPr marL="547688" indent="-182563" algn="l" rtl="0" fontAlgn="base">
        <a:spcBef>
          <a:spcPct val="20000"/>
        </a:spcBef>
        <a:spcAft>
          <a:spcPct val="0"/>
        </a:spcAft>
        <a:buClr>
          <a:schemeClr val="accent2"/>
        </a:buClr>
        <a:buFont typeface="Wingdings" pitchFamily="2" charset="2"/>
        <a:buChar char="§"/>
        <a:defRPr>
          <a:solidFill>
            <a:schemeClr val="tx2"/>
          </a:solidFill>
          <a:latin typeface="+mn-lt"/>
        </a:defRPr>
      </a:lvl2pPr>
      <a:lvl3pPr marL="822325" indent="-182563" algn="l" rtl="0" fontAlgn="base">
        <a:spcBef>
          <a:spcPct val="20000"/>
        </a:spcBef>
        <a:spcAft>
          <a:spcPct val="0"/>
        </a:spcAft>
        <a:buClr>
          <a:srgbClr val="B5AE53"/>
        </a:buClr>
        <a:buFont typeface="Wingdings" pitchFamily="2" charset="2"/>
        <a:buChar char="§"/>
        <a:defRPr sz="1600">
          <a:solidFill>
            <a:schemeClr val="tx2"/>
          </a:solidFill>
          <a:latin typeface="+mn-lt"/>
        </a:defRPr>
      </a:lvl3pPr>
      <a:lvl4pPr marL="1096963" indent="-182563" algn="l" rtl="0" fontAlgn="base">
        <a:spcBef>
          <a:spcPct val="20000"/>
        </a:spcBef>
        <a:spcAft>
          <a:spcPct val="0"/>
        </a:spcAft>
        <a:buClr>
          <a:srgbClr val="848058"/>
        </a:buClr>
        <a:buFont typeface="Wingdings" pitchFamily="2" charset="2"/>
        <a:buChar char="§"/>
        <a:defRPr sz="1400">
          <a:solidFill>
            <a:schemeClr val="tx2"/>
          </a:solidFill>
          <a:latin typeface="+mn-lt"/>
        </a:defRPr>
      </a:lvl4pPr>
      <a:lvl5pPr marL="12795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5pPr>
      <a:lvl6pPr marL="17367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6pPr>
      <a:lvl7pPr marL="21939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7pPr>
      <a:lvl8pPr marL="26511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8pPr>
      <a:lvl9pPr marL="3108325" indent="-182563" algn="l" rtl="0" fontAlgn="base">
        <a:spcBef>
          <a:spcPct val="20000"/>
        </a:spcBef>
        <a:spcAft>
          <a:spcPct val="0"/>
        </a:spcAft>
        <a:buClr>
          <a:srgbClr val="786C71"/>
        </a:buClr>
        <a:buFont typeface="Wingdings" pitchFamily="2" charset="2"/>
        <a:buChar char="§"/>
        <a:defRPr sz="13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30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457200" rtl="0" fontAlgn="base">
        <a:spcBef>
          <a:spcPct val="0"/>
        </a:spcBef>
        <a:spcAft>
          <a:spcPct val="0"/>
        </a:spcAft>
        <a:defRPr sz="4000">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Museo Slab 700"/>
          <a:ea typeface="Museo Slab 700"/>
          <a:cs typeface="Museo Slab 700"/>
        </a:defRPr>
      </a:lvl2pPr>
      <a:lvl3pPr algn="ctr" defTabSz="457200" rtl="0" fontAlgn="base">
        <a:spcBef>
          <a:spcPct val="0"/>
        </a:spcBef>
        <a:spcAft>
          <a:spcPct val="0"/>
        </a:spcAft>
        <a:defRPr sz="4000">
          <a:solidFill>
            <a:schemeClr val="tx1"/>
          </a:solidFill>
          <a:latin typeface="Museo Slab 700"/>
          <a:ea typeface="Museo Slab 700"/>
          <a:cs typeface="Museo Slab 700"/>
        </a:defRPr>
      </a:lvl3pPr>
      <a:lvl4pPr algn="ctr" defTabSz="457200" rtl="0" fontAlgn="base">
        <a:spcBef>
          <a:spcPct val="0"/>
        </a:spcBef>
        <a:spcAft>
          <a:spcPct val="0"/>
        </a:spcAft>
        <a:defRPr sz="4000">
          <a:solidFill>
            <a:schemeClr val="tx1"/>
          </a:solidFill>
          <a:latin typeface="Museo Slab 700"/>
          <a:ea typeface="Museo Slab 700"/>
          <a:cs typeface="Museo Slab 700"/>
        </a:defRPr>
      </a:lvl4pPr>
      <a:lvl5pPr algn="ctr" defTabSz="457200" rtl="0" fontAlgn="base">
        <a:spcBef>
          <a:spcPct val="0"/>
        </a:spcBef>
        <a:spcAft>
          <a:spcPct val="0"/>
        </a:spcAft>
        <a:defRPr sz="4000">
          <a:solidFill>
            <a:schemeClr val="tx1"/>
          </a:solidFill>
          <a:latin typeface="Museo Slab 700"/>
          <a:ea typeface="Museo Slab 700"/>
          <a:cs typeface="Museo Slab 700"/>
        </a:defRPr>
      </a:lvl5pPr>
      <a:lvl6pPr marL="457200" algn="ctr" defTabSz="457200" rtl="0" fontAlgn="base">
        <a:spcBef>
          <a:spcPct val="0"/>
        </a:spcBef>
        <a:spcAft>
          <a:spcPct val="0"/>
        </a:spcAft>
        <a:defRPr sz="4000">
          <a:solidFill>
            <a:schemeClr val="tx1"/>
          </a:solidFill>
          <a:latin typeface="Museo Slab 700"/>
          <a:ea typeface="Museo Slab 700"/>
          <a:cs typeface="Museo Slab 700"/>
        </a:defRPr>
      </a:lvl6pPr>
      <a:lvl7pPr marL="914400" algn="ctr" defTabSz="457200" rtl="0" fontAlgn="base">
        <a:spcBef>
          <a:spcPct val="0"/>
        </a:spcBef>
        <a:spcAft>
          <a:spcPct val="0"/>
        </a:spcAft>
        <a:defRPr sz="4000">
          <a:solidFill>
            <a:schemeClr val="tx1"/>
          </a:solidFill>
          <a:latin typeface="Museo Slab 700"/>
          <a:ea typeface="Museo Slab 700"/>
          <a:cs typeface="Museo Slab 700"/>
        </a:defRPr>
      </a:lvl7pPr>
      <a:lvl8pPr marL="1371600" algn="ctr" defTabSz="457200" rtl="0" fontAlgn="base">
        <a:spcBef>
          <a:spcPct val="0"/>
        </a:spcBef>
        <a:spcAft>
          <a:spcPct val="0"/>
        </a:spcAft>
        <a:defRPr sz="4000">
          <a:solidFill>
            <a:schemeClr val="tx1"/>
          </a:solidFill>
          <a:latin typeface="Museo Slab 700"/>
          <a:ea typeface="Museo Slab 700"/>
          <a:cs typeface="Museo Slab 700"/>
        </a:defRPr>
      </a:lvl8pPr>
      <a:lvl9pPr marL="1828800" algn="ctr" defTabSz="457200" rtl="0" fontAlgn="base">
        <a:spcBef>
          <a:spcPct val="0"/>
        </a:spcBef>
        <a:spcAft>
          <a:spcPct val="0"/>
        </a:spcAft>
        <a:defRPr sz="4000">
          <a:solidFill>
            <a:schemeClr val="tx1"/>
          </a:solidFill>
          <a:latin typeface="Museo Slab 700"/>
          <a:ea typeface="Museo Slab 700"/>
          <a:cs typeface="Museo Slab 700"/>
        </a:defRPr>
      </a:lvl9pPr>
    </p:titleStyle>
    <p:bodyStyle>
      <a:lvl1pPr marL="342900" indent="-342900" algn="l" defTabSz="457200" rtl="0" fontAlgn="base">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defTabSz="457200" rtl="0" fontAlgn="base">
        <a:spcBef>
          <a:spcPct val="20000"/>
        </a:spcBef>
        <a:spcAft>
          <a:spcPct val="0"/>
        </a:spcAft>
        <a:buFont typeface="Arial" pitchFamily="34" charset="0"/>
        <a:buChar char="–"/>
        <a:defRPr sz="2800">
          <a:solidFill>
            <a:schemeClr val="tx1"/>
          </a:solidFill>
          <a:latin typeface="+mn-lt"/>
          <a:ea typeface="+mn-ea"/>
          <a:cs typeface="+mn-cs"/>
        </a:defRPr>
      </a:lvl2pPr>
      <a:lvl3pPr marL="1143000" indent="-228600" algn="l" defTabSz="457200" rtl="0" fontAlgn="base">
        <a:spcBef>
          <a:spcPct val="20000"/>
        </a:spcBef>
        <a:spcAft>
          <a:spcPct val="0"/>
        </a:spcAft>
        <a:buFont typeface="Arial" pitchFamily="34" charset="0"/>
        <a:buChar char="•"/>
        <a:defRPr sz="2400">
          <a:solidFill>
            <a:schemeClr val="tx1"/>
          </a:solidFill>
          <a:latin typeface="+mn-lt"/>
          <a:ea typeface="+mn-ea"/>
          <a:cs typeface="+mn-cs"/>
        </a:defRPr>
      </a:lvl3pPr>
      <a:lvl4pPr marL="16002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4pPr>
      <a:lvl5pPr marL="20574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5pPr>
      <a:lvl6pPr marL="25146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6pPr>
      <a:lvl7pPr marL="29718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7pPr>
      <a:lvl8pPr marL="34290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8pPr>
      <a:lvl9pPr marL="38862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40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457200" rtl="0" fontAlgn="base">
        <a:spcBef>
          <a:spcPct val="0"/>
        </a:spcBef>
        <a:spcAft>
          <a:spcPct val="0"/>
        </a:spcAft>
        <a:defRPr sz="4000">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Museo Slab 700"/>
          <a:ea typeface="Museo Slab 700"/>
          <a:cs typeface="Museo Slab 700"/>
        </a:defRPr>
      </a:lvl2pPr>
      <a:lvl3pPr algn="ctr" defTabSz="457200" rtl="0" fontAlgn="base">
        <a:spcBef>
          <a:spcPct val="0"/>
        </a:spcBef>
        <a:spcAft>
          <a:spcPct val="0"/>
        </a:spcAft>
        <a:defRPr sz="4000">
          <a:solidFill>
            <a:schemeClr val="tx1"/>
          </a:solidFill>
          <a:latin typeface="Museo Slab 700"/>
          <a:ea typeface="Museo Slab 700"/>
          <a:cs typeface="Museo Slab 700"/>
        </a:defRPr>
      </a:lvl3pPr>
      <a:lvl4pPr algn="ctr" defTabSz="457200" rtl="0" fontAlgn="base">
        <a:spcBef>
          <a:spcPct val="0"/>
        </a:spcBef>
        <a:spcAft>
          <a:spcPct val="0"/>
        </a:spcAft>
        <a:defRPr sz="4000">
          <a:solidFill>
            <a:schemeClr val="tx1"/>
          </a:solidFill>
          <a:latin typeface="Museo Slab 700"/>
          <a:ea typeface="Museo Slab 700"/>
          <a:cs typeface="Museo Slab 700"/>
        </a:defRPr>
      </a:lvl4pPr>
      <a:lvl5pPr algn="ctr" defTabSz="457200" rtl="0" fontAlgn="base">
        <a:spcBef>
          <a:spcPct val="0"/>
        </a:spcBef>
        <a:spcAft>
          <a:spcPct val="0"/>
        </a:spcAft>
        <a:defRPr sz="4000">
          <a:solidFill>
            <a:schemeClr val="tx1"/>
          </a:solidFill>
          <a:latin typeface="Museo Slab 700"/>
          <a:ea typeface="Museo Slab 700"/>
          <a:cs typeface="Museo Slab 700"/>
        </a:defRPr>
      </a:lvl5pPr>
      <a:lvl6pPr marL="457200" algn="ctr" defTabSz="457200" rtl="0" fontAlgn="base">
        <a:spcBef>
          <a:spcPct val="0"/>
        </a:spcBef>
        <a:spcAft>
          <a:spcPct val="0"/>
        </a:spcAft>
        <a:defRPr sz="4000">
          <a:solidFill>
            <a:schemeClr val="tx1"/>
          </a:solidFill>
          <a:latin typeface="Museo Slab 700"/>
          <a:ea typeface="Museo Slab 700"/>
          <a:cs typeface="Museo Slab 700"/>
        </a:defRPr>
      </a:lvl6pPr>
      <a:lvl7pPr marL="914400" algn="ctr" defTabSz="457200" rtl="0" fontAlgn="base">
        <a:spcBef>
          <a:spcPct val="0"/>
        </a:spcBef>
        <a:spcAft>
          <a:spcPct val="0"/>
        </a:spcAft>
        <a:defRPr sz="4000">
          <a:solidFill>
            <a:schemeClr val="tx1"/>
          </a:solidFill>
          <a:latin typeface="Museo Slab 700"/>
          <a:ea typeface="Museo Slab 700"/>
          <a:cs typeface="Museo Slab 700"/>
        </a:defRPr>
      </a:lvl7pPr>
      <a:lvl8pPr marL="1371600" algn="ctr" defTabSz="457200" rtl="0" fontAlgn="base">
        <a:spcBef>
          <a:spcPct val="0"/>
        </a:spcBef>
        <a:spcAft>
          <a:spcPct val="0"/>
        </a:spcAft>
        <a:defRPr sz="4000">
          <a:solidFill>
            <a:schemeClr val="tx1"/>
          </a:solidFill>
          <a:latin typeface="Museo Slab 700"/>
          <a:ea typeface="Museo Slab 700"/>
          <a:cs typeface="Museo Slab 700"/>
        </a:defRPr>
      </a:lvl8pPr>
      <a:lvl9pPr marL="1828800" algn="ctr" defTabSz="457200" rtl="0" fontAlgn="base">
        <a:spcBef>
          <a:spcPct val="0"/>
        </a:spcBef>
        <a:spcAft>
          <a:spcPct val="0"/>
        </a:spcAft>
        <a:defRPr sz="4000">
          <a:solidFill>
            <a:schemeClr val="tx1"/>
          </a:solidFill>
          <a:latin typeface="Museo Slab 700"/>
          <a:ea typeface="Museo Slab 700"/>
          <a:cs typeface="Museo Slab 700"/>
        </a:defRPr>
      </a:lvl9pPr>
    </p:titleStyle>
    <p:bodyStyle>
      <a:lvl1pPr marL="342900" indent="-342900" algn="l" defTabSz="457200" rtl="0" fontAlgn="base">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defTabSz="457200" rtl="0" fontAlgn="base">
        <a:spcBef>
          <a:spcPct val="20000"/>
        </a:spcBef>
        <a:spcAft>
          <a:spcPct val="0"/>
        </a:spcAft>
        <a:buFont typeface="Arial" pitchFamily="34" charset="0"/>
        <a:buChar char="–"/>
        <a:defRPr sz="2800">
          <a:solidFill>
            <a:schemeClr val="tx1"/>
          </a:solidFill>
          <a:latin typeface="+mn-lt"/>
          <a:ea typeface="+mn-ea"/>
          <a:cs typeface="+mn-cs"/>
        </a:defRPr>
      </a:lvl2pPr>
      <a:lvl3pPr marL="1143000" indent="-228600" algn="l" defTabSz="457200" rtl="0" fontAlgn="base">
        <a:spcBef>
          <a:spcPct val="20000"/>
        </a:spcBef>
        <a:spcAft>
          <a:spcPct val="0"/>
        </a:spcAft>
        <a:buFont typeface="Arial" pitchFamily="34" charset="0"/>
        <a:buChar char="•"/>
        <a:defRPr sz="2400">
          <a:solidFill>
            <a:schemeClr val="tx1"/>
          </a:solidFill>
          <a:latin typeface="+mn-lt"/>
          <a:ea typeface="+mn-ea"/>
          <a:cs typeface="+mn-cs"/>
        </a:defRPr>
      </a:lvl3pPr>
      <a:lvl4pPr marL="16002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4pPr>
      <a:lvl5pPr marL="20574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5pPr>
      <a:lvl6pPr marL="25146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6pPr>
      <a:lvl7pPr marL="29718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7pPr>
      <a:lvl8pPr marL="34290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8pPr>
      <a:lvl9pPr marL="3886200" indent="-228600" algn="l" defTabSz="457200" rtl="0" fontAlgn="base">
        <a:spcBef>
          <a:spcPct val="20000"/>
        </a:spcBef>
        <a:spcAft>
          <a:spcPct val="0"/>
        </a:spcAft>
        <a:buFont typeface="Arial" pitchFamily="34" charset="0"/>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p:cNvSpPr>
          <p:nvPr>
            <p:ph type="ctrTitle"/>
          </p:nvPr>
        </p:nvSpPr>
        <p:spPr>
          <a:xfrm>
            <a:off x="762000" y="3276600"/>
            <a:ext cx="7620000" cy="1828800"/>
          </a:xfrm>
        </p:spPr>
        <p:txBody>
          <a:bodyPr/>
          <a:lstStyle/>
          <a:p>
            <a:r>
              <a:rPr lang="en-US" sz="4800" b="1"/>
              <a:t>BROTHERHOOD BOUND</a:t>
            </a:r>
          </a:p>
        </p:txBody>
      </p:sp>
      <p:sp>
        <p:nvSpPr>
          <p:cNvPr id="2051" name="Rectangle 3"/>
          <p:cNvSpPr>
            <a:spLocks noGrp="1"/>
          </p:cNvSpPr>
          <p:nvPr>
            <p:ph type="subTitle" idx="1"/>
          </p:nvPr>
        </p:nvSpPr>
        <p:spPr>
          <a:xfrm>
            <a:off x="2133600" y="4800600"/>
            <a:ext cx="4876800" cy="457200"/>
          </a:xfrm>
        </p:spPr>
        <p:txBody>
          <a:bodyPr/>
          <a:lstStyle/>
          <a:p>
            <a:pPr>
              <a:lnSpc>
                <a:spcPct val="80000"/>
              </a:lnSpc>
            </a:pPr>
            <a:r>
              <a:rPr lang="en-US"/>
              <a:t>“Just another stop along the way….”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ctrTitle"/>
          </p:nvPr>
        </p:nvSpPr>
        <p:spPr>
          <a:xfrm>
            <a:off x="533400" y="3429000"/>
            <a:ext cx="7772400" cy="1470025"/>
          </a:xfrm>
        </p:spPr>
        <p:txBody>
          <a:bodyPr/>
          <a:lstStyle/>
          <a:p>
            <a:r>
              <a:rPr lang="en-US" sz="4800" b="1"/>
              <a:t>CONCLUSION</a:t>
            </a:r>
          </a:p>
        </p:txBody>
      </p:sp>
      <p:sp>
        <p:nvSpPr>
          <p:cNvPr id="31748" name="Rectangle 4"/>
          <p:cNvSpPr>
            <a:spLocks noGrp="1"/>
          </p:cNvSpPr>
          <p:nvPr>
            <p:ph type="subTitle" idx="1"/>
          </p:nvPr>
        </p:nvSpPr>
        <p:spPr>
          <a:xfrm>
            <a:off x="1524000" y="5105400"/>
            <a:ext cx="6400800" cy="1752600"/>
          </a:xfrm>
        </p:spPr>
        <p:txBody>
          <a:bodyPr/>
          <a:lstStyle/>
          <a:p>
            <a:r>
              <a:rPr lang="en-US"/>
              <a:t>“Getting into the driver’s seat…”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 Training Resources and More Information Visit:</a:t>
            </a:r>
            <a:endParaRPr lang="en-US" dirty="0"/>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457200" y="228600"/>
            <a:ext cx="8229600" cy="914400"/>
          </a:xfrm>
        </p:spPr>
        <p:txBody>
          <a:bodyPr/>
          <a:lstStyle/>
          <a:p>
            <a:r>
              <a:rPr lang="en-US" b="1"/>
              <a:t>History of the Brotherhood</a:t>
            </a:r>
          </a:p>
        </p:txBody>
      </p:sp>
      <p:pic>
        <p:nvPicPr>
          <p:cNvPr id="25605" name="Picture 5" descr="firstritualreenactment"/>
          <p:cNvPicPr>
            <a:picLocks noChangeAspect="1" noChangeArrowheads="1"/>
          </p:cNvPicPr>
          <p:nvPr/>
        </p:nvPicPr>
        <p:blipFill>
          <a:blip r:embed="rId3" cstate="print"/>
          <a:srcRect/>
          <a:stretch>
            <a:fillRect/>
          </a:stretch>
        </p:blipFill>
        <p:spPr bwMode="auto">
          <a:xfrm>
            <a:off x="1828800" y="1905000"/>
            <a:ext cx="5476875" cy="3352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n-US" b="1"/>
              <a:t>What is the Purpose of the Brotherhood?</a:t>
            </a:r>
          </a:p>
        </p:txBody>
      </p:sp>
      <p:sp>
        <p:nvSpPr>
          <p:cNvPr id="38915" name="Rectangle 3"/>
          <p:cNvSpPr>
            <a:spLocks noGrp="1"/>
          </p:cNvSpPr>
          <p:nvPr>
            <p:ph type="body" idx="1"/>
          </p:nvPr>
        </p:nvSpPr>
        <p:spPr/>
        <p:txBody>
          <a:bodyPr/>
          <a:lstStyle/>
          <a:p>
            <a:endParaRPr lang="en-US"/>
          </a:p>
          <a:p>
            <a:r>
              <a:rPr lang="en-US"/>
              <a:t>To strengthen a member’s commitment to the Order</a:t>
            </a:r>
          </a:p>
          <a:p>
            <a:endParaRPr lang="en-US"/>
          </a:p>
          <a:p>
            <a:endParaRPr lang="en-US"/>
          </a:p>
          <a:p>
            <a:endParaRPr lang="en-US"/>
          </a:p>
          <a:p>
            <a:r>
              <a:rPr lang="en-US"/>
              <a:t>To increase membership retention</a:t>
            </a:r>
          </a:p>
          <a:p>
            <a:endParaRPr lang="en-US"/>
          </a:p>
          <a:p>
            <a:endParaRPr lang="en-US"/>
          </a:p>
          <a:p>
            <a:endParaRPr lang="en-US"/>
          </a:p>
          <a:p>
            <a:r>
              <a:rPr lang="en-US"/>
              <a:t>To increase the amount of service provided to council and community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20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fade">
                                      <p:cBhvr>
                                        <p:cTn id="12" dur="20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915">
                                            <p:txEl>
                                              <p:pRg st="5" end="5"/>
                                            </p:txEl>
                                          </p:spTgt>
                                        </p:tgtEl>
                                        <p:attrNameLst>
                                          <p:attrName>style.visibility</p:attrName>
                                        </p:attrNameLst>
                                      </p:cBhvr>
                                      <p:to>
                                        <p:strVal val="visible"/>
                                      </p:to>
                                    </p:set>
                                    <p:animEffect transition="in" filter="fade">
                                      <p:cBhvr>
                                        <p:cTn id="17" dur="2000"/>
                                        <p:tgtEl>
                                          <p:spTgt spid="3891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915">
                                            <p:txEl>
                                              <p:pRg st="9" end="9"/>
                                            </p:txEl>
                                          </p:spTgt>
                                        </p:tgtEl>
                                        <p:attrNameLst>
                                          <p:attrName>style.visibility</p:attrName>
                                        </p:attrNameLst>
                                      </p:cBhvr>
                                      <p:to>
                                        <p:strVal val="visible"/>
                                      </p:to>
                                    </p:set>
                                    <p:animEffect transition="in" filter="fade">
                                      <p:cBhvr>
                                        <p:cTn id="22" dur="2000"/>
                                        <p:tgtEl>
                                          <p:spTgt spid="389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p:cNvSpPr>
          <p:nvPr>
            <p:ph type="ctrTitle"/>
          </p:nvPr>
        </p:nvSpPr>
        <p:spPr>
          <a:xfrm>
            <a:off x="0" y="3810000"/>
            <a:ext cx="9144000" cy="1470025"/>
          </a:xfrm>
        </p:spPr>
        <p:txBody>
          <a:bodyPr/>
          <a:lstStyle/>
          <a:p>
            <a:r>
              <a:rPr lang="en-US" sz="4800" b="1"/>
              <a:t>ORDEAL BREAKOUT SESSION</a:t>
            </a:r>
          </a:p>
        </p:txBody>
      </p:sp>
      <p:sp>
        <p:nvSpPr>
          <p:cNvPr id="12294" name="Rectangle 6"/>
          <p:cNvSpPr>
            <a:spLocks noGrp="1"/>
          </p:cNvSpPr>
          <p:nvPr>
            <p:ph type="subTitle" idx="1"/>
          </p:nvPr>
        </p:nvSpPr>
        <p:spPr>
          <a:xfrm>
            <a:off x="0" y="5334000"/>
            <a:ext cx="9144000" cy="990600"/>
          </a:xfrm>
        </p:spPr>
        <p:txBody>
          <a:bodyPr/>
          <a:lstStyle/>
          <a:p>
            <a:r>
              <a:rPr lang="en-US"/>
              <a:t>The Five Challenges of Brotherhood Membership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US" b="1"/>
              <a:t>1.) Memorize the Signs of Arrow Membership</a:t>
            </a:r>
          </a:p>
        </p:txBody>
      </p:sp>
      <p:sp>
        <p:nvSpPr>
          <p:cNvPr id="10243" name="Rectangle 3"/>
          <p:cNvSpPr>
            <a:spLocks noGrp="1"/>
          </p:cNvSpPr>
          <p:nvPr>
            <p:ph type="body" idx="1"/>
          </p:nvPr>
        </p:nvSpPr>
        <p:spPr/>
        <p:txBody>
          <a:bodyPr/>
          <a:lstStyle/>
          <a:p>
            <a:endParaRPr lang="en-US"/>
          </a:p>
          <a:p>
            <a:r>
              <a:rPr lang="en-US"/>
              <a:t>Obligation</a:t>
            </a:r>
          </a:p>
          <a:p>
            <a:endParaRPr lang="en-US"/>
          </a:p>
          <a:p>
            <a:r>
              <a:rPr lang="en-US"/>
              <a:t>Order of the Arrow Song</a:t>
            </a:r>
          </a:p>
          <a:p>
            <a:endParaRPr lang="en-US"/>
          </a:p>
          <a:p>
            <a:r>
              <a:rPr lang="en-US"/>
              <a:t>The Admonition</a:t>
            </a:r>
          </a:p>
          <a:p>
            <a:endParaRPr lang="en-US"/>
          </a:p>
          <a:p>
            <a:r>
              <a:rPr lang="en-US"/>
              <a:t>Sign of Ordeal Membership</a:t>
            </a:r>
          </a:p>
          <a:p>
            <a:endParaRPr lang="en-US"/>
          </a:p>
          <a:p>
            <a:r>
              <a:rPr lang="en-US"/>
              <a:t>OA Handclasp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20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fade">
                                      <p:cBhvr>
                                        <p:cTn id="17" dur="2000"/>
                                        <p:tgtEl>
                                          <p:spTgt spid="10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Effect transition="in" filter="fade">
                                      <p:cBhvr>
                                        <p:cTn id="22" dur="2000"/>
                                        <p:tgtEl>
                                          <p:spTgt spid="1024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7" end="7"/>
                                            </p:txEl>
                                          </p:spTgt>
                                        </p:tgtEl>
                                        <p:attrNameLst>
                                          <p:attrName>style.visibility</p:attrName>
                                        </p:attrNameLst>
                                      </p:cBhvr>
                                      <p:to>
                                        <p:strVal val="visible"/>
                                      </p:to>
                                    </p:set>
                                    <p:animEffect transition="in" filter="fade">
                                      <p:cBhvr>
                                        <p:cTn id="27" dur="2000"/>
                                        <p:tgtEl>
                                          <p:spTgt spid="1024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9" end="9"/>
                                            </p:txEl>
                                          </p:spTgt>
                                        </p:tgtEl>
                                        <p:attrNameLst>
                                          <p:attrName>style.visibility</p:attrName>
                                        </p:attrNameLst>
                                      </p:cBhvr>
                                      <p:to>
                                        <p:strVal val="visible"/>
                                      </p:to>
                                    </p:set>
                                    <p:animEffect transition="in" filter="fade">
                                      <p:cBhvr>
                                        <p:cTn id="32" dur="2000"/>
                                        <p:tgtEl>
                                          <p:spTgt spid="102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r>
              <a:rPr lang="en-US" b="1"/>
              <a:t>2.) Advance in Your Understanding of the Ordeal</a:t>
            </a:r>
          </a:p>
        </p:txBody>
      </p:sp>
      <p:sp>
        <p:nvSpPr>
          <p:cNvPr id="15363" name="Rectangle 3"/>
          <p:cNvSpPr>
            <a:spLocks noGrp="1"/>
          </p:cNvSpPr>
          <p:nvPr>
            <p:ph type="body" idx="1"/>
          </p:nvPr>
        </p:nvSpPr>
        <p:spPr>
          <a:xfrm>
            <a:off x="381000" y="1719263"/>
            <a:ext cx="8407400" cy="4605337"/>
          </a:xfrm>
        </p:spPr>
        <p:txBody>
          <a:bodyPr/>
          <a:lstStyle/>
          <a:p>
            <a:pPr>
              <a:buFont typeface="Wingdings" pitchFamily="2" charset="2"/>
              <a:buChar char="§"/>
            </a:pPr>
            <a:r>
              <a:rPr lang="en-US"/>
              <a:t>What the four principle characters and their actions represent in the Pre-Ordeal Ceremony</a:t>
            </a:r>
          </a:p>
          <a:p>
            <a:pPr>
              <a:buFont typeface="Wingdings" pitchFamily="2" charset="2"/>
              <a:buChar char="§"/>
            </a:pPr>
            <a:endParaRPr lang="en-US"/>
          </a:p>
          <a:p>
            <a:pPr>
              <a:buFont typeface="Wingdings" pitchFamily="2" charset="2"/>
              <a:buChar char="§"/>
            </a:pPr>
            <a:r>
              <a:rPr lang="en-US"/>
              <a:t>The four principle characters of the Ordeal Ceremony</a:t>
            </a:r>
          </a:p>
          <a:p>
            <a:pPr>
              <a:buFont typeface="Wingdings" pitchFamily="2" charset="2"/>
              <a:buChar char="§"/>
            </a:pPr>
            <a:endParaRPr lang="en-US"/>
          </a:p>
          <a:p>
            <a:pPr>
              <a:buFont typeface="Wingdings" pitchFamily="2" charset="2"/>
              <a:buChar char="§"/>
            </a:pPr>
            <a:r>
              <a:rPr lang="en-US"/>
              <a:t>The four tests of the Ordeal</a:t>
            </a:r>
          </a:p>
          <a:p>
            <a:pPr>
              <a:buFont typeface="Wingdings" pitchFamily="2" charset="2"/>
              <a:buChar char="§"/>
            </a:pPr>
            <a:endParaRPr lang="en-US"/>
          </a:p>
          <a:p>
            <a:pPr>
              <a:buFont typeface="Wingdings" pitchFamily="2" charset="2"/>
              <a:buChar char="§"/>
            </a:pPr>
            <a:r>
              <a:rPr lang="en-US"/>
              <a:t>The three symbolic preparations for the Obligation</a:t>
            </a:r>
          </a:p>
          <a:p>
            <a:pPr>
              <a:buFont typeface="Wingdings" pitchFamily="2" charset="2"/>
              <a:buChar char="§"/>
            </a:pPr>
            <a:endParaRPr lang="en-US"/>
          </a:p>
          <a:p>
            <a:pPr>
              <a:buFont typeface="Wingdings" pitchFamily="2" charset="2"/>
              <a:buChar char="§"/>
            </a:pPr>
            <a:r>
              <a:rPr lang="en-US"/>
              <a:t>The tradition given to us by Uncas as described in the legend</a:t>
            </a:r>
          </a:p>
          <a:p>
            <a:pPr>
              <a:buFont typeface="Wingdings" pitchFamily="2" charset="2"/>
              <a:buChar char="§"/>
            </a:pPr>
            <a:endParaRPr lang="en-US"/>
          </a:p>
          <a:p>
            <a:pPr>
              <a:buFont typeface="Wingdings" pitchFamily="2" charset="2"/>
              <a:buChar char="§"/>
            </a:pPr>
            <a:r>
              <a:rPr lang="en-US"/>
              <a:t>The Arrow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fade">
                                      <p:cBhvr>
                                        <p:cTn id="12" dur="2000"/>
                                        <p:tgtEl>
                                          <p:spTgt spid="153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20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fade">
                                      <p:cBhvr>
                                        <p:cTn id="22" dur="2000"/>
                                        <p:tgtEl>
                                          <p:spTgt spid="15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363">
                                            <p:txEl>
                                              <p:pRg st="6" end="6"/>
                                            </p:txEl>
                                          </p:spTgt>
                                        </p:tgtEl>
                                        <p:attrNameLst>
                                          <p:attrName>style.visibility</p:attrName>
                                        </p:attrNameLst>
                                      </p:cBhvr>
                                      <p:to>
                                        <p:strVal val="visible"/>
                                      </p:to>
                                    </p:set>
                                    <p:animEffect transition="in" filter="fade">
                                      <p:cBhvr>
                                        <p:cTn id="27" dur="2000"/>
                                        <p:tgtEl>
                                          <p:spTgt spid="1536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363">
                                            <p:txEl>
                                              <p:pRg st="8" end="8"/>
                                            </p:txEl>
                                          </p:spTgt>
                                        </p:tgtEl>
                                        <p:attrNameLst>
                                          <p:attrName>style.visibility</p:attrName>
                                        </p:attrNameLst>
                                      </p:cBhvr>
                                      <p:to>
                                        <p:strVal val="visible"/>
                                      </p:to>
                                    </p:set>
                                    <p:animEffect transition="in" filter="fade">
                                      <p:cBhvr>
                                        <p:cTn id="32" dur="2000"/>
                                        <p:tgtEl>
                                          <p:spTgt spid="1536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363">
                                            <p:txEl>
                                              <p:pRg st="10" end="10"/>
                                            </p:txEl>
                                          </p:spTgt>
                                        </p:tgtEl>
                                        <p:attrNameLst>
                                          <p:attrName>style.visibility</p:attrName>
                                        </p:attrNameLst>
                                      </p:cBhvr>
                                      <p:to>
                                        <p:strVal val="visible"/>
                                      </p:to>
                                    </p:set>
                                    <p:animEffect transition="in" filter="fade">
                                      <p:cBhvr>
                                        <p:cTn id="37" dur="2000"/>
                                        <p:tgtEl>
                                          <p:spTgt spid="1536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en-US" b="1"/>
              <a:t>3.) Serve your Unit</a:t>
            </a:r>
          </a:p>
        </p:txBody>
      </p:sp>
      <p:sp>
        <p:nvSpPr>
          <p:cNvPr id="17411" name="Rectangle 3"/>
          <p:cNvSpPr>
            <a:spLocks noGrp="1"/>
          </p:cNvSpPr>
          <p:nvPr>
            <p:ph type="body" idx="1"/>
          </p:nvPr>
        </p:nvSpPr>
        <p:spPr/>
        <p:txBody>
          <a:bodyPr/>
          <a:lstStyle/>
          <a:p>
            <a:endParaRPr lang="en-US"/>
          </a:p>
          <a:p>
            <a:r>
              <a:rPr lang="en-US"/>
              <a:t>Plan a campout</a:t>
            </a:r>
          </a:p>
          <a:p>
            <a:endParaRPr lang="en-US"/>
          </a:p>
          <a:p>
            <a:endParaRPr lang="en-US"/>
          </a:p>
          <a:p>
            <a:r>
              <a:rPr lang="en-US"/>
              <a:t>Organize a unit community service project</a:t>
            </a:r>
          </a:p>
          <a:p>
            <a:endParaRPr lang="en-US"/>
          </a:p>
          <a:p>
            <a:endParaRPr lang="en-US"/>
          </a:p>
          <a:p>
            <a:r>
              <a:rPr lang="en-US"/>
              <a:t>Larger leadership role</a:t>
            </a:r>
          </a:p>
          <a:p>
            <a:endParaRPr lang="en-US"/>
          </a:p>
          <a:p>
            <a:endParaRPr lang="en-US"/>
          </a:p>
          <a:p>
            <a:r>
              <a:rPr lang="en-US"/>
              <a:t>Troop OA Rep.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20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animEffect transition="in" filter="fade">
                                      <p:cBhvr>
                                        <p:cTn id="17" dur="2000"/>
                                        <p:tgtEl>
                                          <p:spTgt spid="174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7" end="7"/>
                                            </p:txEl>
                                          </p:spTgt>
                                        </p:tgtEl>
                                        <p:attrNameLst>
                                          <p:attrName>style.visibility</p:attrName>
                                        </p:attrNameLst>
                                      </p:cBhvr>
                                      <p:to>
                                        <p:strVal val="visible"/>
                                      </p:to>
                                    </p:set>
                                    <p:animEffect transition="in" filter="fade">
                                      <p:cBhvr>
                                        <p:cTn id="22" dur="2000"/>
                                        <p:tgtEl>
                                          <p:spTgt spid="17411">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411">
                                            <p:txEl>
                                              <p:pRg st="10" end="10"/>
                                            </p:txEl>
                                          </p:spTgt>
                                        </p:tgtEl>
                                        <p:attrNameLst>
                                          <p:attrName>style.visibility</p:attrName>
                                        </p:attrNameLst>
                                      </p:cBhvr>
                                      <p:to>
                                        <p:strVal val="visible"/>
                                      </p:to>
                                    </p:set>
                                    <p:animEffect transition="in" filter="fade">
                                      <p:cBhvr>
                                        <p:cTn id="27" dur="2000"/>
                                        <p:tgtEl>
                                          <p:spTgt spid="174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en-US" b="1"/>
              <a:t>4.) Plan for Service in your Lodge</a:t>
            </a:r>
          </a:p>
        </p:txBody>
      </p:sp>
      <p:sp>
        <p:nvSpPr>
          <p:cNvPr id="19461" name="Rectangle 5"/>
          <p:cNvSpPr>
            <a:spLocks noGrp="1"/>
          </p:cNvSpPr>
          <p:nvPr>
            <p:ph type="body" idx="1"/>
          </p:nvPr>
        </p:nvSpPr>
        <p:spPr/>
        <p:txBody>
          <a:bodyPr/>
          <a:lstStyle/>
          <a:p>
            <a:endParaRPr lang="en-US"/>
          </a:p>
          <a:p>
            <a:r>
              <a:rPr lang="en-US"/>
              <a:t>Work as a member of kitchen crew</a:t>
            </a:r>
          </a:p>
          <a:p>
            <a:endParaRPr lang="en-US"/>
          </a:p>
          <a:p>
            <a:r>
              <a:rPr lang="en-US"/>
              <a:t>Join a dance team</a:t>
            </a:r>
          </a:p>
          <a:p>
            <a:endParaRPr lang="en-US"/>
          </a:p>
          <a:p>
            <a:r>
              <a:rPr lang="en-US"/>
              <a:t>Become a ceremonies team member</a:t>
            </a:r>
          </a:p>
          <a:p>
            <a:endParaRPr lang="en-US"/>
          </a:p>
          <a:p>
            <a:r>
              <a:rPr lang="en-US"/>
              <a:t>Join and serve as a member of chapter leadership</a:t>
            </a:r>
          </a:p>
          <a:p>
            <a:endParaRPr lang="en-US"/>
          </a:p>
          <a:p>
            <a:r>
              <a:rPr lang="en-US"/>
              <a:t>Serve the LEC as part of a committee, or as a committee chairman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fade">
                                      <p:cBhvr>
                                        <p:cTn id="12" dur="2000"/>
                                        <p:tgtEl>
                                          <p:spTgt spid="194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61">
                                            <p:txEl>
                                              <p:pRg st="3" end="3"/>
                                            </p:txEl>
                                          </p:spTgt>
                                        </p:tgtEl>
                                        <p:attrNameLst>
                                          <p:attrName>style.visibility</p:attrName>
                                        </p:attrNameLst>
                                      </p:cBhvr>
                                      <p:to>
                                        <p:strVal val="visible"/>
                                      </p:to>
                                    </p:set>
                                    <p:animEffect transition="in" filter="fade">
                                      <p:cBhvr>
                                        <p:cTn id="17" dur="2000"/>
                                        <p:tgtEl>
                                          <p:spTgt spid="1946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61">
                                            <p:txEl>
                                              <p:pRg st="5" end="5"/>
                                            </p:txEl>
                                          </p:spTgt>
                                        </p:tgtEl>
                                        <p:attrNameLst>
                                          <p:attrName>style.visibility</p:attrName>
                                        </p:attrNameLst>
                                      </p:cBhvr>
                                      <p:to>
                                        <p:strVal val="visible"/>
                                      </p:to>
                                    </p:set>
                                    <p:animEffect transition="in" filter="fade">
                                      <p:cBhvr>
                                        <p:cTn id="22" dur="2000"/>
                                        <p:tgtEl>
                                          <p:spTgt spid="1946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461">
                                            <p:txEl>
                                              <p:pRg st="7" end="7"/>
                                            </p:txEl>
                                          </p:spTgt>
                                        </p:tgtEl>
                                        <p:attrNameLst>
                                          <p:attrName>style.visibility</p:attrName>
                                        </p:attrNameLst>
                                      </p:cBhvr>
                                      <p:to>
                                        <p:strVal val="visible"/>
                                      </p:to>
                                    </p:set>
                                    <p:animEffect transition="in" filter="fade">
                                      <p:cBhvr>
                                        <p:cTn id="27" dur="2000"/>
                                        <p:tgtEl>
                                          <p:spTgt spid="1946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461">
                                            <p:txEl>
                                              <p:pRg st="9" end="9"/>
                                            </p:txEl>
                                          </p:spTgt>
                                        </p:tgtEl>
                                        <p:attrNameLst>
                                          <p:attrName>style.visibility</p:attrName>
                                        </p:attrNameLst>
                                      </p:cBhvr>
                                      <p:to>
                                        <p:strVal val="visible"/>
                                      </p:to>
                                    </p:set>
                                    <p:animEffect transition="in" filter="fade">
                                      <p:cBhvr>
                                        <p:cTn id="32" dur="2000"/>
                                        <p:tgtEl>
                                          <p:spTgt spid="1946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en-US" b="1"/>
              <a:t>5.) Review your Progress</a:t>
            </a:r>
          </a:p>
        </p:txBody>
      </p:sp>
      <p:sp>
        <p:nvSpPr>
          <p:cNvPr id="21507" name="Rectangle 3"/>
          <p:cNvSpPr>
            <a:spLocks noGrp="1"/>
          </p:cNvSpPr>
          <p:nvPr>
            <p:ph type="body" idx="1"/>
          </p:nvPr>
        </p:nvSpPr>
        <p:spPr/>
        <p:txBody>
          <a:bodyPr/>
          <a:lstStyle/>
          <a:p>
            <a:endParaRPr lang="en-US"/>
          </a:p>
          <a:p>
            <a:r>
              <a:rPr lang="en-US"/>
              <a:t>Letter to the Secretary</a:t>
            </a:r>
          </a:p>
          <a:p>
            <a:endParaRPr lang="en-US"/>
          </a:p>
          <a:p>
            <a:pPr lvl="1"/>
            <a:r>
              <a:rPr lang="en-US" sz="2000"/>
              <a:t>Explain what you think the Obligation means</a:t>
            </a:r>
          </a:p>
          <a:p>
            <a:pPr lvl="1"/>
            <a:endParaRPr lang="en-US" sz="2000"/>
          </a:p>
          <a:p>
            <a:pPr lvl="1"/>
            <a:r>
              <a:rPr lang="en-US" sz="2000"/>
              <a:t>Describe how you have been fulfilling the Obligation in your troop and in your daily life, and how you have used your understanding of the Ordeal to aid in your service</a:t>
            </a:r>
          </a:p>
          <a:p>
            <a:pPr lvl="1"/>
            <a:endParaRPr lang="en-US" sz="2000"/>
          </a:p>
          <a:p>
            <a:pPr lvl="1"/>
            <a:r>
              <a:rPr lang="en-US" sz="2000"/>
              <a:t>Describe your specific plans for giving future service in the Lodge 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2000"/>
                                        <p:tgtEl>
                                          <p:spTgt spid="2150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animEffect transition="in" filter="fade">
                                      <p:cBhvr>
                                        <p:cTn id="15" dur="2000"/>
                                        <p:tgtEl>
                                          <p:spTgt spid="21507">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507">
                                            <p:txEl>
                                              <p:pRg st="5" end="5"/>
                                            </p:txEl>
                                          </p:spTgt>
                                        </p:tgtEl>
                                        <p:attrNameLst>
                                          <p:attrName>style.visibility</p:attrName>
                                        </p:attrNameLst>
                                      </p:cBhvr>
                                      <p:to>
                                        <p:strVal val="visible"/>
                                      </p:to>
                                    </p:set>
                                    <p:animEffect transition="in" filter="fade">
                                      <p:cBhvr>
                                        <p:cTn id="18" dur="2000"/>
                                        <p:tgtEl>
                                          <p:spTgt spid="21507">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507">
                                            <p:txEl>
                                              <p:pRg st="7" end="7"/>
                                            </p:txEl>
                                          </p:spTgt>
                                        </p:tgtEl>
                                        <p:attrNameLst>
                                          <p:attrName>style.visibility</p:attrName>
                                        </p:attrNameLst>
                                      </p:cBhvr>
                                      <p:to>
                                        <p:strVal val="visible"/>
                                      </p:to>
                                    </p:set>
                                    <p:animEffect transition="in" filter="fade">
                                      <p:cBhvr>
                                        <p:cTn id="21" dur="2000"/>
                                        <p:tgtEl>
                                          <p:spTgt spid="215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theme/theme1.xml><?xml version="1.0" encoding="utf-8"?>
<a:theme xmlns:a="http://schemas.openxmlformats.org/drawingml/2006/main" name="Grid">
  <a:themeElements>
    <a:clrScheme name="Grid 1">
      <a:dk1>
        <a:srgbClr val="000000"/>
      </a:dk1>
      <a:lt1>
        <a:srgbClr val="FFFFFF"/>
      </a:lt1>
      <a:dk2>
        <a:srgbClr val="34495D"/>
      </a:dk2>
      <a:lt2>
        <a:srgbClr val="F1F1F1"/>
      </a:lt2>
      <a:accent1>
        <a:srgbClr val="282829"/>
      </a:accent1>
      <a:accent2>
        <a:srgbClr val="CF543F"/>
      </a:accent2>
      <a:accent3>
        <a:srgbClr val="FFFFFF"/>
      </a:accent3>
      <a:accent4>
        <a:srgbClr val="000000"/>
      </a:accent4>
      <a:accent5>
        <a:srgbClr val="ACACAC"/>
      </a:accent5>
      <a:accent6>
        <a:srgbClr val="BB4B38"/>
      </a:accent6>
      <a:hlink>
        <a:srgbClr val="CCCC00"/>
      </a:hlink>
      <a:folHlink>
        <a:srgbClr val="B2B2B2"/>
      </a:folHlink>
    </a:clrScheme>
    <a:fontScheme name="Grid">
      <a:majorFont>
        <a:latin typeface="Franklin Gothic Medium"/>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rid 1">
        <a:dk1>
          <a:srgbClr val="000000"/>
        </a:dk1>
        <a:lt1>
          <a:srgbClr val="FFFFFF"/>
        </a:lt1>
        <a:dk2>
          <a:srgbClr val="34495D"/>
        </a:dk2>
        <a:lt2>
          <a:srgbClr val="F1F1F1"/>
        </a:lt2>
        <a:accent1>
          <a:srgbClr val="282829"/>
        </a:accent1>
        <a:accent2>
          <a:srgbClr val="CF543F"/>
        </a:accent2>
        <a:accent3>
          <a:srgbClr val="FFFFFF"/>
        </a:accent3>
        <a:accent4>
          <a:srgbClr val="000000"/>
        </a:accent4>
        <a:accent5>
          <a:srgbClr val="ACACAC"/>
        </a:accent5>
        <a:accent6>
          <a:srgbClr val="BB4B38"/>
        </a:accent6>
        <a:hlink>
          <a:srgbClr val="CCCC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rid">
  <a:themeElements>
    <a:clrScheme name="1_Grid 1">
      <a:dk1>
        <a:srgbClr val="000000"/>
      </a:dk1>
      <a:lt1>
        <a:srgbClr val="FFFFFF"/>
      </a:lt1>
      <a:dk2>
        <a:srgbClr val="34495D"/>
      </a:dk2>
      <a:lt2>
        <a:srgbClr val="F1F1F1"/>
      </a:lt2>
      <a:accent1>
        <a:srgbClr val="282829"/>
      </a:accent1>
      <a:accent2>
        <a:srgbClr val="CF543F"/>
      </a:accent2>
      <a:accent3>
        <a:srgbClr val="FFFFFF"/>
      </a:accent3>
      <a:accent4>
        <a:srgbClr val="000000"/>
      </a:accent4>
      <a:accent5>
        <a:srgbClr val="ACACAC"/>
      </a:accent5>
      <a:accent6>
        <a:srgbClr val="BB4B38"/>
      </a:accent6>
      <a:hlink>
        <a:srgbClr val="CCCC00"/>
      </a:hlink>
      <a:folHlink>
        <a:srgbClr val="B2B2B2"/>
      </a:folHlink>
    </a:clrScheme>
    <a:fontScheme name="1_Grid">
      <a:majorFont>
        <a:latin typeface="Franklin Gothic Medium"/>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Grid 1">
        <a:dk1>
          <a:srgbClr val="000000"/>
        </a:dk1>
        <a:lt1>
          <a:srgbClr val="FFFFFF"/>
        </a:lt1>
        <a:dk2>
          <a:srgbClr val="34495D"/>
        </a:dk2>
        <a:lt2>
          <a:srgbClr val="F1F1F1"/>
        </a:lt2>
        <a:accent1>
          <a:srgbClr val="282829"/>
        </a:accent1>
        <a:accent2>
          <a:srgbClr val="CF543F"/>
        </a:accent2>
        <a:accent3>
          <a:srgbClr val="FFFFFF"/>
        </a:accent3>
        <a:accent4>
          <a:srgbClr val="000000"/>
        </a:accent4>
        <a:accent5>
          <a:srgbClr val="ACACAC"/>
        </a:accent5>
        <a:accent6>
          <a:srgbClr val="BB4B38"/>
        </a:accent6>
        <a:hlink>
          <a:srgbClr val="CCCC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NOAC_Powerpoint_Blue">
  <a:themeElements>
    <a:clrScheme name="NOAC_Powerpoint_Blu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NOAC_Powerpoint_Blue">
      <a:majorFont>
        <a:latin typeface="Museo Slab 700"/>
        <a:ea typeface="Museo Slab 700"/>
        <a:cs typeface="Museo Slab 700"/>
      </a:majorFont>
      <a:minorFont>
        <a:latin typeface="Museo Sans 300"/>
        <a:ea typeface="Museo Sans 300"/>
        <a:cs typeface="Museo Sans 300"/>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OAC_Powerpoint_Blu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NOAC_Powerpoint_Blue">
  <a:themeElements>
    <a:clrScheme name="1_NOAC_Powerpoint_Blu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NOAC_Powerpoint_Blue">
      <a:majorFont>
        <a:latin typeface="Museo Slab 700"/>
        <a:ea typeface="Museo Slab 700"/>
        <a:cs typeface="Museo Slab 700"/>
      </a:majorFont>
      <a:minorFont>
        <a:latin typeface="Museo Sans 300"/>
        <a:ea typeface="Museo Sans 300"/>
        <a:cs typeface="Museo Sans 300"/>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OAC_Powerpoint_Blu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NOAC Training Template</Template>
  <TotalTime>327</TotalTime>
  <Words>290</Words>
  <Application>Microsoft Office PowerPoint</Application>
  <PresentationFormat>On-screen Show (4:3)</PresentationFormat>
  <Paragraphs>85</Paragraphs>
  <Slides>11</Slides>
  <Notes>10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Grid</vt:lpstr>
      <vt:lpstr>1_Grid</vt:lpstr>
      <vt:lpstr>NOAC_Powerpoint_Blue</vt:lpstr>
      <vt:lpstr>1_NOAC_Powerpoint_Blue</vt:lpstr>
      <vt:lpstr>BROTHERHOOD BOUND</vt:lpstr>
      <vt:lpstr>History of the Brotherhood</vt:lpstr>
      <vt:lpstr>What is the Purpose of the Brotherhood?</vt:lpstr>
      <vt:lpstr>ORDEAL BREAKOUT SESSION</vt:lpstr>
      <vt:lpstr>1.) Memorize the Signs of Arrow Membership</vt:lpstr>
      <vt:lpstr>2.) Advance in Your Understanding of the Ordeal</vt:lpstr>
      <vt:lpstr>3.) Serve your Unit</vt:lpstr>
      <vt:lpstr>4.) Plan for Service in your Lodge</vt:lpstr>
      <vt:lpstr>5.) Review your Progress</vt:lpstr>
      <vt:lpstr>CONCLUSION</vt:lpstr>
      <vt:lpstr>For Training Resources and More Information Visit: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BROTHERHOOD BOUND</dc:title>
  <dc:creator>Emster</dc:creator>
  <cp:lastModifiedBy>Jake Torpey</cp:lastModifiedBy>
  <cp:revision>11</cp:revision>
  <dcterms:created xsi:type="dcterms:W3CDTF">2015-05-06T02:20:41Z</dcterms:created>
  <dcterms:modified xsi:type="dcterms:W3CDTF">2015-07-13T15:58:32Z</dcterms:modified>
</cp:coreProperties>
</file>