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742600" y="1650333"/>
            <a:ext cx="4755880" cy="2110257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5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742600" y="1650333"/>
            <a:ext cx="4755880" cy="2110257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5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8"/>
          <p:cNvSpPr>
            <a:spLocks noGrp="1"/>
          </p:cNvSpPr>
          <p:nvPr>
            <p:ph type="title"/>
          </p:nvPr>
        </p:nvSpPr>
        <p:spPr>
          <a:xfrm>
            <a:off x="1959428" y="1171135"/>
            <a:ext cx="6209211" cy="1583531"/>
          </a:xfrm>
        </p:spPr>
        <p:txBody>
          <a:bodyPr/>
          <a:lstStyle/>
          <a:p>
            <a:r>
              <a:rPr lang="en-US" altLang="en-US" sz="4400" b="1" dirty="0" smtClean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Effective Listening</a:t>
            </a: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1227909" y="3251054"/>
            <a:ext cx="622479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 smtClean="0">
                <a:solidFill>
                  <a:schemeClr val="tx2"/>
                </a:solidFill>
                <a:latin typeface="Helvetica" panose="020B0604020202020204" pitchFamily="34" charset="0"/>
                <a:ea typeface="ヒラギノ角ゴ Pro W3" charset="-128"/>
                <a:cs typeface="Helvetica" panose="020B0604020202020204" pitchFamily="34" charset="0"/>
              </a:rPr>
              <a:t>“Seek first to understand, then to be understood</a:t>
            </a:r>
            <a:r>
              <a:rPr lang="en-US" altLang="en-US" sz="3200" b="1" dirty="0" smtClean="0">
                <a:solidFill>
                  <a:schemeClr val="tx2"/>
                </a:solidFill>
                <a:latin typeface="Helvetica" panose="020B0604020202020204" pitchFamily="34" charset="0"/>
                <a:ea typeface="ヒラギノ角ゴ Pro W3" charset="-128"/>
                <a:cs typeface="Helvetica" panose="020B0604020202020204" pitchFamily="34" charset="0"/>
              </a:rPr>
              <a:t>.”</a:t>
            </a:r>
            <a:endParaRPr lang="en-US" altLang="en-US" sz="3200" b="1" dirty="0">
              <a:solidFill>
                <a:schemeClr val="tx2"/>
              </a:solidFill>
              <a:latin typeface="Helvetica" panose="020B0604020202020204" pitchFamily="34" charset="0"/>
              <a:ea typeface="ヒラギノ角ゴ Pro W3" charset="-128"/>
              <a:cs typeface="Helvetica" panose="020B0604020202020204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chemeClr val="tx2"/>
                </a:solidFill>
                <a:latin typeface="Helvetica" panose="020B0604020202020204" pitchFamily="34" charset="0"/>
                <a:ea typeface="ヒラギノ角ゴ Pro W3" charset="-128"/>
                <a:cs typeface="Helvetica" panose="020B0604020202020204" pitchFamily="34" charset="0"/>
              </a:rPr>
              <a:t>Stephen Covey</a:t>
            </a:r>
            <a:endParaRPr lang="en-US" altLang="en-US" sz="2000" b="1" dirty="0">
              <a:solidFill>
                <a:schemeClr val="tx2"/>
              </a:solidFill>
              <a:latin typeface="Helvetica" panose="020B0604020202020204" pitchFamily="34" charset="0"/>
              <a:ea typeface="ヒラギノ角ゴ Pro W3" charset="-128"/>
              <a:cs typeface="Helvetica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24297" y="1219200"/>
            <a:ext cx="17417" cy="1306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28" y="1505700"/>
            <a:ext cx="11514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2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332410" y="274638"/>
            <a:ext cx="7354389" cy="1143000"/>
          </a:xfrm>
        </p:spPr>
        <p:txBody>
          <a:bodyPr>
            <a:noAutofit/>
          </a:bodyPr>
          <a:lstStyle/>
          <a:p>
            <a:r>
              <a:rPr lang="en-US" altLang="en-US" b="1" dirty="0" smtClean="0">
                <a:solidFill>
                  <a:srgbClr val="C00000"/>
                </a:solidFill>
                <a:latin typeface="Helvetica" panose="020B0604020202020204" pitchFamily="34" charset="0"/>
                <a:ea typeface="ヒラギノ角ゴ Pro W3" charset="-128"/>
              </a:rPr>
              <a:t>The Teaching Edge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628503" y="274638"/>
            <a:ext cx="17417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91" y="388938"/>
            <a:ext cx="1151465" cy="9144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2366" y="1845447"/>
            <a:ext cx="8264433" cy="371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3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37210" y="274638"/>
            <a:ext cx="7049589" cy="1143000"/>
          </a:xfrm>
        </p:spPr>
        <p:txBody>
          <a:bodyPr>
            <a:noAutofit/>
          </a:bodyPr>
          <a:lstStyle/>
          <a:p>
            <a:r>
              <a:rPr lang="en-US" altLang="en-US" b="1" dirty="0" smtClean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Two Parts of Effective Listening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199" y="1922417"/>
            <a:ext cx="8229600" cy="359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600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“Active” </a:t>
            </a:r>
            <a:r>
              <a:rPr lang="en-US" altLang="en-US" sz="2800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reflects what a person is saying to confirm comprehension</a:t>
            </a:r>
          </a:p>
          <a:p>
            <a:pPr marL="0" indent="0" algn="ctr">
              <a:buNone/>
            </a:pPr>
            <a:r>
              <a:rPr lang="en-US" altLang="en-US" sz="28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  <a:r>
              <a:rPr lang="en-US" altLang="en-US" sz="2800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nd</a:t>
            </a:r>
          </a:p>
          <a:p>
            <a:pPr marL="0" indent="0">
              <a:buNone/>
            </a:pPr>
            <a:r>
              <a:rPr lang="en-US" altLang="en-US" sz="3600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“Empathetic” </a:t>
            </a:r>
            <a:r>
              <a:rPr lang="en-US" altLang="en-US" sz="2800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sincere attempt by a listener to understand in depth what a speaker is saying.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532709" y="276974"/>
            <a:ext cx="26125" cy="12319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68" y="503238"/>
            <a:ext cx="11514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7999" cy="1143000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Listening in Adversarial Situations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en-US" sz="3600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Listeners should always strive to create a positive present as opposed to a negative past.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619794" y="418011"/>
            <a:ext cx="8709" cy="999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32" y="418011"/>
            <a:ext cx="11514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6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846216" y="274638"/>
            <a:ext cx="6840583" cy="1143000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Effective Listening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424169"/>
            <a:ext cx="8229600" cy="45259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en-US" sz="3600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You can give caring feedback without a good technique, but the slickest technique in the world will not hide a lack of caring.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584960" y="426720"/>
            <a:ext cx="0" cy="8447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67" y="388938"/>
            <a:ext cx="11514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4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602376" y="274638"/>
            <a:ext cx="7084423" cy="1143000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Effective Listening: Summary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“Effective Listening” is a skill we can learn</a:t>
            </a:r>
          </a:p>
          <a:p>
            <a:r>
              <a:rPr lang="en-US" altLang="en-US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Plays a role in forming relationships, developing teams and finding solutions</a:t>
            </a:r>
          </a:p>
          <a:p>
            <a:r>
              <a:rPr lang="en-US" altLang="en-US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best Listening is both “Active” and “Empathetic”</a:t>
            </a:r>
          </a:p>
          <a:p>
            <a:r>
              <a:rPr lang="en-US" altLang="en-US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“Listening” can be a tool for turning a negative situation into a positive</a:t>
            </a:r>
          </a:p>
          <a:p>
            <a:endParaRPr lang="en-US" alt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480457" y="374469"/>
            <a:ext cx="0" cy="975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81" y="435429"/>
            <a:ext cx="11514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2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698171" y="320199"/>
            <a:ext cx="6627224" cy="1143000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Servant Leadership</a:t>
            </a:r>
            <a:r>
              <a:rPr lang="en-US" altLang="en-US" dirty="0" smtClean="0"/>
              <a:t>	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most effective Leaders put those whom the lead first (others-first leadership)</a:t>
            </a:r>
          </a:p>
          <a:p>
            <a:r>
              <a:rPr lang="en-US" altLang="en-US" b="1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Good Leaders see themselves as serving those they lead, enabling their success</a:t>
            </a:r>
          </a:p>
          <a:p>
            <a:endParaRPr lang="en-US" alt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558833" y="320199"/>
            <a:ext cx="0" cy="10518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31" y="388938"/>
            <a:ext cx="11514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8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76846" y="274638"/>
            <a:ext cx="6709953" cy="1143000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C00000"/>
                </a:solidFill>
                <a:latin typeface="Helvetica" panose="020B0604020202020204" pitchFamily="34" charset="0"/>
                <a:ea typeface="ヒラギノ角ゴ Pro W3" charset="-128"/>
              </a:rPr>
              <a:t>The Leading Edge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199" y="1887584"/>
            <a:ext cx="8229600" cy="4069080"/>
          </a:xfrm>
        </p:spPr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tx2"/>
                </a:solidFill>
                <a:latin typeface="Helvetica" panose="020B0604020202020204" pitchFamily="34" charset="0"/>
                <a:ea typeface="ヒラギノ角ゴ Pro W3" charset="-128"/>
              </a:rPr>
              <a:t>Describes the behavior of a leader as the team moves through the stages of development</a:t>
            </a:r>
          </a:p>
          <a:p>
            <a:pPr algn="r">
              <a:spcBef>
                <a:spcPct val="0"/>
              </a:spcBef>
              <a:buFontTx/>
              <a:buNone/>
            </a:pPr>
            <a:endParaRPr lang="en-US" altLang="en-US" b="1" dirty="0" smtClean="0">
              <a:solidFill>
                <a:schemeClr val="tx2"/>
              </a:solidFill>
              <a:latin typeface="Helvetica" panose="020B0604020202020204" pitchFamily="34" charset="0"/>
              <a:ea typeface="ヒラギノ角ゴ Pro W3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b="1" dirty="0" smtClean="0">
              <a:latin typeface="Helvetica" panose="020B0604020202020204" pitchFamily="34" charset="0"/>
              <a:ea typeface="ヒラギノ角ゴ Pro W3" charset="-12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680753" y="383177"/>
            <a:ext cx="0" cy="10344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43207"/>
            <a:ext cx="11514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67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236616" y="274638"/>
            <a:ext cx="7450183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C00000"/>
                </a:solidFill>
                <a:latin typeface="Helvetica" panose="020B0604020202020204" pitchFamily="34" charset="0"/>
                <a:ea typeface="ヒラギノ角ゴ Pro W3" charset="-128"/>
              </a:rPr>
              <a:t>The Leading Edge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489166" y="496389"/>
            <a:ext cx="8708" cy="984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1" y="531223"/>
            <a:ext cx="1151465" cy="9144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0054" y="1480457"/>
            <a:ext cx="6103892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7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8"/>
          <p:cNvSpPr>
            <a:spLocks noGrp="1"/>
          </p:cNvSpPr>
          <p:nvPr>
            <p:ph type="title"/>
          </p:nvPr>
        </p:nvSpPr>
        <p:spPr>
          <a:xfrm>
            <a:off x="1857376" y="513158"/>
            <a:ext cx="6354807" cy="1582341"/>
          </a:xfrm>
        </p:spPr>
        <p:txBody>
          <a:bodyPr/>
          <a:lstStyle/>
          <a:p>
            <a:r>
              <a:rPr lang="en-US" altLang="en-US" sz="4000" b="1" dirty="0" smtClean="0">
                <a:solidFill>
                  <a:srgbClr val="C00000"/>
                </a:solidFill>
                <a:latin typeface="Helvetica" panose="020B0604020202020204" pitchFamily="34" charset="0"/>
                <a:ea typeface="ヒラギノ角ゴ Pro W3" charset="-128"/>
              </a:rPr>
              <a:t>The Teaching Edge</a:t>
            </a:r>
          </a:p>
        </p:txBody>
      </p:sp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818606" y="2646789"/>
            <a:ext cx="739357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smtClean="0">
                <a:solidFill>
                  <a:schemeClr val="tx2"/>
                </a:solidFill>
                <a:latin typeface="Helvetica" panose="020B0604020202020204" pitchFamily="34" charset="0"/>
                <a:ea typeface="ヒラギノ角ゴ Pro W3" charset="-128"/>
              </a:rPr>
              <a:t>Describes the behavior of an instructor as a learner goes through the stages of learning a skill</a:t>
            </a:r>
            <a:endParaRPr lang="en-US" altLang="en-US" b="1" dirty="0">
              <a:solidFill>
                <a:schemeClr val="tx2"/>
              </a:solidFill>
              <a:latin typeface="Helvetica" panose="020B0604020202020204" pitchFamily="34" charset="0"/>
              <a:ea typeface="ヒラギノ角ゴ Pro W3" charset="-12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44165" y="668602"/>
            <a:ext cx="0" cy="11321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90" y="777459"/>
            <a:ext cx="11514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9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330</TotalTime>
  <Words>236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NOAC_Powerpoint_Red</vt:lpstr>
      <vt:lpstr>Effective Listening</vt:lpstr>
      <vt:lpstr>Two Parts of Effective Listening</vt:lpstr>
      <vt:lpstr>Listening in Adversarial Situations</vt:lpstr>
      <vt:lpstr>Effective Listening</vt:lpstr>
      <vt:lpstr>Effective Listening: Summary</vt:lpstr>
      <vt:lpstr>Servant Leadership </vt:lpstr>
      <vt:lpstr>The Leading Edge</vt:lpstr>
      <vt:lpstr>The Leading Edge</vt:lpstr>
      <vt:lpstr>The Teaching Edge</vt:lpstr>
      <vt:lpstr>The Teaching Edge</vt:lpstr>
      <vt:lpstr>For Training Resources and More Information Visit: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 Kynerd</dc:creator>
  <cp:lastModifiedBy>Jake Torpey</cp:lastModifiedBy>
  <cp:revision>17</cp:revision>
  <dcterms:created xsi:type="dcterms:W3CDTF">2015-06-11T14:29:04Z</dcterms:created>
  <dcterms:modified xsi:type="dcterms:W3CDTF">2015-07-13T15:57:11Z</dcterms:modified>
</cp:coreProperties>
</file>