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3" r:id="rId1"/>
  </p:sldMasterIdLst>
  <p:notesMasterIdLst>
    <p:notesMasterId r:id="rId19"/>
  </p:notesMasterIdLst>
  <p:handoutMasterIdLst>
    <p:handoutMasterId r:id="rId20"/>
  </p:handoutMasterIdLst>
  <p:sldIdLst>
    <p:sldId id="256" r:id="rId2"/>
    <p:sldId id="257" r:id="rId3"/>
    <p:sldId id="260" r:id="rId4"/>
    <p:sldId id="261" r:id="rId5"/>
    <p:sldId id="262" r:id="rId6"/>
    <p:sldId id="263" r:id="rId7"/>
    <p:sldId id="265" r:id="rId8"/>
    <p:sldId id="264" r:id="rId9"/>
    <p:sldId id="266"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Lucida Grande" charset="0"/>
        <a:ea typeface="ヒラギノ角ゴ Pro W3" charset="-128"/>
        <a:cs typeface="+mn-cs"/>
      </a:defRPr>
    </a:lvl1pPr>
    <a:lvl2pPr marL="457200" algn="l" defTabSz="457200" rtl="0" eaLnBrk="0" fontAlgn="base" hangingPunct="0">
      <a:spcBef>
        <a:spcPct val="0"/>
      </a:spcBef>
      <a:spcAft>
        <a:spcPct val="0"/>
      </a:spcAft>
      <a:defRPr kern="1200">
        <a:solidFill>
          <a:schemeClr val="tx1"/>
        </a:solidFill>
        <a:latin typeface="Lucida Grande" charset="0"/>
        <a:ea typeface="ヒラギノ角ゴ Pro W3" charset="-128"/>
        <a:cs typeface="+mn-cs"/>
      </a:defRPr>
    </a:lvl2pPr>
    <a:lvl3pPr marL="914400" algn="l" defTabSz="457200" rtl="0" eaLnBrk="0" fontAlgn="base" hangingPunct="0">
      <a:spcBef>
        <a:spcPct val="0"/>
      </a:spcBef>
      <a:spcAft>
        <a:spcPct val="0"/>
      </a:spcAft>
      <a:defRPr kern="1200">
        <a:solidFill>
          <a:schemeClr val="tx1"/>
        </a:solidFill>
        <a:latin typeface="Lucida Grande" charset="0"/>
        <a:ea typeface="ヒラギノ角ゴ Pro W3" charset="-128"/>
        <a:cs typeface="+mn-cs"/>
      </a:defRPr>
    </a:lvl3pPr>
    <a:lvl4pPr marL="1371600" algn="l" defTabSz="457200" rtl="0" eaLnBrk="0" fontAlgn="base" hangingPunct="0">
      <a:spcBef>
        <a:spcPct val="0"/>
      </a:spcBef>
      <a:spcAft>
        <a:spcPct val="0"/>
      </a:spcAft>
      <a:defRPr kern="1200">
        <a:solidFill>
          <a:schemeClr val="tx1"/>
        </a:solidFill>
        <a:latin typeface="Lucida Grande" charset="0"/>
        <a:ea typeface="ヒラギノ角ゴ Pro W3" charset="-128"/>
        <a:cs typeface="+mn-cs"/>
      </a:defRPr>
    </a:lvl4pPr>
    <a:lvl5pPr marL="1828800" algn="l" defTabSz="457200" rtl="0" eaLnBrk="0" fontAlgn="base" hangingPunct="0">
      <a:spcBef>
        <a:spcPct val="0"/>
      </a:spcBef>
      <a:spcAft>
        <a:spcPct val="0"/>
      </a:spcAft>
      <a:defRPr kern="1200">
        <a:solidFill>
          <a:schemeClr val="tx1"/>
        </a:solidFill>
        <a:latin typeface="Lucida Grande" charset="0"/>
        <a:ea typeface="ヒラギノ角ゴ Pro W3" charset="-128"/>
        <a:cs typeface="+mn-cs"/>
      </a:defRPr>
    </a:lvl5pPr>
    <a:lvl6pPr marL="2286000" algn="l" defTabSz="914400" rtl="0" eaLnBrk="1" latinLnBrk="0" hangingPunct="1">
      <a:defRPr kern="1200">
        <a:solidFill>
          <a:schemeClr val="tx1"/>
        </a:solidFill>
        <a:latin typeface="Lucida Grande" charset="0"/>
        <a:ea typeface="ヒラギノ角ゴ Pro W3" charset="-128"/>
        <a:cs typeface="+mn-cs"/>
      </a:defRPr>
    </a:lvl6pPr>
    <a:lvl7pPr marL="2743200" algn="l" defTabSz="914400" rtl="0" eaLnBrk="1" latinLnBrk="0" hangingPunct="1">
      <a:defRPr kern="1200">
        <a:solidFill>
          <a:schemeClr val="tx1"/>
        </a:solidFill>
        <a:latin typeface="Lucida Grande" charset="0"/>
        <a:ea typeface="ヒラギノ角ゴ Pro W3" charset="-128"/>
        <a:cs typeface="+mn-cs"/>
      </a:defRPr>
    </a:lvl7pPr>
    <a:lvl8pPr marL="3200400" algn="l" defTabSz="914400" rtl="0" eaLnBrk="1" latinLnBrk="0" hangingPunct="1">
      <a:defRPr kern="1200">
        <a:solidFill>
          <a:schemeClr val="tx1"/>
        </a:solidFill>
        <a:latin typeface="Lucida Grande" charset="0"/>
        <a:ea typeface="ヒラギノ角ゴ Pro W3" charset="-128"/>
        <a:cs typeface="+mn-cs"/>
      </a:defRPr>
    </a:lvl8pPr>
    <a:lvl9pPr marL="3657600" algn="l" defTabSz="914400" rtl="0" eaLnBrk="1" latinLnBrk="0" hangingPunct="1">
      <a:defRPr kern="1200">
        <a:solidFill>
          <a:schemeClr val="tx1"/>
        </a:solidFill>
        <a:latin typeface="Lucida Grande" charset="0"/>
        <a:ea typeface="ヒラギノ角ゴ Pro W3"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CF0031"/>
    <a:srgbClr val="005AA3"/>
    <a:srgbClr val="0041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3"/>
    <p:restoredTop sz="94611"/>
  </p:normalViewPr>
  <p:slideViewPr>
    <p:cSldViewPr snapToGrid="0" snapToObjects="1">
      <p:cViewPr varScale="1">
        <p:scale>
          <a:sx n="87" d="100"/>
          <a:sy n="87" d="100"/>
        </p:scale>
        <p:origin x="-133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ヒラギノ角ゴ Pro W3" charset="0"/>
                <a:cs typeface="ヒラギノ角ゴ Pro W3"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pPr>
              <a:defRPr/>
            </a:pPr>
            <a:fld id="{4C1FAC64-B916-3645-83FA-E1F6B870177E}" type="datetime1">
              <a:rPr lang="en-US" altLang="en-US"/>
              <a:pPr>
                <a:defRPr/>
              </a:pPr>
              <a:t>7/13/2015</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ヒラギノ角ゴ Pro W3" charset="0"/>
                <a:cs typeface="ヒラギノ角ゴ Pro W3"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B7AFAEC-9580-184F-8A77-E733769DAD7C}" type="slidenum">
              <a:rPr lang="en-US" altLang="en-US"/>
              <a:pPr>
                <a:defRPr/>
              </a:pPr>
              <a:t>‹#›</a:t>
            </a:fld>
            <a:endParaRPr lang="en-US" altLang="en-US"/>
          </a:p>
        </p:txBody>
      </p:sp>
    </p:spTree>
    <p:extLst>
      <p:ext uri="{BB962C8B-B14F-4D97-AF65-F5344CB8AC3E}">
        <p14:creationId xmlns:p14="http://schemas.microsoft.com/office/powerpoint/2010/main" val="84693088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ヒラギノ角ゴ Pro W3" charset="0"/>
                <a:cs typeface="ヒラギノ角ゴ Pro W3"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pPr>
              <a:defRPr/>
            </a:pPr>
            <a:fld id="{5FC319DD-293D-DE42-8650-4848E5CC4A95}" type="datetime1">
              <a:rPr lang="en-US" altLang="en-US"/>
              <a:pPr>
                <a:defRPr/>
              </a:pPr>
              <a:t>7/13/2015</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ヒラギノ角ゴ Pro W3" charset="0"/>
                <a:cs typeface="ヒラギノ角ゴ Pro W3"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AC6AFB88-33CF-8C4C-A4DC-1B2331B4CC7E}" type="slidenum">
              <a:rPr lang="en-US" altLang="en-US"/>
              <a:pPr>
                <a:defRPr/>
              </a:pPr>
              <a:t>‹#›</a:t>
            </a:fld>
            <a:endParaRPr lang="en-US" altLang="en-US"/>
          </a:p>
        </p:txBody>
      </p:sp>
    </p:spTree>
    <p:extLst>
      <p:ext uri="{BB962C8B-B14F-4D97-AF65-F5344CB8AC3E}">
        <p14:creationId xmlns:p14="http://schemas.microsoft.com/office/powerpoint/2010/main" val="1804289383"/>
      </p:ext>
    </p:extLst>
  </p:cSld>
  <p:clrMap bg1="lt1" tx1="dk1" bg2="lt2" tx2="dk2" accent1="accent1" accent2="accent2" accent3="accent3" accent4="accent4" accent5="accent5" accent6="accent6" hlink="hlink" folHlink="folHlink"/>
  <p:hf hdr="0"/>
  <p:notesStyle>
    <a:lvl1pPr algn="l" defTabSz="457200" rtl="0" eaLnBrk="0" fontAlgn="base" hangingPunct="0">
      <a:spcBef>
        <a:spcPct val="30000"/>
      </a:spcBef>
      <a:spcAft>
        <a:spcPct val="0"/>
      </a:spcAft>
      <a:defRPr sz="1200" kern="1200">
        <a:solidFill>
          <a:schemeClr val="tx1"/>
        </a:solidFill>
        <a:latin typeface="+mn-lt"/>
        <a:ea typeface="ヒラギノ角ゴ Pro W3" charset="0"/>
        <a:cs typeface="ヒラギノ角ゴ Pro W3" charset="0"/>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0"/>
        <a:cs typeface="ヒラギノ角ゴ Pro W3" charset="0"/>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0"/>
        <a:cs typeface="ヒラギノ角ゴ Pro W3" charset="0"/>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0"/>
        <a:cs typeface="ヒラギノ角ゴ Pro W3" charset="0"/>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0"/>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987130"/>
            <a:ext cx="7772400" cy="773957"/>
          </a:xfrm>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5087801"/>
            <a:ext cx="7772400" cy="660767"/>
          </a:xfrm>
        </p:spPr>
        <p:txBody>
          <a:bodyPr/>
          <a:lstStyle>
            <a:lvl1pPr marL="0" indent="0" algn="ctr">
              <a:buNone/>
              <a:defRPr b="0" i="0">
                <a:solidFill>
                  <a:schemeClr val="tx1">
                    <a:tint val="75000"/>
                  </a:schemeClr>
                </a:solidFill>
                <a:latin typeface="Museo Slab 300"/>
                <a:cs typeface="Museo Slab 3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631518149"/>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b="0" i="0">
                <a:latin typeface="Museo Sans 300"/>
                <a:cs typeface="Museo Sans 300"/>
              </a:defRPr>
            </a:lvl1pPr>
            <a:lvl2pPr>
              <a:defRPr b="0" i="0">
                <a:latin typeface="Museo Sans 300"/>
                <a:cs typeface="Museo Sans 300"/>
              </a:defRPr>
            </a:lvl2pPr>
            <a:lvl3pPr>
              <a:defRPr b="0" i="0">
                <a:latin typeface="Museo Sans 300"/>
                <a:cs typeface="Museo Sans 300"/>
              </a:defRPr>
            </a:lvl3pPr>
            <a:lvl4pPr>
              <a:defRPr b="0" i="0">
                <a:latin typeface="Museo Sans 300"/>
                <a:cs typeface="Museo Sans 300"/>
              </a:defRPr>
            </a:lvl4pPr>
            <a:lvl5pPr>
              <a:defRPr b="0" i="0">
                <a:latin typeface="Museo Sans 300"/>
                <a:cs typeface="Museo Sans 30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0747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b="0" i="0">
                <a:latin typeface="Museo Sans 300"/>
                <a:cs typeface="Museo Sans 300"/>
              </a:defRPr>
            </a:lvl1pPr>
            <a:lvl2pPr>
              <a:defRPr sz="2400" b="0" i="0">
                <a:latin typeface="Museo Sans 300"/>
                <a:cs typeface="Museo Sans 300"/>
              </a:defRPr>
            </a:lvl2pPr>
            <a:lvl3pPr>
              <a:defRPr sz="2000" b="0" i="0">
                <a:latin typeface="Museo Sans 300"/>
                <a:cs typeface="Museo Sans 300"/>
              </a:defRPr>
            </a:lvl3pPr>
            <a:lvl4pPr>
              <a:defRPr sz="1800" b="0" i="0">
                <a:latin typeface="Museo Sans 300"/>
                <a:cs typeface="Museo Sans 300"/>
              </a:defRPr>
            </a:lvl4pPr>
            <a:lvl5pPr>
              <a:defRPr sz="1800" b="0" i="0">
                <a:latin typeface="Museo Sans 300"/>
                <a:cs typeface="Museo Sans 30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b="0" i="0">
                <a:latin typeface="Museo Sans 300"/>
                <a:cs typeface="Museo Sans 300"/>
              </a:defRPr>
            </a:lvl1pPr>
            <a:lvl2pPr>
              <a:defRPr sz="2400" b="0" i="0">
                <a:latin typeface="Museo Sans 300"/>
                <a:cs typeface="Museo Sans 300"/>
              </a:defRPr>
            </a:lvl2pPr>
            <a:lvl3pPr>
              <a:defRPr sz="2000" b="0" i="0">
                <a:latin typeface="Museo Sans 300"/>
                <a:cs typeface="Museo Sans 300"/>
              </a:defRPr>
            </a:lvl3pPr>
            <a:lvl4pPr>
              <a:defRPr sz="1800" b="0" i="0">
                <a:latin typeface="Museo Sans 300"/>
                <a:cs typeface="Museo Sans 300"/>
              </a:defRPr>
            </a:lvl4pPr>
            <a:lvl5pPr>
              <a:defRPr sz="1800" b="0" i="0">
                <a:latin typeface="Museo Sans 300"/>
                <a:cs typeface="Museo Sans 30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89700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Tree>
    <p:extLst>
      <p:ext uri="{BB962C8B-B14F-4D97-AF65-F5344CB8AC3E}">
        <p14:creationId xmlns:p14="http://schemas.microsoft.com/office/powerpoint/2010/main" val="1117142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2742599" y="1650331"/>
            <a:ext cx="4755880" cy="2110257"/>
          </a:xfrm>
          <a:prstGeom prst="rect">
            <a:avLst/>
          </a:prstGeom>
        </p:spPr>
        <p:txBody>
          <a:bodyPr rtlCol="0">
            <a:noAutofit/>
          </a:bodyPr>
          <a:lstStyle>
            <a:lvl1pPr>
              <a:defRPr sz="4000"/>
            </a:lvl1pPr>
          </a:lstStyle>
          <a:p>
            <a:r>
              <a:rPr lang="en-US" dirty="0" smtClean="0"/>
              <a:t>Click to edit Master title style</a:t>
            </a:r>
            <a:endParaRPr lang="en-US" dirty="0"/>
          </a:p>
        </p:txBody>
      </p:sp>
    </p:spTree>
    <p:extLst>
      <p:ext uri="{BB962C8B-B14F-4D97-AF65-F5344CB8AC3E}">
        <p14:creationId xmlns:p14="http://schemas.microsoft.com/office/powerpoint/2010/main" val="168002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2742599" y="1650331"/>
            <a:ext cx="4755880" cy="2110257"/>
          </a:xfrm>
          <a:prstGeom prst="rect">
            <a:avLst/>
          </a:prstGeom>
        </p:spPr>
        <p:txBody>
          <a:bodyPr rtlCol="0">
            <a:noAutofit/>
          </a:bodyPr>
          <a:lstStyle>
            <a:lvl1pPr>
              <a:defRPr sz="4000"/>
            </a:lvl1pPr>
          </a:lstStyle>
          <a:p>
            <a:r>
              <a:rPr lang="en-US" dirty="0" smtClean="0"/>
              <a:t>Click to edit Master title style</a:t>
            </a:r>
            <a:endParaRPr lang="en-US" dirty="0"/>
          </a:p>
        </p:txBody>
      </p:sp>
    </p:spTree>
    <p:extLst>
      <p:ext uri="{BB962C8B-B14F-4D97-AF65-F5344CB8AC3E}">
        <p14:creationId xmlns:p14="http://schemas.microsoft.com/office/powerpoint/2010/main" val="150122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9"/>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6934200" y="5961063"/>
            <a:ext cx="1058863"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3" descr="AnnivGrStandard_White.pn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85738" y="6508750"/>
            <a:ext cx="1830387"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3226340"/>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Lst>
  <p:hf hdr="0" ftr="0" dt="0"/>
  <p:txStyles>
    <p:titleStyle>
      <a:lvl1pPr algn="ctr" defTabSz="457200" rtl="0" eaLnBrk="1" latinLnBrk="0" hangingPunct="1">
        <a:spcBef>
          <a:spcPct val="0"/>
        </a:spcBef>
        <a:buNone/>
        <a:defRPr sz="4000" b="0" i="0" kern="1200">
          <a:solidFill>
            <a:schemeClr val="tx1"/>
          </a:solidFill>
          <a:latin typeface="Museo Slab 700"/>
          <a:ea typeface="+mj-ea"/>
          <a:cs typeface="Museo Slab 700"/>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Museo Sans 300"/>
          <a:ea typeface="+mn-ea"/>
          <a:cs typeface="Museo Sans 300"/>
        </a:defRPr>
      </a:lvl1pPr>
      <a:lvl2pPr marL="742950" indent="-285750" algn="l" defTabSz="457200" rtl="0" eaLnBrk="1" latinLnBrk="0" hangingPunct="1">
        <a:spcBef>
          <a:spcPct val="20000"/>
        </a:spcBef>
        <a:buFont typeface="Arial"/>
        <a:buChar char="–"/>
        <a:defRPr sz="2800" b="0" i="0" kern="1200">
          <a:solidFill>
            <a:schemeClr val="tx1"/>
          </a:solidFill>
          <a:latin typeface="Museo Sans 300"/>
          <a:ea typeface="+mn-ea"/>
          <a:cs typeface="Museo Sans 300"/>
        </a:defRPr>
      </a:lvl2pPr>
      <a:lvl3pPr marL="1143000" indent="-228600" algn="l" defTabSz="457200" rtl="0" eaLnBrk="1" latinLnBrk="0" hangingPunct="1">
        <a:spcBef>
          <a:spcPct val="20000"/>
        </a:spcBef>
        <a:buFont typeface="Arial"/>
        <a:buChar char="•"/>
        <a:defRPr sz="2400" b="0" i="0" kern="1200">
          <a:solidFill>
            <a:schemeClr val="tx1"/>
          </a:solidFill>
          <a:latin typeface="Museo Sans 300"/>
          <a:ea typeface="+mn-ea"/>
          <a:cs typeface="Museo Sans 300"/>
        </a:defRPr>
      </a:lvl3pPr>
      <a:lvl4pPr marL="16002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4pPr>
      <a:lvl5pPr marL="20574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8"/>
          <p:cNvSpPr>
            <a:spLocks noGrp="1"/>
          </p:cNvSpPr>
          <p:nvPr>
            <p:ph type="title"/>
          </p:nvPr>
        </p:nvSpPr>
        <p:spPr>
          <a:xfrm>
            <a:off x="1409524" y="1615161"/>
            <a:ext cx="6455125" cy="2110257"/>
          </a:xfrm>
        </p:spPr>
        <p:txBody>
          <a:bodyPr/>
          <a:lstStyle/>
          <a:p>
            <a:r>
              <a:rPr lang="en-US" altLang="en-US" dirty="0" smtClean="0"/>
              <a:t>Values, Mission and Vision</a:t>
            </a:r>
            <a:endParaRPr lang="en-US" altLang="en-US" dirty="0"/>
          </a:p>
        </p:txBody>
      </p:sp>
      <p:sp>
        <p:nvSpPr>
          <p:cNvPr id="11268" name="TextBox 1"/>
          <p:cNvSpPr txBox="1">
            <a:spLocks noChangeArrowheads="1"/>
          </p:cNvSpPr>
          <p:nvPr/>
        </p:nvSpPr>
        <p:spPr bwMode="auto">
          <a:xfrm>
            <a:off x="1987550" y="3916363"/>
            <a:ext cx="5299075"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b="1">
                <a:solidFill>
                  <a:srgbClr val="005AA3"/>
                </a:solidFill>
                <a:latin typeface="Helvetica" charset="0"/>
                <a:ea typeface="ヒラギノ角ゴ Pro W3" charset="-128"/>
              </a:defRPr>
            </a:lvl1pPr>
            <a:lvl2pPr marL="742950" indent="-285750">
              <a:spcBef>
                <a:spcPct val="20000"/>
              </a:spcBef>
              <a:buFont typeface="Arial" charset="0"/>
              <a:buChar char="–"/>
              <a:defRPr sz="2000">
                <a:solidFill>
                  <a:srgbClr val="005AA3"/>
                </a:solidFill>
                <a:latin typeface="Helvetica" charset="0"/>
                <a:ea typeface="ヒラギノ角ゴ Pro W3" charset="-128"/>
              </a:defRPr>
            </a:lvl2pPr>
            <a:lvl3pPr marL="1143000" indent="-228600">
              <a:spcBef>
                <a:spcPct val="20000"/>
              </a:spcBef>
              <a:buFont typeface="Arial" charset="0"/>
              <a:buChar char="•"/>
              <a:defRPr>
                <a:solidFill>
                  <a:srgbClr val="005AA3"/>
                </a:solidFill>
                <a:latin typeface="Helvetica" charset="0"/>
                <a:ea typeface="ヒラギノ角ゴ Pro W3" charset="-128"/>
              </a:defRPr>
            </a:lvl3pPr>
            <a:lvl4pPr marL="1600200" indent="-228600">
              <a:spcBef>
                <a:spcPct val="20000"/>
              </a:spcBef>
              <a:buFont typeface="Arial" charset="0"/>
              <a:buChar char="–"/>
              <a:defRPr sz="1400" b="1" i="1">
                <a:solidFill>
                  <a:srgbClr val="CF0031"/>
                </a:solidFill>
                <a:latin typeface="Helvetica" charset="0"/>
                <a:ea typeface="ヒラギノ角ゴ Pro W3" charset="-128"/>
              </a:defRPr>
            </a:lvl4pPr>
            <a:lvl5pPr marL="2057400" indent="-228600">
              <a:spcBef>
                <a:spcPct val="20000"/>
              </a:spcBef>
              <a:buFont typeface="Arial" charset="0"/>
              <a:buChar char="»"/>
              <a:defRPr sz="1200" i="1">
                <a:solidFill>
                  <a:srgbClr val="005AA3"/>
                </a:solidFill>
                <a:latin typeface="Helvetica" charset="0"/>
                <a:ea typeface="ヒラギノ角ゴ Pro W3" charset="-128"/>
              </a:defRPr>
            </a:lvl5pPr>
            <a:lvl6pPr marL="2514600" indent="-228600" defTabSz="457200" eaLnBrk="0" fontAlgn="base" hangingPunct="0">
              <a:spcBef>
                <a:spcPct val="20000"/>
              </a:spcBef>
              <a:spcAft>
                <a:spcPct val="0"/>
              </a:spcAft>
              <a:buFont typeface="Arial" charset="0"/>
              <a:buChar char="»"/>
              <a:defRPr sz="1200" i="1">
                <a:solidFill>
                  <a:srgbClr val="005AA3"/>
                </a:solidFill>
                <a:latin typeface="Helvetica" charset="0"/>
                <a:ea typeface="ヒラギノ角ゴ Pro W3" charset="-128"/>
              </a:defRPr>
            </a:lvl6pPr>
            <a:lvl7pPr marL="2971800" indent="-228600" defTabSz="457200" eaLnBrk="0" fontAlgn="base" hangingPunct="0">
              <a:spcBef>
                <a:spcPct val="20000"/>
              </a:spcBef>
              <a:spcAft>
                <a:spcPct val="0"/>
              </a:spcAft>
              <a:buFont typeface="Arial" charset="0"/>
              <a:buChar char="»"/>
              <a:defRPr sz="1200" i="1">
                <a:solidFill>
                  <a:srgbClr val="005AA3"/>
                </a:solidFill>
                <a:latin typeface="Helvetica" charset="0"/>
                <a:ea typeface="ヒラギノ角ゴ Pro W3" charset="-128"/>
              </a:defRPr>
            </a:lvl7pPr>
            <a:lvl8pPr marL="3429000" indent="-228600" defTabSz="457200" eaLnBrk="0" fontAlgn="base" hangingPunct="0">
              <a:spcBef>
                <a:spcPct val="20000"/>
              </a:spcBef>
              <a:spcAft>
                <a:spcPct val="0"/>
              </a:spcAft>
              <a:buFont typeface="Arial" charset="0"/>
              <a:buChar char="»"/>
              <a:defRPr sz="1200" i="1">
                <a:solidFill>
                  <a:srgbClr val="005AA3"/>
                </a:solidFill>
                <a:latin typeface="Helvetica" charset="0"/>
                <a:ea typeface="ヒラギノ角ゴ Pro W3" charset="-128"/>
              </a:defRPr>
            </a:lvl8pPr>
            <a:lvl9pPr marL="3886200" indent="-228600" defTabSz="457200" eaLnBrk="0" fontAlgn="base" hangingPunct="0">
              <a:spcBef>
                <a:spcPct val="20000"/>
              </a:spcBef>
              <a:spcAft>
                <a:spcPct val="0"/>
              </a:spcAft>
              <a:buFont typeface="Arial" charset="0"/>
              <a:buChar char="»"/>
              <a:defRPr sz="1200" i="1">
                <a:solidFill>
                  <a:srgbClr val="005AA3"/>
                </a:solidFill>
                <a:latin typeface="Helvetica" charset="0"/>
                <a:ea typeface="ヒラギノ角ゴ Pro W3" charset="-128"/>
              </a:defRPr>
            </a:lvl9pPr>
          </a:lstStyle>
          <a:p>
            <a:pPr eaLnBrk="1" hangingPunct="1">
              <a:spcBef>
                <a:spcPct val="0"/>
              </a:spcBef>
              <a:buFontTx/>
              <a:buNone/>
            </a:pPr>
            <a:r>
              <a:rPr lang="en-US" altLang="en-US" sz="3600" i="1">
                <a:solidFill>
                  <a:srgbClr val="CF0031"/>
                </a:solidFill>
              </a:rPr>
              <a:t>“None of us is as smart as all of us</a:t>
            </a:r>
            <a:r>
              <a:rPr lang="en-US" altLang="en-US" sz="3600">
                <a:solidFill>
                  <a:srgbClr val="CF0031"/>
                </a:solidFill>
              </a:rPr>
              <a:t>.”</a:t>
            </a:r>
          </a:p>
          <a:p>
            <a:pPr algn="r" eaLnBrk="1" hangingPunct="1">
              <a:spcBef>
                <a:spcPct val="0"/>
              </a:spcBef>
              <a:buFontTx/>
              <a:buNone/>
            </a:pPr>
            <a:r>
              <a:rPr lang="en-US" altLang="en-US" sz="2000">
                <a:solidFill>
                  <a:srgbClr val="CF0031"/>
                </a:solidFill>
              </a:rPr>
              <a:t>Ken Blanchard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fontScale="90000"/>
          </a:bodyPr>
          <a:lstStyle/>
          <a:p>
            <a:pPr eaLnBrk="1" hangingPunct="1"/>
            <a:r>
              <a:rPr lang="en-US" altLang="en-US" smtClean="0">
                <a:latin typeface="Helvetica" charset="0"/>
                <a:ea typeface="ヒラギノ角ゴ Pro W3" charset="-128"/>
              </a:rPr>
              <a:t>Five Stages of Team Based Project Planning</a:t>
            </a:r>
            <a:endParaRPr lang="en-US" altLang="en-US">
              <a:latin typeface="Helvetica" charset="0"/>
              <a:ea typeface="ヒラギノ角ゴ Pro W3" charset="-128"/>
            </a:endParaRPr>
          </a:p>
        </p:txBody>
      </p:sp>
      <p:sp>
        <p:nvSpPr>
          <p:cNvPr id="10243" name="Content Placeholder 2"/>
          <p:cNvSpPr>
            <a:spLocks noGrp="1"/>
          </p:cNvSpPr>
          <p:nvPr>
            <p:ph idx="1"/>
          </p:nvPr>
        </p:nvSpPr>
        <p:spPr/>
        <p:txBody>
          <a:bodyPr anchor="ctr"/>
          <a:lstStyle/>
          <a:p>
            <a:pPr marL="457200" lvl="3" eaLnBrk="1" hangingPunct="1">
              <a:buFont typeface="Arial" panose="020B0604020202020204" pitchFamily="34" charset="0"/>
              <a:buChar char="•"/>
              <a:defRPr/>
            </a:pPr>
            <a:r>
              <a:rPr lang="en-US" altLang="en-US" sz="3200" i="0" dirty="0" smtClean="0">
                <a:solidFill>
                  <a:srgbClr val="005AA3"/>
                </a:solidFill>
                <a:latin typeface="Helvetica" charset="0"/>
                <a:ea typeface="ヒラギノ角ゴ Pro W3" charset="-128"/>
              </a:rPr>
              <a:t>Prepare a Project Overview</a:t>
            </a:r>
            <a:r>
              <a:rPr lang="en-US" altLang="en-US" sz="3200" dirty="0" smtClean="0">
                <a:solidFill>
                  <a:srgbClr val="005AA3"/>
                </a:solidFill>
                <a:latin typeface="Helvetica" charset="0"/>
                <a:ea typeface="ヒラギノ角ゴ Pro W3" charset="-128"/>
              </a:rPr>
              <a:t> </a:t>
            </a:r>
          </a:p>
          <a:p>
            <a:pPr marL="457200" lvl="3" eaLnBrk="1" hangingPunct="1">
              <a:buFont typeface="Arial" panose="020B0604020202020204" pitchFamily="34" charset="0"/>
              <a:buChar char="•"/>
              <a:defRPr/>
            </a:pPr>
            <a:r>
              <a:rPr lang="en-US" altLang="en-US" sz="3200" i="0" dirty="0" smtClean="0">
                <a:solidFill>
                  <a:srgbClr val="005AA3"/>
                </a:solidFill>
                <a:latin typeface="Helvetica" charset="0"/>
                <a:ea typeface="ヒラギノ角ゴ Pro W3" charset="-128"/>
              </a:rPr>
              <a:t>Develop a Work Breakdown Structure</a:t>
            </a:r>
          </a:p>
          <a:p>
            <a:pPr marL="457200" lvl="3" eaLnBrk="1" hangingPunct="1">
              <a:buFont typeface="Arial" panose="020B0604020202020204" pitchFamily="34" charset="0"/>
              <a:buChar char="•"/>
              <a:defRPr/>
            </a:pPr>
            <a:r>
              <a:rPr lang="en-US" altLang="en-US" sz="3200" i="0" dirty="0" smtClean="0">
                <a:solidFill>
                  <a:srgbClr val="005AA3"/>
                </a:solidFill>
                <a:latin typeface="Helvetica" charset="0"/>
                <a:ea typeface="ヒラギノ角ゴ Pro W3" charset="-128"/>
              </a:rPr>
              <a:t>Assign Responsibilities</a:t>
            </a:r>
          </a:p>
          <a:p>
            <a:pPr marL="457200" lvl="3" eaLnBrk="1" hangingPunct="1">
              <a:buFont typeface="Arial" panose="020B0604020202020204" pitchFamily="34" charset="0"/>
              <a:buChar char="•"/>
              <a:defRPr/>
            </a:pPr>
            <a:r>
              <a:rPr lang="en-US" altLang="en-US" sz="3200" i="0" dirty="0" smtClean="0">
                <a:solidFill>
                  <a:srgbClr val="005AA3"/>
                </a:solidFill>
                <a:latin typeface="Helvetica" charset="0"/>
                <a:ea typeface="ヒラギノ角ゴ Pro W3" charset="-128"/>
              </a:rPr>
              <a:t>Put the Plan into Action</a:t>
            </a:r>
          </a:p>
          <a:p>
            <a:pPr marL="457200" lvl="3" eaLnBrk="1" hangingPunct="1">
              <a:buFont typeface="Arial" panose="020B0604020202020204" pitchFamily="34" charset="0"/>
              <a:buChar char="•"/>
              <a:defRPr/>
            </a:pPr>
            <a:r>
              <a:rPr lang="en-US" altLang="en-US" sz="3200" i="0" dirty="0" smtClean="0">
                <a:solidFill>
                  <a:srgbClr val="005AA3"/>
                </a:solidFill>
                <a:latin typeface="Helvetica" charset="0"/>
                <a:ea typeface="ヒラギノ角ゴ Pro W3" charset="-128"/>
              </a:rPr>
              <a:t>Prepare a Closeout Report</a:t>
            </a:r>
          </a:p>
          <a:p>
            <a:pPr marL="228600" lvl="3" indent="0" eaLnBrk="1" hangingPunct="1">
              <a:buFont typeface="Arial" panose="020B0604020202020204" pitchFamily="34" charset="0"/>
              <a:buNone/>
              <a:defRPr/>
            </a:pPr>
            <a:endParaRPr lang="en-US" altLang="en-US" sz="3200" i="0" dirty="0" smtClean="0">
              <a:solidFill>
                <a:srgbClr val="005AA3"/>
              </a:solidFill>
              <a:latin typeface="Helvetica" charset="0"/>
              <a:ea typeface="ヒラギノ角ゴ Pro W3"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Project Overview	</a:t>
            </a:r>
            <a:endParaRPr lang="en-US" altLang="en-US"/>
          </a:p>
        </p:txBody>
      </p:sp>
      <p:sp>
        <p:nvSpPr>
          <p:cNvPr id="21507" name="Content Placeholder 2"/>
          <p:cNvSpPr>
            <a:spLocks noGrp="1"/>
          </p:cNvSpPr>
          <p:nvPr>
            <p:ph idx="1"/>
          </p:nvPr>
        </p:nvSpPr>
        <p:spPr/>
        <p:txBody>
          <a:bodyPr>
            <a:normAutofit fontScale="85000" lnSpcReduction="10000"/>
          </a:bodyPr>
          <a:lstStyle/>
          <a:p>
            <a:r>
              <a:rPr lang="en-US" altLang="en-US" dirty="0" smtClean="0"/>
              <a:t>One page document setting forth summary plan</a:t>
            </a:r>
          </a:p>
          <a:p>
            <a:r>
              <a:rPr lang="en-US" altLang="en-US" dirty="0" smtClean="0"/>
              <a:t>Identify the problem or opportunity</a:t>
            </a:r>
          </a:p>
          <a:p>
            <a:r>
              <a:rPr lang="en-US" altLang="en-US" dirty="0" smtClean="0"/>
              <a:t>Identify the scope; what are we attempting to accomplish</a:t>
            </a:r>
          </a:p>
          <a:p>
            <a:r>
              <a:rPr lang="en-US" altLang="en-US" dirty="0" smtClean="0"/>
              <a:t>Identify one or two clearly stated goals (outcome we desire) with three or four objectives (our actions to achieve our goals)</a:t>
            </a:r>
          </a:p>
          <a:p>
            <a:r>
              <a:rPr lang="en-US" altLang="en-US" dirty="0" smtClean="0"/>
              <a:t>How will success be measured</a:t>
            </a:r>
          </a:p>
          <a:p>
            <a:r>
              <a:rPr lang="en-US" altLang="en-US" dirty="0" smtClean="0"/>
              <a:t>Set forth the method or approach</a:t>
            </a:r>
          </a:p>
          <a:p>
            <a:r>
              <a:rPr lang="en-US" altLang="en-US" dirty="0" smtClean="0"/>
              <a:t>Set forth risks and assumptions</a:t>
            </a:r>
          </a:p>
          <a:p>
            <a:endParaRPr lang="en-US"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latin typeface="Helvetica" charset="0"/>
                <a:ea typeface="ヒラギノ角ゴ Pro W3" charset="-128"/>
              </a:rPr>
              <a:t>Purpose of the Project Overview	</a:t>
            </a:r>
          </a:p>
        </p:txBody>
      </p:sp>
      <p:sp>
        <p:nvSpPr>
          <p:cNvPr id="22531" name="Content Placeholder 2"/>
          <p:cNvSpPr>
            <a:spLocks noGrp="1"/>
          </p:cNvSpPr>
          <p:nvPr>
            <p:ph idx="1"/>
          </p:nvPr>
        </p:nvSpPr>
        <p:spPr/>
        <p:txBody>
          <a:bodyPr anchor="ctr"/>
          <a:lstStyle/>
          <a:p>
            <a:r>
              <a:rPr lang="en-US" altLang="en-US" sz="3200">
                <a:latin typeface="Helvetica" charset="0"/>
                <a:ea typeface="ヒラギノ角ゴ Pro W3" charset="-128"/>
              </a:rPr>
              <a:t>Helps to avoid the “Activity Trap”</a:t>
            </a:r>
          </a:p>
          <a:p>
            <a:endParaRPr lang="en-US" altLang="en-US">
              <a:latin typeface="Helvetica" charset="0"/>
              <a:ea typeface="ヒラギノ角ゴ Pro W3" charset="-128"/>
            </a:endParaRPr>
          </a:p>
          <a:p>
            <a:r>
              <a:rPr lang="en-US" altLang="en-US" sz="3200">
                <a:latin typeface="Helvetica" charset="0"/>
                <a:ea typeface="ヒラギノ角ゴ Pro W3" charset="-128"/>
              </a:rPr>
              <a:t>Helps prevent “Scope Creep”</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Work Breakdown Structure</a:t>
            </a:r>
            <a:endParaRPr lang="en-US" altLang="en-US"/>
          </a:p>
        </p:txBody>
      </p:sp>
      <p:sp>
        <p:nvSpPr>
          <p:cNvPr id="23555" name="Content Placeholder 2"/>
          <p:cNvSpPr>
            <a:spLocks noGrp="1"/>
          </p:cNvSpPr>
          <p:nvPr>
            <p:ph idx="1"/>
          </p:nvPr>
        </p:nvSpPr>
        <p:spPr/>
        <p:txBody>
          <a:bodyPr/>
          <a:lstStyle/>
          <a:p>
            <a:r>
              <a:rPr lang="en-US" altLang="en-US" dirty="0" smtClean="0"/>
              <a:t>Identify and distribute the workload of the project</a:t>
            </a:r>
          </a:p>
          <a:p>
            <a:r>
              <a:rPr lang="en-US" altLang="en-US" dirty="0" smtClean="0"/>
              <a:t>Breakdown each objective into separate activities necessary to complete the objective</a:t>
            </a:r>
          </a:p>
          <a:p>
            <a:r>
              <a:rPr lang="en-US" altLang="en-US" dirty="0" smtClean="0"/>
              <a:t>Place the activities in order-what must be done, when , and in what order</a:t>
            </a:r>
          </a:p>
          <a:p>
            <a:r>
              <a:rPr lang="en-US" altLang="en-US" dirty="0" smtClean="0"/>
              <a:t>Activities should pass the “SMART” test</a:t>
            </a:r>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Activity Assignments	</a:t>
            </a:r>
            <a:endParaRPr lang="en-US" altLang="en-US"/>
          </a:p>
        </p:txBody>
      </p:sp>
      <p:sp>
        <p:nvSpPr>
          <p:cNvPr id="24579" name="Content Placeholder 2"/>
          <p:cNvSpPr>
            <a:spLocks noGrp="1"/>
          </p:cNvSpPr>
          <p:nvPr>
            <p:ph idx="1"/>
          </p:nvPr>
        </p:nvSpPr>
        <p:spPr/>
        <p:txBody>
          <a:bodyPr/>
          <a:lstStyle/>
          <a:p>
            <a:r>
              <a:rPr lang="en-US" altLang="en-US" dirty="0" smtClean="0"/>
              <a:t>Each Team Member must have a clear understanding of the project</a:t>
            </a:r>
          </a:p>
          <a:p>
            <a:r>
              <a:rPr lang="en-US" altLang="en-US" dirty="0" smtClean="0"/>
              <a:t>Each Team Member must understand exactly what his assignment is, the details and the availability of resources</a:t>
            </a:r>
          </a:p>
          <a:p>
            <a:r>
              <a:rPr lang="en-US" altLang="en-US" dirty="0" smtClean="0"/>
              <a:t>The skills of each Team Member should be matched to the activities</a:t>
            </a:r>
            <a:endParaRPr lang="en-US"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Put the Plan into Action</a:t>
            </a:r>
            <a:endParaRPr lang="en-US" altLang="en-US"/>
          </a:p>
        </p:txBody>
      </p:sp>
      <p:sp>
        <p:nvSpPr>
          <p:cNvPr id="25603" name="Content Placeholder 2"/>
          <p:cNvSpPr>
            <a:spLocks noGrp="1"/>
          </p:cNvSpPr>
          <p:nvPr>
            <p:ph idx="1"/>
          </p:nvPr>
        </p:nvSpPr>
        <p:spPr/>
        <p:txBody>
          <a:bodyPr/>
          <a:lstStyle/>
          <a:p>
            <a:r>
              <a:rPr lang="en-US" altLang="en-US" dirty="0" smtClean="0"/>
              <a:t>Trust is an important characteristic of a high performance team</a:t>
            </a:r>
          </a:p>
          <a:p>
            <a:r>
              <a:rPr lang="en-US" altLang="en-US" dirty="0" smtClean="0"/>
              <a:t>Team Leader should monitor performance and progress</a:t>
            </a:r>
          </a:p>
          <a:p>
            <a:r>
              <a:rPr lang="en-US" altLang="en-US" dirty="0" smtClean="0"/>
              <a:t>Each Team Member must have authority to work within his boundaries</a:t>
            </a:r>
            <a:endParaRPr lang="en-US"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t>Project Closeout</a:t>
            </a:r>
            <a:endParaRPr lang="en-US" altLang="en-US"/>
          </a:p>
        </p:txBody>
      </p:sp>
      <p:sp>
        <p:nvSpPr>
          <p:cNvPr id="26627" name="Content Placeholder 2"/>
          <p:cNvSpPr>
            <a:spLocks noGrp="1"/>
          </p:cNvSpPr>
          <p:nvPr>
            <p:ph idx="1"/>
          </p:nvPr>
        </p:nvSpPr>
        <p:spPr/>
        <p:txBody>
          <a:bodyPr/>
          <a:lstStyle/>
          <a:p>
            <a:r>
              <a:rPr lang="en-US" altLang="en-US" dirty="0" smtClean="0"/>
              <a:t>Were the goals and objectives met</a:t>
            </a:r>
          </a:p>
          <a:p>
            <a:r>
              <a:rPr lang="en-US" altLang="en-US" dirty="0" smtClean="0"/>
              <a:t>Was the project completed on time</a:t>
            </a:r>
          </a:p>
          <a:p>
            <a:r>
              <a:rPr lang="en-US" altLang="en-US" dirty="0" smtClean="0"/>
              <a:t>How should we modify the project next time</a:t>
            </a:r>
            <a:endParaRPr lang="en-US"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For Training Resources and More Information Visit:</a:t>
            </a:r>
            <a:endParaRPr lang="en-US" dirty="0"/>
          </a:p>
        </p:txBody>
      </p:sp>
      <p:sp>
        <p:nvSpPr>
          <p:cNvPr id="3" name="Subtitle 2"/>
          <p:cNvSpPr>
            <a:spLocks noGrp="1"/>
          </p:cNvSpPr>
          <p:nvPr>
            <p:ph type="subTitle" idx="1"/>
          </p:nvPr>
        </p:nvSpPr>
        <p:spPr/>
        <p:txBody>
          <a:bodyPr/>
          <a:lstStyle/>
          <a:p>
            <a:r>
              <a:rPr lang="en-US" dirty="0">
                <a:solidFill>
                  <a:schemeClr val="tx1"/>
                </a:solidFill>
              </a:rPr>
              <a:t>http://training.oa-bsa.org/noac2015</a:t>
            </a:r>
          </a:p>
        </p:txBody>
      </p:sp>
    </p:spTree>
    <p:extLst>
      <p:ext uri="{BB962C8B-B14F-4D97-AF65-F5344CB8AC3E}">
        <p14:creationId xmlns:p14="http://schemas.microsoft.com/office/powerpoint/2010/main" val="4278126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fontScale="90000"/>
          </a:bodyPr>
          <a:lstStyle/>
          <a:p>
            <a:r>
              <a:rPr lang="en-US" altLang="en-US" dirty="0" smtClean="0"/>
              <a:t>Vision is a Picture of Future Success</a:t>
            </a:r>
            <a:endParaRPr lang="en-US" altLang="en-US" dirty="0"/>
          </a:p>
        </p:txBody>
      </p:sp>
      <p:sp>
        <p:nvSpPr>
          <p:cNvPr id="12291" name="Content Placeholder 2"/>
          <p:cNvSpPr>
            <a:spLocks noGrp="1"/>
          </p:cNvSpPr>
          <p:nvPr>
            <p:ph idx="1"/>
          </p:nvPr>
        </p:nvSpPr>
        <p:spPr/>
        <p:txBody>
          <a:bodyPr>
            <a:normAutofit lnSpcReduction="10000"/>
          </a:bodyPr>
          <a:lstStyle/>
          <a:p>
            <a:r>
              <a:rPr lang="en-US" altLang="en-US" dirty="0" smtClean="0"/>
              <a:t>Vision of the Boy Scouts of America</a:t>
            </a:r>
          </a:p>
          <a:p>
            <a:endParaRPr lang="en-US" altLang="en-US" dirty="0" smtClean="0"/>
          </a:p>
          <a:p>
            <a:r>
              <a:rPr lang="en-US" altLang="en-US" dirty="0" smtClean="0"/>
              <a:t>The Boy Scouts of America will prepare every eligible youth in America to become a responsible, participating citizen and leader who is guided by the Scout Oath and Scout Law</a:t>
            </a:r>
          </a:p>
          <a:p>
            <a:endParaRPr lang="en-US" altLang="en-US" dirty="0" smtClean="0"/>
          </a:p>
          <a:p>
            <a:r>
              <a:rPr lang="en-US" altLang="en-US" dirty="0" smtClean="0"/>
              <a:t>Vision of a Boy Scout Troop or Lodge</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mtClean="0"/>
              <a:t>Values Are What We Believe In</a:t>
            </a:r>
            <a:endParaRPr lang="en-US" altLang="en-US"/>
          </a:p>
        </p:txBody>
      </p:sp>
      <p:sp>
        <p:nvSpPr>
          <p:cNvPr id="13315" name="Content Placeholder 2"/>
          <p:cNvSpPr>
            <a:spLocks noGrp="1"/>
          </p:cNvSpPr>
          <p:nvPr>
            <p:ph idx="1"/>
          </p:nvPr>
        </p:nvSpPr>
        <p:spPr/>
        <p:txBody>
          <a:bodyPr/>
          <a:lstStyle/>
          <a:p>
            <a:r>
              <a:rPr lang="en-US" altLang="en-US" dirty="0" smtClean="0"/>
              <a:t>Values are the core beliefs that guide or motivate our attitudes and actions</a:t>
            </a:r>
          </a:p>
          <a:p>
            <a:endParaRPr lang="en-US" altLang="en-US" dirty="0" smtClean="0"/>
          </a:p>
          <a:p>
            <a:r>
              <a:rPr lang="en-US" altLang="en-US" dirty="0" smtClean="0"/>
              <a:t>The Scout Oath and Law are statements of Scouting’s values</a:t>
            </a:r>
          </a:p>
          <a:p>
            <a:endParaRPr lang="en-US" altLang="en-US" dirty="0" smtClean="0"/>
          </a:p>
          <a:p>
            <a:r>
              <a:rPr lang="en-US" altLang="en-US" dirty="0" smtClean="0"/>
              <a:t>Values of a Boy Scout Troop or Lodge</a:t>
            </a:r>
            <a:endParaRPr lang="en-US"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The Mission is Why We Exist</a:t>
            </a:r>
            <a:endParaRPr lang="en-US" altLang="en-US" dirty="0"/>
          </a:p>
        </p:txBody>
      </p:sp>
      <p:sp>
        <p:nvSpPr>
          <p:cNvPr id="2" name="Content Placeholder 2"/>
          <p:cNvSpPr>
            <a:spLocks noGrp="1"/>
          </p:cNvSpPr>
          <p:nvPr>
            <p:ph idx="1"/>
          </p:nvPr>
        </p:nvSpPr>
        <p:spPr/>
        <p:txBody>
          <a:bodyPr>
            <a:normAutofit fontScale="92500" lnSpcReduction="20000"/>
          </a:bodyPr>
          <a:lstStyle/>
          <a:p>
            <a:r>
              <a:rPr lang="en-US" dirty="0" smtClean="0"/>
              <a:t>Mission: the purpose of an organization, often expressed as a Mission Statement</a:t>
            </a:r>
          </a:p>
          <a:p>
            <a:endParaRPr lang="en-US" dirty="0" smtClean="0"/>
          </a:p>
          <a:p>
            <a:r>
              <a:rPr lang="en-US" dirty="0" smtClean="0"/>
              <a:t>Mission of the Boy Scouts of America is to prepare young people to make ethical and moral choices over their lifetimes by instilling in them the values of the Scout Oath and Law.</a:t>
            </a:r>
          </a:p>
          <a:p>
            <a:endParaRPr lang="en-US" dirty="0" smtClean="0"/>
          </a:p>
          <a:p>
            <a:r>
              <a:rPr lang="en-US" dirty="0" smtClean="0"/>
              <a:t>Mission of a Boy Scout Troop or Lodge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Criteria for a Meaningful Vision</a:t>
            </a:r>
            <a:endParaRPr lang="en-US" altLang="en-US"/>
          </a:p>
        </p:txBody>
      </p:sp>
      <p:sp>
        <p:nvSpPr>
          <p:cNvPr id="12290" name="Content Placeholder 2"/>
          <p:cNvSpPr>
            <a:spLocks noGrp="1"/>
          </p:cNvSpPr>
          <p:nvPr>
            <p:ph idx="1"/>
          </p:nvPr>
        </p:nvSpPr>
        <p:spPr/>
        <p:txBody>
          <a:bodyPr/>
          <a:lstStyle/>
          <a:p>
            <a:r>
              <a:rPr lang="en-US" dirty="0" smtClean="0"/>
              <a:t>Engages the heart and spirit</a:t>
            </a:r>
          </a:p>
          <a:p>
            <a:r>
              <a:rPr lang="en-US" dirty="0" smtClean="0"/>
              <a:t>Leads toward a worthwhile goal</a:t>
            </a:r>
          </a:p>
          <a:p>
            <a:r>
              <a:rPr lang="en-US" dirty="0" smtClean="0"/>
              <a:t>Gives meaning to an effort</a:t>
            </a:r>
          </a:p>
          <a:p>
            <a:r>
              <a:rPr lang="en-US" dirty="0" smtClean="0"/>
              <a:t>Is simple</a:t>
            </a:r>
          </a:p>
          <a:p>
            <a:r>
              <a:rPr lang="en-US" dirty="0" smtClean="0"/>
              <a:t>Is attainable</a:t>
            </a:r>
          </a:p>
          <a:p>
            <a:r>
              <a:rPr lang="en-US" dirty="0" smtClean="0"/>
              <a:t>Can change over time</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Developing a Strategic Plan	</a:t>
            </a:r>
            <a:endParaRPr lang="en-US" altLang="en-US"/>
          </a:p>
        </p:txBody>
      </p:sp>
      <p:sp>
        <p:nvSpPr>
          <p:cNvPr id="3" name="Content Placeholder 2"/>
          <p:cNvSpPr>
            <a:spLocks noGrp="1"/>
          </p:cNvSpPr>
          <p:nvPr>
            <p:ph idx="1"/>
          </p:nvPr>
        </p:nvSpPr>
        <p:spPr/>
        <p:txBody>
          <a:bodyPr/>
          <a:lstStyle/>
          <a:p>
            <a:r>
              <a:rPr lang="en-US" dirty="0" smtClean="0"/>
              <a:t>Where are we now?</a:t>
            </a:r>
          </a:p>
          <a:p>
            <a:r>
              <a:rPr lang="en-US" dirty="0" smtClean="0"/>
              <a:t>Where are we going?</a:t>
            </a:r>
          </a:p>
          <a:p>
            <a:r>
              <a:rPr lang="en-US" dirty="0" smtClean="0"/>
              <a:t>How will we get there?</a:t>
            </a:r>
          </a:p>
          <a:p>
            <a:r>
              <a:rPr lang="en-US" dirty="0" smtClean="0"/>
              <a:t>PLUS</a:t>
            </a:r>
          </a:p>
          <a:p>
            <a:r>
              <a:rPr lang="en-US" dirty="0" smtClean="0"/>
              <a:t>What is the role of each member of our team?</a:t>
            </a:r>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a:latin typeface="Helvetica" charset="0"/>
                <a:ea typeface="ヒラギノ角ゴ Pro W3" charset="-128"/>
              </a:rPr>
              <a:t>Team Based Project Planning</a:t>
            </a:r>
          </a:p>
        </p:txBody>
      </p:sp>
      <p:sp>
        <p:nvSpPr>
          <p:cNvPr id="17411" name="Content Placeholder 2"/>
          <p:cNvSpPr>
            <a:spLocks noGrp="1"/>
          </p:cNvSpPr>
          <p:nvPr>
            <p:ph idx="1"/>
          </p:nvPr>
        </p:nvSpPr>
        <p:spPr/>
        <p:txBody>
          <a:bodyPr anchor="ctr"/>
          <a:lstStyle/>
          <a:p>
            <a:pPr algn="ctr" eaLnBrk="1" hangingPunct="1">
              <a:spcBef>
                <a:spcPct val="0"/>
              </a:spcBef>
              <a:buFontTx/>
              <a:buNone/>
            </a:pPr>
            <a:r>
              <a:rPr lang="en-US" altLang="en-US" sz="3600" i="1">
                <a:solidFill>
                  <a:srgbClr val="CF0031"/>
                </a:solidFill>
                <a:latin typeface="Helvetica" charset="0"/>
                <a:ea typeface="ヒラギノ角ゴ Pro W3" charset="-128"/>
              </a:rPr>
              <a:t>“No one can whistle a symphony. It takes an orchestra to play it.”</a:t>
            </a:r>
          </a:p>
          <a:p>
            <a:pPr algn="ctr" eaLnBrk="1" hangingPunct="1">
              <a:spcBef>
                <a:spcPct val="0"/>
              </a:spcBef>
              <a:buFontTx/>
              <a:buNone/>
            </a:pPr>
            <a:endParaRPr lang="en-US" altLang="en-US" sz="3600" i="1">
              <a:solidFill>
                <a:srgbClr val="CF0031"/>
              </a:solidFill>
              <a:latin typeface="Helvetica" charset="0"/>
              <a:ea typeface="ヒラギノ角ゴ Pro W3" charset="-128"/>
            </a:endParaRPr>
          </a:p>
          <a:p>
            <a:pPr algn="r" eaLnBrk="1" hangingPunct="1">
              <a:spcBef>
                <a:spcPct val="0"/>
              </a:spcBef>
              <a:buFontTx/>
              <a:buNone/>
            </a:pPr>
            <a:r>
              <a:rPr lang="en-US" altLang="en-US" sz="2800" i="1">
                <a:solidFill>
                  <a:srgbClr val="CF0031"/>
                </a:solidFill>
                <a:latin typeface="Helvetica" charset="0"/>
                <a:ea typeface="ヒラギノ角ゴ Pro W3" charset="-128"/>
              </a:rPr>
              <a:t>H. E. Luccock</a:t>
            </a:r>
          </a:p>
          <a:p>
            <a:pPr eaLnBrk="1" hangingPunct="1">
              <a:buFont typeface="Arial" charset="0"/>
              <a:buNone/>
            </a:pPr>
            <a:endParaRPr lang="en-US" altLang="en-US">
              <a:latin typeface="Helvetica" charset="0"/>
              <a:ea typeface="ヒラギノ角ゴ Pro W3"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latin typeface="Helvetica" charset="0"/>
                <a:ea typeface="ヒラギノ角ゴ Pro W3" charset="-128"/>
              </a:rPr>
              <a:t>The Adventure of Scouting</a:t>
            </a:r>
            <a:endParaRPr lang="en-US" altLang="en-US">
              <a:latin typeface="Helvetica" charset="0"/>
              <a:ea typeface="ヒラギノ角ゴ Pro W3" charset="-128"/>
            </a:endParaRPr>
          </a:p>
        </p:txBody>
      </p:sp>
      <p:sp>
        <p:nvSpPr>
          <p:cNvPr id="18435" name="Content Placeholder 2"/>
          <p:cNvSpPr>
            <a:spLocks noGrp="1"/>
          </p:cNvSpPr>
          <p:nvPr>
            <p:ph idx="1"/>
          </p:nvPr>
        </p:nvSpPr>
        <p:spPr/>
        <p:txBody>
          <a:bodyPr anchor="ctr"/>
          <a:lstStyle/>
          <a:p>
            <a:pPr marL="0" indent="0">
              <a:buFont typeface="Arial" charset="0"/>
              <a:buNone/>
            </a:pPr>
            <a:r>
              <a:rPr lang="en-US" altLang="en-US" sz="3200" dirty="0" smtClean="0">
                <a:latin typeface="Helvetica" charset="0"/>
                <a:ea typeface="ヒラギノ角ゴ Pro W3" charset="-128"/>
              </a:rPr>
              <a:t>A Scoutmaster trains boys to be leaders, makes available to them the resources and guidelines they need to lead well, and then steps into the background and lets them do their jobs.</a:t>
            </a:r>
          </a:p>
          <a:p>
            <a:pPr marL="0" indent="0" algn="r">
              <a:buFont typeface="Arial" charset="0"/>
              <a:buNone/>
            </a:pPr>
            <a:r>
              <a:rPr lang="en-US" altLang="en-US" dirty="0" smtClean="0">
                <a:latin typeface="Helvetica" charset="0"/>
                <a:ea typeface="ヒラギノ角ゴ Pro W3" charset="-128"/>
              </a:rPr>
              <a:t>The Scoutmaster Handbook</a:t>
            </a:r>
            <a:endParaRPr lang="en-US" altLang="en-US" dirty="0">
              <a:latin typeface="Helvetica" charset="0"/>
              <a:ea typeface="ヒラギノ角ゴ Pro W3"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8"/>
          <p:cNvSpPr>
            <a:spLocks noGrp="1"/>
          </p:cNvSpPr>
          <p:nvPr>
            <p:ph type="title"/>
          </p:nvPr>
        </p:nvSpPr>
        <p:spPr/>
        <p:txBody>
          <a:bodyPr/>
          <a:lstStyle/>
          <a:p>
            <a:pPr eaLnBrk="1" hangingPunct="1"/>
            <a:r>
              <a:rPr lang="en-US" altLang="en-US">
                <a:latin typeface="Helvetica" charset="0"/>
                <a:ea typeface="ヒラギノ角ゴ Pro W3" charset="-128"/>
              </a:rPr>
              <a:t>Project Planning</a:t>
            </a:r>
          </a:p>
        </p:txBody>
      </p:sp>
      <p:sp>
        <p:nvSpPr>
          <p:cNvPr id="19460" name="TextBox 1"/>
          <p:cNvSpPr txBox="1">
            <a:spLocks noChangeArrowheads="1"/>
          </p:cNvSpPr>
          <p:nvPr/>
        </p:nvSpPr>
        <p:spPr bwMode="auto">
          <a:xfrm>
            <a:off x="1558925" y="3760788"/>
            <a:ext cx="5735638"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2400" b="1">
                <a:solidFill>
                  <a:srgbClr val="005AA3"/>
                </a:solidFill>
                <a:latin typeface="Helvetica" charset="0"/>
                <a:ea typeface="ヒラギノ角ゴ Pro W3" charset="-128"/>
              </a:defRPr>
            </a:lvl1pPr>
            <a:lvl2pPr marL="742950" indent="-285750">
              <a:spcBef>
                <a:spcPct val="20000"/>
              </a:spcBef>
              <a:buFont typeface="Arial" charset="0"/>
              <a:buChar char="–"/>
              <a:defRPr sz="2000">
                <a:solidFill>
                  <a:srgbClr val="005AA3"/>
                </a:solidFill>
                <a:latin typeface="Helvetica" charset="0"/>
                <a:ea typeface="ヒラギノ角ゴ Pro W3" charset="-128"/>
              </a:defRPr>
            </a:lvl2pPr>
            <a:lvl3pPr marL="1143000" indent="-228600">
              <a:spcBef>
                <a:spcPct val="20000"/>
              </a:spcBef>
              <a:buFont typeface="Arial" charset="0"/>
              <a:buChar char="•"/>
              <a:defRPr>
                <a:solidFill>
                  <a:srgbClr val="005AA3"/>
                </a:solidFill>
                <a:latin typeface="Helvetica" charset="0"/>
                <a:ea typeface="ヒラギノ角ゴ Pro W3" charset="-128"/>
              </a:defRPr>
            </a:lvl3pPr>
            <a:lvl4pPr marL="1600200" indent="-228600">
              <a:spcBef>
                <a:spcPct val="20000"/>
              </a:spcBef>
              <a:buFont typeface="Arial" charset="0"/>
              <a:buChar char="–"/>
              <a:defRPr sz="1400" b="1" i="1">
                <a:solidFill>
                  <a:srgbClr val="CF0031"/>
                </a:solidFill>
                <a:latin typeface="Helvetica" charset="0"/>
                <a:ea typeface="ヒラギノ角ゴ Pro W3" charset="-128"/>
              </a:defRPr>
            </a:lvl4pPr>
            <a:lvl5pPr marL="2057400" indent="-228600">
              <a:spcBef>
                <a:spcPct val="20000"/>
              </a:spcBef>
              <a:buFont typeface="Arial" charset="0"/>
              <a:buChar char="»"/>
              <a:defRPr sz="1200" i="1">
                <a:solidFill>
                  <a:srgbClr val="005AA3"/>
                </a:solidFill>
                <a:latin typeface="Helvetica" charset="0"/>
                <a:ea typeface="ヒラギノ角ゴ Pro W3" charset="-128"/>
              </a:defRPr>
            </a:lvl5pPr>
            <a:lvl6pPr marL="2514600" indent="-228600" defTabSz="457200" eaLnBrk="0" fontAlgn="base" hangingPunct="0">
              <a:spcBef>
                <a:spcPct val="20000"/>
              </a:spcBef>
              <a:spcAft>
                <a:spcPct val="0"/>
              </a:spcAft>
              <a:buFont typeface="Arial" charset="0"/>
              <a:buChar char="»"/>
              <a:defRPr sz="1200" i="1">
                <a:solidFill>
                  <a:srgbClr val="005AA3"/>
                </a:solidFill>
                <a:latin typeface="Helvetica" charset="0"/>
                <a:ea typeface="ヒラギノ角ゴ Pro W3" charset="-128"/>
              </a:defRPr>
            </a:lvl6pPr>
            <a:lvl7pPr marL="2971800" indent="-228600" defTabSz="457200" eaLnBrk="0" fontAlgn="base" hangingPunct="0">
              <a:spcBef>
                <a:spcPct val="20000"/>
              </a:spcBef>
              <a:spcAft>
                <a:spcPct val="0"/>
              </a:spcAft>
              <a:buFont typeface="Arial" charset="0"/>
              <a:buChar char="»"/>
              <a:defRPr sz="1200" i="1">
                <a:solidFill>
                  <a:srgbClr val="005AA3"/>
                </a:solidFill>
                <a:latin typeface="Helvetica" charset="0"/>
                <a:ea typeface="ヒラギノ角ゴ Pro W3" charset="-128"/>
              </a:defRPr>
            </a:lvl7pPr>
            <a:lvl8pPr marL="3429000" indent="-228600" defTabSz="457200" eaLnBrk="0" fontAlgn="base" hangingPunct="0">
              <a:spcBef>
                <a:spcPct val="20000"/>
              </a:spcBef>
              <a:spcAft>
                <a:spcPct val="0"/>
              </a:spcAft>
              <a:buFont typeface="Arial" charset="0"/>
              <a:buChar char="»"/>
              <a:defRPr sz="1200" i="1">
                <a:solidFill>
                  <a:srgbClr val="005AA3"/>
                </a:solidFill>
                <a:latin typeface="Helvetica" charset="0"/>
                <a:ea typeface="ヒラギノ角ゴ Pro W3" charset="-128"/>
              </a:defRPr>
            </a:lvl8pPr>
            <a:lvl9pPr marL="3886200" indent="-228600" defTabSz="457200" eaLnBrk="0" fontAlgn="base" hangingPunct="0">
              <a:spcBef>
                <a:spcPct val="20000"/>
              </a:spcBef>
              <a:spcAft>
                <a:spcPct val="0"/>
              </a:spcAft>
              <a:buFont typeface="Arial" charset="0"/>
              <a:buChar char="»"/>
              <a:defRPr sz="1200" i="1">
                <a:solidFill>
                  <a:srgbClr val="005AA3"/>
                </a:solidFill>
                <a:latin typeface="Helvetica" charset="0"/>
                <a:ea typeface="ヒラギノ角ゴ Pro W3" charset="-128"/>
              </a:defRPr>
            </a:lvl9pPr>
          </a:lstStyle>
          <a:p>
            <a:pPr eaLnBrk="1" hangingPunct="1">
              <a:spcBef>
                <a:spcPct val="0"/>
              </a:spcBef>
              <a:buFontTx/>
              <a:buNone/>
            </a:pPr>
            <a:r>
              <a:rPr lang="en-US" altLang="en-US" sz="3200" i="1">
                <a:solidFill>
                  <a:srgbClr val="CF0031"/>
                </a:solidFill>
              </a:rPr>
              <a:t>“If you fail to plan, you plan to fail.”</a:t>
            </a:r>
          </a:p>
          <a:p>
            <a:pPr algn="r" eaLnBrk="1" hangingPunct="1">
              <a:spcBef>
                <a:spcPct val="0"/>
              </a:spcBef>
              <a:buFontTx/>
              <a:buNone/>
            </a:pPr>
            <a:r>
              <a:rPr lang="en-US" altLang="en-US" i="1">
                <a:solidFill>
                  <a:srgbClr val="CF0031"/>
                </a:solidFill>
              </a:rPr>
              <a:t>Benjamin Franklin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OAC_Powerpoint_R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NOAC_Powerpoint_Blue</Template>
  <TotalTime>374</TotalTime>
  <Words>579</Words>
  <Application>Microsoft Office PowerPoint</Application>
  <PresentationFormat>On-screen Show (4:3)</PresentationFormat>
  <Paragraphs>98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NOAC_Powerpoint_Red</vt:lpstr>
      <vt:lpstr>Values, Mission and Vision</vt:lpstr>
      <vt:lpstr>Vision is a Picture of Future Success</vt:lpstr>
      <vt:lpstr>Values Are What We Believe In</vt:lpstr>
      <vt:lpstr>The Mission is Why We Exist</vt:lpstr>
      <vt:lpstr>Criteria for a Meaningful Vision</vt:lpstr>
      <vt:lpstr>Developing a Strategic Plan </vt:lpstr>
      <vt:lpstr>Team Based Project Planning</vt:lpstr>
      <vt:lpstr>The Adventure of Scouting</vt:lpstr>
      <vt:lpstr>Project Planning</vt:lpstr>
      <vt:lpstr>Five Stages of Team Based Project Planning</vt:lpstr>
      <vt:lpstr>Project Overview </vt:lpstr>
      <vt:lpstr>Purpose of the Project Overview </vt:lpstr>
      <vt:lpstr>Work Breakdown Structure</vt:lpstr>
      <vt:lpstr>Activity Assignments </vt:lpstr>
      <vt:lpstr>Put the Plan into Action</vt:lpstr>
      <vt:lpstr>Project Closeout</vt:lpstr>
      <vt:lpstr>For Training Resources and More Information Visit:</vt:lpstr>
    </vt:vector>
  </TitlesOfParts>
  <Company>Boy Scouts of America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Morrow</dc:creator>
  <cp:lastModifiedBy>Jake Torpey</cp:lastModifiedBy>
  <cp:revision>35</cp:revision>
  <dcterms:created xsi:type="dcterms:W3CDTF">2011-01-11T15:53:32Z</dcterms:created>
  <dcterms:modified xsi:type="dcterms:W3CDTF">2015-07-13T15:56:09Z</dcterms:modified>
</cp:coreProperties>
</file>