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1" r:id="rId7"/>
    <p:sldId id="263" r:id="rId8"/>
    <p:sldId id="260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586"/>
  </p:normalViewPr>
  <p:slideViewPr>
    <p:cSldViewPr snapToGrid="0" snapToObjects="1">
      <p:cViewPr varScale="1">
        <p:scale>
          <a:sx n="108" d="100"/>
          <a:sy n="108" d="100"/>
        </p:scale>
        <p:origin x="122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Recruiting Allies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Building Your Team</a:t>
            </a:r>
          </a:p>
        </p:txBody>
      </p:sp>
    </p:spTree>
    <p:extLst>
      <p:ext uri="{BB962C8B-B14F-4D97-AF65-F5344CB8AC3E}">
        <p14:creationId xmlns:p14="http://schemas.microsoft.com/office/powerpoint/2010/main" val="3567513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Training Resources and More Information Visit: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Learn how to identify individuals who share a common view and recruit them to join your cause</a:t>
            </a:r>
          </a:p>
          <a:p>
            <a:pPr lvl="0"/>
            <a:r>
              <a:rPr lang="en-US" dirty="0"/>
              <a:t>Create an environment that encourages and motivates each member of the team to commit themselves to achieving the mission</a:t>
            </a:r>
          </a:p>
          <a:p>
            <a:pPr lvl="0"/>
            <a:r>
              <a:rPr lang="en-US" dirty="0"/>
              <a:t>Know the steps necessary to recruit help, what resources are available to select candidates, and what it takes to select and retain team members.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“In order to succeed, a group will need to build a singleness of purpose. They will need a dedication, and they will have to convince all of their prospects of their willingness to sacrifice.”</a:t>
            </a:r>
            <a:endParaRPr lang="en-US" dirty="0"/>
          </a:p>
          <a:p>
            <a:pPr lvl="8">
              <a:buNone/>
            </a:pPr>
            <a:r>
              <a:rPr lang="en-US" sz="3600" dirty="0"/>
              <a:t>- Vince Lombardi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 Successful Recruiting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i="1" dirty="0"/>
              <a:t>Determine what volunteer positions are needed.</a:t>
            </a:r>
            <a:endParaRPr lang="en-US" dirty="0"/>
          </a:p>
          <a:p>
            <a:pPr lvl="0"/>
            <a:r>
              <a:rPr lang="en-US" i="1" dirty="0"/>
              <a:t>Determine the best prospects for the job.</a:t>
            </a:r>
            <a:endParaRPr lang="en-US" dirty="0"/>
          </a:p>
          <a:p>
            <a:pPr lvl="0"/>
            <a:r>
              <a:rPr lang="en-US" i="1" dirty="0"/>
              <a:t>Research the prospect list.</a:t>
            </a:r>
            <a:endParaRPr lang="en-US" dirty="0"/>
          </a:p>
          <a:p>
            <a:pPr lvl="0"/>
            <a:r>
              <a:rPr lang="en-US" i="1" dirty="0"/>
              <a:t>Make an appointment.</a:t>
            </a:r>
            <a:endParaRPr lang="en-US" dirty="0"/>
          </a:p>
          <a:p>
            <a:pPr lvl="0"/>
            <a:r>
              <a:rPr lang="en-US" i="1" dirty="0"/>
              <a:t>Make the sale.</a:t>
            </a:r>
            <a:endParaRPr lang="en-US" dirty="0"/>
          </a:p>
          <a:p>
            <a:pPr lvl="0"/>
            <a:r>
              <a:rPr lang="en-US" i="1" dirty="0"/>
              <a:t>Ask for a commitment.</a:t>
            </a:r>
            <a:endParaRPr lang="en-US" dirty="0"/>
          </a:p>
          <a:p>
            <a:pPr lvl="0"/>
            <a:r>
              <a:rPr lang="en-US" i="1" dirty="0"/>
              <a:t>Have a fall-back position in mind.</a:t>
            </a:r>
            <a:endParaRPr lang="en-US" dirty="0"/>
          </a:p>
          <a:p>
            <a:pPr lvl="0"/>
            <a:r>
              <a:rPr lang="en-US" i="1" dirty="0"/>
              <a:t>Follow-up.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 Role-Playing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Break up into groups of 6 to 8. </a:t>
            </a:r>
          </a:p>
          <a:p>
            <a:r>
              <a:rPr lang="en-US" dirty="0"/>
              <a:t>Each group will be assigned a lodge totem and asked to select a lodge name. </a:t>
            </a:r>
          </a:p>
          <a:p>
            <a:r>
              <a:rPr lang="en-US" dirty="0"/>
              <a:t>Two or three </a:t>
            </a:r>
            <a:r>
              <a:rPr lang="en-US" dirty="0" err="1"/>
              <a:t>Arrowmen</a:t>
            </a:r>
            <a:r>
              <a:rPr lang="en-US" dirty="0"/>
              <a:t> sell one person into becoming the next Lodge Adviser and one into becoming the next Lodge Chief.</a:t>
            </a:r>
          </a:p>
          <a:p>
            <a:r>
              <a:rPr lang="en-US" dirty="0"/>
              <a:t>The remaining 1 to 2 people should take notes on what went right and wrong.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Debrief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Pitfalls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Successes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Selecting District People, No. 34512</a:t>
            </a:r>
            <a:endParaRPr lang="en-US" sz="4400" dirty="0"/>
          </a:p>
          <a:p>
            <a:r>
              <a:rPr lang="en-US" dirty="0"/>
              <a:t>Commissioner Administration of Unit Service, No. 34128</a:t>
            </a:r>
            <a:endParaRPr lang="en-US" sz="4400" dirty="0"/>
          </a:p>
          <a:p>
            <a:r>
              <a:rPr lang="en-US" dirty="0"/>
              <a:t>Continuing Education for Commissioners, No. 33615</a:t>
            </a:r>
            <a:endParaRPr lang="en-US" sz="4400" dirty="0"/>
          </a:p>
          <a:p>
            <a:r>
              <a:rPr lang="en-US" dirty="0"/>
              <a:t>College of Commissioner Science: Recruiting New Commissioners, MCS-312</a:t>
            </a:r>
            <a:endParaRPr lang="en-US" sz="4400" dirty="0"/>
          </a:p>
          <a:p>
            <a:r>
              <a:rPr lang="en-US" dirty="0"/>
              <a:t>1998 National Order of the Arrow Conference Training Syllabus</a:t>
            </a:r>
            <a:endParaRPr lang="en-US" sz="4400" dirty="0"/>
          </a:p>
          <a:p>
            <a:r>
              <a:rPr lang="en-US" dirty="0"/>
              <a:t>2002 National Order of the Arrow Conference Training Syllabus</a:t>
            </a:r>
            <a:endParaRPr lang="en-U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Recruiting volunteers is a very important and rewarding job. </a:t>
            </a:r>
          </a:p>
          <a:p>
            <a:r>
              <a:rPr lang="en-US" dirty="0"/>
              <a:t>The process of building your team continues past the point when a prospective volunteer says “Yes”.</a:t>
            </a:r>
          </a:p>
          <a:p>
            <a:r>
              <a:rPr lang="en-US" dirty="0"/>
              <a:t>Regularly schedule team meetings and training have proven track records of retaining the volunteer.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Starts With Us!</a:t>
            </a:r>
          </a:p>
        </p:txBody>
      </p:sp>
      <p:pic>
        <p:nvPicPr>
          <p:cNvPr id="1026" name="Picture 2" descr="http://event.oa-bsa.org/events/n2015/conf/images/centennialupdate-noac2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41171" y="1417637"/>
            <a:ext cx="3928085" cy="39280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OAC_Powerpoint_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NOAC_Powerpoint_Red</Template>
  <TotalTime>0</TotalTime>
  <Words>346</Words>
  <Application>Microsoft Macintosh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Museo Sans 300</vt:lpstr>
      <vt:lpstr>Museo Slab 300</vt:lpstr>
      <vt:lpstr>Museo Slab 700</vt:lpstr>
      <vt:lpstr>NOAC_Powerpoint_Red</vt:lpstr>
      <vt:lpstr>Recruiting Allies</vt:lpstr>
      <vt:lpstr>Learning Objectives</vt:lpstr>
      <vt:lpstr>Introduction</vt:lpstr>
      <vt:lpstr>Steps in Successful Recruiting</vt:lpstr>
      <vt:lpstr>Recruitment Role-Playing</vt:lpstr>
      <vt:lpstr>Debrief</vt:lpstr>
      <vt:lpstr>Sources</vt:lpstr>
      <vt:lpstr>Summary</vt:lpstr>
      <vt:lpstr>It Starts With Us!</vt:lpstr>
      <vt:lpstr>For Training Resources and More Information Visit: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Recruiting Allies</dc:title>
  <dc:creator>Vick, Nathan</dc:creator>
  <cp:lastModifiedBy>Vick, Nathan</cp:lastModifiedBy>
  <cp:revision>1</cp:revision>
  <dcterms:created xsi:type="dcterms:W3CDTF">2018-07-23T16:45:21Z</dcterms:created>
  <dcterms:modified xsi:type="dcterms:W3CDTF">2018-07-23T16:45:59Z</dcterms:modified>
</cp:coreProperties>
</file>