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 id="265" r:id="rId3"/>
    <p:sldId id="266" r:id="rId4"/>
    <p:sldId id="257" r:id="rId5"/>
    <p:sldId id="258" r:id="rId6"/>
    <p:sldId id="259" r:id="rId7"/>
    <p:sldId id="273" r:id="rId8"/>
    <p:sldId id="260" r:id="rId9"/>
    <p:sldId id="274" r:id="rId10"/>
    <p:sldId id="261" r:id="rId11"/>
    <p:sldId id="275" r:id="rId12"/>
    <p:sldId id="262" r:id="rId13"/>
    <p:sldId id="276" r:id="rId14"/>
    <p:sldId id="263" r:id="rId15"/>
    <p:sldId id="272" r:id="rId16"/>
    <p:sldId id="267" r:id="rId17"/>
    <p:sldId id="277" r:id="rId18"/>
    <p:sldId id="278" r:id="rId19"/>
    <p:sldId id="269" r:id="rId20"/>
    <p:sldId id="27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92" autoAdjust="0"/>
    <p:restoredTop sz="94586"/>
  </p:normalViewPr>
  <p:slideViewPr>
    <p:cSldViewPr snapToGrid="0" snapToObjects="1">
      <p:cViewPr varScale="1">
        <p:scale>
          <a:sx n="108" d="100"/>
          <a:sy n="108" d="100"/>
        </p:scale>
        <p:origin x="1384"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87130"/>
            <a:ext cx="7772400" cy="773957"/>
          </a:xfrm>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Subtitle 2"/>
          <p:cNvSpPr>
            <a:spLocks noGrp="1"/>
          </p:cNvSpPr>
          <p:nvPr>
            <p:ph type="subTitle" idx="1"/>
          </p:nvPr>
        </p:nvSpPr>
        <p:spPr>
          <a:xfrm>
            <a:off x="685800" y="5087801"/>
            <a:ext cx="7772400" cy="660767"/>
          </a:xfrm>
        </p:spPr>
        <p:txBody>
          <a:bodyPr/>
          <a:lstStyle>
            <a:lvl1pPr marL="0" indent="0" algn="ct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9436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303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418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Tree>
    <p:extLst>
      <p:ext uri="{BB962C8B-B14F-4D97-AF65-F5344CB8AC3E}">
        <p14:creationId xmlns:p14="http://schemas.microsoft.com/office/powerpoint/2010/main" val="1541457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5669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txStyles>
    <p:titleStyle>
      <a:lvl1pPr algn="ctr" defTabSz="457200" rtl="0" eaLnBrk="1" latinLnBrk="0" hangingPunct="1">
        <a:spcBef>
          <a:spcPct val="0"/>
        </a:spcBef>
        <a:buNone/>
        <a:defRPr sz="40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Synergy and Problem Solving</a:t>
            </a:r>
          </a:p>
        </p:txBody>
      </p:sp>
      <p:sp>
        <p:nvSpPr>
          <p:cNvPr id="5" name="Subtitle 4"/>
          <p:cNvSpPr>
            <a:spLocks noGrp="1"/>
          </p:cNvSpPr>
          <p:nvPr>
            <p:ph type="subTitle" idx="1"/>
          </p:nvPr>
        </p:nvSpPr>
        <p:spPr/>
        <p:txBody>
          <a:bodyPr/>
          <a:lstStyle/>
          <a:p>
            <a:r>
              <a:rPr lang="en-US" dirty="0"/>
              <a:t>Building Your Team</a:t>
            </a:r>
          </a:p>
        </p:txBody>
      </p:sp>
    </p:spTree>
    <p:extLst>
      <p:ext uri="{BB962C8B-B14F-4D97-AF65-F5344CB8AC3E}">
        <p14:creationId xmlns:p14="http://schemas.microsoft.com/office/powerpoint/2010/main" val="3567513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Art of Problem Solving</a:t>
            </a:r>
          </a:p>
        </p:txBody>
      </p:sp>
      <p:sp>
        <p:nvSpPr>
          <p:cNvPr id="3" name="Content Placeholder 2"/>
          <p:cNvSpPr>
            <a:spLocks noGrp="1"/>
          </p:cNvSpPr>
          <p:nvPr>
            <p:ph idx="1"/>
          </p:nvPr>
        </p:nvSpPr>
        <p:spPr/>
        <p:txBody>
          <a:bodyPr>
            <a:normAutofit fontScale="70000" lnSpcReduction="20000"/>
          </a:bodyPr>
          <a:lstStyle/>
          <a:p>
            <a:r>
              <a:rPr lang="en-US" dirty="0" err="1"/>
              <a:t>Jidoka</a:t>
            </a:r>
            <a:r>
              <a:rPr lang="en-US" dirty="0"/>
              <a:t>: Japanese term for the art of problem solving. </a:t>
            </a:r>
          </a:p>
          <a:p>
            <a:pPr lvl="1"/>
            <a:r>
              <a:rPr lang="en-US" dirty="0"/>
              <a:t>A method of spotting problems as they arise by stopping, analyzing, and spending time to resolve that issue so it doesn’t happen again.</a:t>
            </a:r>
          </a:p>
          <a:p>
            <a:endParaRPr lang="en-US" dirty="0"/>
          </a:p>
          <a:p>
            <a:r>
              <a:rPr lang="en-US" dirty="0" err="1"/>
              <a:t>NYLT</a:t>
            </a:r>
            <a:r>
              <a:rPr lang="en-US" dirty="0"/>
              <a:t> ~ “How do we eat an Elephant?</a:t>
            </a:r>
          </a:p>
          <a:p>
            <a:pPr lvl="1"/>
            <a:r>
              <a:rPr lang="en-US" dirty="0"/>
              <a:t>One bite at a time (Very true in problem solving).</a:t>
            </a:r>
          </a:p>
          <a:p>
            <a:endParaRPr lang="en-US" dirty="0"/>
          </a:p>
          <a:p>
            <a:r>
              <a:rPr lang="en-US" dirty="0"/>
              <a:t>Roadmap to problem solving:</a:t>
            </a:r>
          </a:p>
          <a:p>
            <a:pPr lvl="1">
              <a:buNone/>
            </a:pPr>
            <a:r>
              <a:rPr lang="en-US" dirty="0"/>
              <a:t>	1. Identify the problem</a:t>
            </a:r>
          </a:p>
          <a:p>
            <a:pPr lvl="1">
              <a:buNone/>
            </a:pPr>
            <a:r>
              <a:rPr lang="en-US" dirty="0"/>
              <a:t>	2. Identify the root causes</a:t>
            </a:r>
          </a:p>
          <a:p>
            <a:pPr lvl="1">
              <a:buNone/>
            </a:pPr>
            <a:r>
              <a:rPr lang="en-US" dirty="0"/>
              <a:t>	3. Brainstorm the solutions</a:t>
            </a:r>
          </a:p>
          <a:p>
            <a:pPr lvl="1">
              <a:buNone/>
            </a:pPr>
            <a:r>
              <a:rPr lang="en-US" dirty="0"/>
              <a:t>	4. Select the appropriate solution</a:t>
            </a:r>
          </a:p>
          <a:p>
            <a:pPr lvl="1">
              <a:buNone/>
            </a:pPr>
            <a:r>
              <a:rPr lang="en-US" dirty="0"/>
              <a:t>	5. Implement and check the impact of the solution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Art of Problem Solving Cont.</a:t>
            </a:r>
          </a:p>
        </p:txBody>
      </p:sp>
      <p:sp>
        <p:nvSpPr>
          <p:cNvPr id="3" name="Content Placeholder 2"/>
          <p:cNvSpPr>
            <a:spLocks noGrp="1"/>
          </p:cNvSpPr>
          <p:nvPr>
            <p:ph idx="1"/>
          </p:nvPr>
        </p:nvSpPr>
        <p:spPr/>
        <p:txBody>
          <a:bodyPr>
            <a:normAutofit fontScale="40000" lnSpcReduction="20000"/>
          </a:bodyPr>
          <a:lstStyle/>
          <a:p>
            <a:r>
              <a:rPr lang="en-US" dirty="0"/>
              <a:t>The Ordeal’s test of scant food illustrates self-denial.  Often you will find it necessary to abandon mere personal comfort or desires if you are to fulfill your Obligation (OA Handbook Page 53).</a:t>
            </a:r>
          </a:p>
          <a:p>
            <a:endParaRPr lang="en-US" sz="4400" dirty="0"/>
          </a:p>
          <a:p>
            <a:r>
              <a:rPr lang="en-US" b="1" dirty="0"/>
              <a:t>Roadmap to problem solving:</a:t>
            </a:r>
          </a:p>
          <a:p>
            <a:pPr lvl="1">
              <a:buNone/>
            </a:pPr>
            <a:r>
              <a:rPr lang="en-US" dirty="0"/>
              <a:t>	</a:t>
            </a:r>
            <a:r>
              <a:rPr lang="en-US" i="1" u="sng" dirty="0"/>
              <a:t>1. Identify the problem</a:t>
            </a:r>
          </a:p>
          <a:p>
            <a:pPr lvl="1">
              <a:buNone/>
            </a:pPr>
            <a:r>
              <a:rPr lang="en-US" dirty="0"/>
              <a:t>			-Are we seeing the same problems?  Is there a problem at all?</a:t>
            </a:r>
          </a:p>
          <a:p>
            <a:pPr lvl="1">
              <a:buNone/>
            </a:pPr>
            <a:r>
              <a:rPr lang="en-US" sz="1100" dirty="0"/>
              <a:t>			</a:t>
            </a:r>
            <a:r>
              <a:rPr lang="en-US" dirty="0"/>
              <a:t>-The benefit of experience: ask everyone, especially your advisors or fellow advisors.</a:t>
            </a:r>
          </a:p>
          <a:p>
            <a:pPr lvl="1">
              <a:buNone/>
            </a:pPr>
            <a:endParaRPr lang="en-US" sz="4000" dirty="0"/>
          </a:p>
          <a:p>
            <a:pPr lvl="1">
              <a:buNone/>
            </a:pPr>
            <a:r>
              <a:rPr lang="en-US" dirty="0"/>
              <a:t>	</a:t>
            </a:r>
            <a:r>
              <a:rPr lang="en-US" i="1" u="sng" dirty="0"/>
              <a:t>2. Identify the root causes</a:t>
            </a:r>
          </a:p>
          <a:p>
            <a:pPr lvl="1">
              <a:buNone/>
            </a:pPr>
            <a:r>
              <a:rPr lang="en-US" dirty="0"/>
              <a:t>			-Chains of causation.</a:t>
            </a:r>
            <a:endParaRPr lang="en-US" sz="4000" dirty="0"/>
          </a:p>
          <a:p>
            <a:pPr lvl="1">
              <a:buNone/>
            </a:pPr>
            <a:r>
              <a:rPr lang="en-US" dirty="0"/>
              <a:t>			-The links of the chain are as important as the source.</a:t>
            </a:r>
          </a:p>
          <a:p>
            <a:pPr lvl="1">
              <a:buNone/>
            </a:pPr>
            <a:endParaRPr lang="en-US" dirty="0"/>
          </a:p>
          <a:p>
            <a:pPr lvl="1">
              <a:buNone/>
            </a:pPr>
            <a:r>
              <a:rPr lang="en-US" dirty="0"/>
              <a:t>	</a:t>
            </a:r>
            <a:r>
              <a:rPr lang="en-US" i="1" u="sng" dirty="0"/>
              <a:t>3. Brainstorm the solutions</a:t>
            </a:r>
          </a:p>
          <a:p>
            <a:pPr lvl="1">
              <a:buNone/>
            </a:pPr>
            <a:r>
              <a:rPr lang="en-US" dirty="0"/>
              <a:t>			-Is it safe to disagree? The dangers of group-think.</a:t>
            </a:r>
          </a:p>
          <a:p>
            <a:pPr lvl="1">
              <a:buNone/>
            </a:pPr>
            <a:endParaRPr lang="en-US" dirty="0"/>
          </a:p>
          <a:p>
            <a:pPr lvl="1">
              <a:buNone/>
            </a:pPr>
            <a:r>
              <a:rPr lang="en-US" dirty="0"/>
              <a:t>	</a:t>
            </a:r>
            <a:r>
              <a:rPr lang="en-US" i="1" u="sng" dirty="0"/>
              <a:t>4. Select the appropriate solution</a:t>
            </a:r>
          </a:p>
          <a:p>
            <a:pPr lvl="1">
              <a:buNone/>
            </a:pPr>
            <a:r>
              <a:rPr lang="en-US" dirty="0"/>
              <a:t>			-Define the criteria that will lead to success.</a:t>
            </a:r>
            <a:endParaRPr lang="en-US" sz="4000" dirty="0"/>
          </a:p>
          <a:p>
            <a:pPr lvl="1">
              <a:buNone/>
            </a:pPr>
            <a:r>
              <a:rPr lang="en-US" dirty="0"/>
              <a:t>			-Commit to the best solution before it is chosen!</a:t>
            </a:r>
            <a:endParaRPr lang="en-US" sz="4000" dirty="0"/>
          </a:p>
          <a:p>
            <a:pPr lvl="1">
              <a:buNone/>
            </a:pPr>
            <a:r>
              <a:rPr lang="en-US" dirty="0"/>
              <a:t>			-Then let the team decide.</a:t>
            </a:r>
            <a:endParaRPr lang="en-US" sz="4000" dirty="0"/>
          </a:p>
          <a:p>
            <a:pPr lvl="1">
              <a:buNone/>
            </a:pPr>
            <a:endParaRPr lang="en-US" dirty="0"/>
          </a:p>
          <a:p>
            <a:pPr lvl="1">
              <a:buNone/>
            </a:pPr>
            <a:r>
              <a:rPr lang="en-US" dirty="0"/>
              <a:t>	</a:t>
            </a:r>
            <a:r>
              <a:rPr lang="en-US" i="1" u="sng" dirty="0"/>
              <a:t>5. Implement and check the impact of the solution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Leading and Following</a:t>
            </a:r>
          </a:p>
        </p:txBody>
      </p:sp>
      <p:sp>
        <p:nvSpPr>
          <p:cNvPr id="3" name="Content Placeholder 2"/>
          <p:cNvSpPr>
            <a:spLocks noGrp="1"/>
          </p:cNvSpPr>
          <p:nvPr>
            <p:ph idx="1"/>
          </p:nvPr>
        </p:nvSpPr>
        <p:spPr/>
        <p:txBody>
          <a:bodyPr>
            <a:normAutofit fontScale="92500"/>
          </a:bodyPr>
          <a:lstStyle/>
          <a:p>
            <a:pPr lvl="1"/>
            <a:r>
              <a:rPr lang="en-US" dirty="0"/>
              <a:t>Transparent communication: everyone’s concerns and points of view are freely expressed</a:t>
            </a:r>
          </a:p>
          <a:p>
            <a:pPr lvl="1"/>
            <a:r>
              <a:rPr lang="en-US" dirty="0"/>
              <a:t>Breakdown silos: removing hidden agendas and focus on the betterment of a healthier whole.</a:t>
            </a:r>
          </a:p>
          <a:p>
            <a:pPr lvl="1"/>
            <a:r>
              <a:rPr lang="en-US" dirty="0"/>
              <a:t>Open minded people: working together for a common cause to making it better.</a:t>
            </a:r>
          </a:p>
          <a:p>
            <a:pPr lvl="1"/>
            <a:r>
              <a:rPr lang="en-US" dirty="0"/>
              <a:t>A solid foundational strategy: without a strategy, change is merely substitution, not evolution. Connect the dots and map-out a realistic plan of action in advances.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Leading and Following Cont.</a:t>
            </a:r>
          </a:p>
        </p:txBody>
      </p:sp>
      <p:sp>
        <p:nvSpPr>
          <p:cNvPr id="3" name="Content Placeholder 2"/>
          <p:cNvSpPr>
            <a:spLocks noGrp="1"/>
          </p:cNvSpPr>
          <p:nvPr>
            <p:ph idx="1"/>
          </p:nvPr>
        </p:nvSpPr>
        <p:spPr/>
        <p:txBody>
          <a:bodyPr>
            <a:normAutofit fontScale="47500" lnSpcReduction="20000"/>
          </a:bodyPr>
          <a:lstStyle/>
          <a:p>
            <a:r>
              <a:rPr lang="en-US" dirty="0"/>
              <a:t>The Ordeal’s night alone focuses attention on your need for courage and self-reliance on the trail ahead.  You must be willing to accept individual responsibility for your own thoughts and actions.  You will find that your course will set you apart from your friends to the extent of isolation, but you must act according to your resolution regardless of what others do or fail to do (OA Handbook page 52).</a:t>
            </a:r>
          </a:p>
          <a:p>
            <a:endParaRPr lang="en-US" sz="4400" dirty="0"/>
          </a:p>
          <a:p>
            <a:pPr lvl="0"/>
            <a:r>
              <a:rPr lang="en-US" dirty="0"/>
              <a:t>When should you defend the course of action you see as right when the group chooses a different path?</a:t>
            </a:r>
            <a:endParaRPr lang="en-US" sz="4400" dirty="0"/>
          </a:p>
          <a:p>
            <a:pPr lvl="1"/>
            <a:r>
              <a:rPr lang="en-US" dirty="0"/>
              <a:t>Where do you draw the line when learning from mistakes?</a:t>
            </a:r>
            <a:endParaRPr lang="en-US" sz="4000" dirty="0"/>
          </a:p>
          <a:p>
            <a:pPr lvl="0"/>
            <a:r>
              <a:rPr lang="en-US" dirty="0"/>
              <a:t>What right do you have to express your point of view?</a:t>
            </a:r>
            <a:endParaRPr lang="en-US" sz="4400" dirty="0"/>
          </a:p>
          <a:p>
            <a:pPr lvl="1"/>
            <a:r>
              <a:rPr lang="en-US" dirty="0"/>
              <a:t>Good will is a complete defense.</a:t>
            </a:r>
            <a:endParaRPr lang="en-US" sz="4000" dirty="0"/>
          </a:p>
          <a:p>
            <a:pPr lvl="0"/>
            <a:r>
              <a:rPr lang="en-US" dirty="0"/>
              <a:t>What’s the proper audience for a debate?</a:t>
            </a:r>
            <a:endParaRPr lang="en-US" sz="4400" dirty="0"/>
          </a:p>
          <a:p>
            <a:pPr lvl="1"/>
            <a:r>
              <a:rPr lang="en-US" dirty="0"/>
              <a:t>New Business = Public</a:t>
            </a:r>
            <a:endParaRPr lang="en-US" sz="4000" dirty="0"/>
          </a:p>
          <a:p>
            <a:pPr lvl="1"/>
            <a:r>
              <a:rPr lang="en-US" dirty="0"/>
              <a:t>Old Business = Private</a:t>
            </a:r>
            <a:endParaRPr lang="en-US" sz="4000" dirty="0"/>
          </a:p>
          <a:p>
            <a:pPr lvl="0"/>
            <a:r>
              <a:rPr lang="en-US" dirty="0"/>
              <a:t>What is your debate based on: emotion or logic?</a:t>
            </a:r>
            <a:endParaRPr lang="en-US" sz="4400" dirty="0"/>
          </a:p>
          <a:p>
            <a:pPr lvl="1"/>
            <a:r>
              <a:rPr lang="en-US" dirty="0"/>
              <a:t>Know the facts beforehand.  Don’t ignore facts that point to the contrary conclusion!</a:t>
            </a:r>
            <a:endParaRPr lang="en-US" sz="4000" dirty="0"/>
          </a:p>
          <a:p>
            <a:pPr lvl="0"/>
            <a:r>
              <a:rPr lang="en-US" dirty="0"/>
              <a:t>When to follow and when to lead.</a:t>
            </a:r>
            <a:endParaRPr lang="en-US" sz="4400" dirty="0"/>
          </a:p>
          <a:p>
            <a:pPr lvl="1"/>
            <a:r>
              <a:rPr lang="en-US" dirty="0"/>
              <a:t>Will your choice cause a net gain or net loss?</a:t>
            </a:r>
            <a:endParaRPr lang="en-US" sz="4000" dirty="0"/>
          </a:p>
          <a:p>
            <a:pPr lvl="1"/>
            <a:r>
              <a:rPr lang="en-US" dirty="0"/>
              <a:t>For most positions you need only consider the short-term.</a:t>
            </a:r>
            <a:endParaRPr lang="en-US" sz="4000"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Criticism</a:t>
            </a:r>
          </a:p>
        </p:txBody>
      </p:sp>
      <p:sp>
        <p:nvSpPr>
          <p:cNvPr id="3" name="Content Placeholder 2"/>
          <p:cNvSpPr>
            <a:spLocks noGrp="1"/>
          </p:cNvSpPr>
          <p:nvPr>
            <p:ph idx="1"/>
          </p:nvPr>
        </p:nvSpPr>
        <p:spPr/>
        <p:txBody>
          <a:bodyPr>
            <a:normAutofit fontScale="55000" lnSpcReduction="20000"/>
          </a:bodyPr>
          <a:lstStyle/>
          <a:p>
            <a:r>
              <a:rPr lang="en-US" dirty="0"/>
              <a:t>Constructive: the process of offering valid and well-reasoned opinions about the work of others, usually involving both positive and negative comments, in a friendly manner rather than an oppositional one</a:t>
            </a:r>
          </a:p>
          <a:p>
            <a:endParaRPr lang="en-US" dirty="0"/>
          </a:p>
          <a:p>
            <a:r>
              <a:rPr lang="en-US" dirty="0"/>
              <a:t>Destructive: with the intention to harm someone, derogate and destroy someone’s creation, prestige, reputation and self-esteem</a:t>
            </a:r>
          </a:p>
          <a:p>
            <a:endParaRPr lang="en-US" dirty="0"/>
          </a:p>
          <a:p>
            <a:pPr lvl="0"/>
            <a:r>
              <a:rPr lang="en-US" dirty="0"/>
              <a:t>Nothing is perfect.  All things can be improved.</a:t>
            </a:r>
            <a:endParaRPr lang="en-US" sz="4400" dirty="0"/>
          </a:p>
          <a:p>
            <a:pPr lvl="0"/>
            <a:r>
              <a:rPr lang="en-US" dirty="0"/>
              <a:t>Low self-esteem and criticism never mix.</a:t>
            </a:r>
            <a:endParaRPr lang="en-US" sz="4400" dirty="0"/>
          </a:p>
          <a:p>
            <a:pPr lvl="1"/>
            <a:r>
              <a:rPr lang="en-US" dirty="0"/>
              <a:t>Motivation</a:t>
            </a:r>
            <a:endParaRPr lang="en-US" sz="4000" dirty="0"/>
          </a:p>
          <a:p>
            <a:pPr lvl="1"/>
            <a:r>
              <a:rPr lang="en-US" dirty="0"/>
              <a:t>Appreciation</a:t>
            </a:r>
            <a:endParaRPr lang="en-US" sz="4000" dirty="0"/>
          </a:p>
          <a:p>
            <a:pPr lvl="1"/>
            <a:r>
              <a:rPr lang="en-US" dirty="0"/>
              <a:t>Recognition</a:t>
            </a:r>
            <a:endParaRPr lang="en-US" sz="4000" dirty="0"/>
          </a:p>
          <a:p>
            <a:pPr lvl="0"/>
            <a:r>
              <a:rPr lang="en-US" dirty="0"/>
              <a:t>Arrogance equals ignorance.</a:t>
            </a:r>
            <a:endParaRPr lang="en-US" sz="4400" dirty="0"/>
          </a:p>
          <a:p>
            <a:pPr lvl="0"/>
            <a:r>
              <a:rPr lang="en-US" dirty="0"/>
              <a:t>On war and peace.</a:t>
            </a:r>
            <a:endParaRPr lang="en-US" sz="4400" dirty="0"/>
          </a:p>
          <a:p>
            <a:pPr lvl="0"/>
            <a:r>
              <a:rPr lang="en-US" dirty="0"/>
              <a:t>Utilizing a problem generator.</a:t>
            </a:r>
            <a:endParaRPr lang="en-US" sz="4400" dirty="0"/>
          </a:p>
          <a:p>
            <a:pPr lvl="0"/>
            <a:r>
              <a:rPr lang="en-US" dirty="0"/>
              <a:t>Unbiased mediators.</a:t>
            </a:r>
            <a:endParaRPr lang="en-US" sz="4400"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Fuzzy Situation</a:t>
            </a:r>
          </a:p>
        </p:txBody>
      </p:sp>
      <p:sp>
        <p:nvSpPr>
          <p:cNvPr id="3" name="Content Placeholder 2"/>
          <p:cNvSpPr>
            <a:spLocks noGrp="1"/>
          </p:cNvSpPr>
          <p:nvPr>
            <p:ph idx="1"/>
          </p:nvPr>
        </p:nvSpPr>
        <p:spPr/>
        <p:txBody>
          <a:bodyPr>
            <a:normAutofit/>
          </a:bodyPr>
          <a:lstStyle/>
          <a:p>
            <a:r>
              <a:rPr lang="en-US" i="1" dirty="0"/>
              <a:t>Form into your Lodges from Session A.</a:t>
            </a:r>
          </a:p>
          <a:p>
            <a:endParaRPr lang="en-US" dirty="0"/>
          </a:p>
          <a:p>
            <a:r>
              <a:rPr lang="en-US" dirty="0"/>
              <a:t>With your new Lodge Adviser and Chief in place, your next step is to find why you didn’t meet </a:t>
            </a:r>
            <a:r>
              <a:rPr lang="en-US" dirty="0" err="1"/>
              <a:t>JTE</a:t>
            </a:r>
            <a:r>
              <a:rPr lang="en-US" dirty="0"/>
              <a:t> goals. While reviewing records you notice out of 150 Brotherhood eligible </a:t>
            </a:r>
            <a:r>
              <a:rPr lang="en-US" dirty="0" err="1"/>
              <a:t>Arrowmen</a:t>
            </a:r>
            <a:r>
              <a:rPr lang="en-US" dirty="0"/>
              <a:t>, there was only a 10% conversion rate. Why?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a:t>
            </a:r>
          </a:p>
        </p:txBody>
      </p:sp>
      <p:sp>
        <p:nvSpPr>
          <p:cNvPr id="3" name="Content Placeholder 2"/>
          <p:cNvSpPr>
            <a:spLocks noGrp="1"/>
          </p:cNvSpPr>
          <p:nvPr>
            <p:ph idx="1"/>
          </p:nvPr>
        </p:nvSpPr>
        <p:spPr/>
        <p:txBody>
          <a:bodyPr>
            <a:normAutofit fontScale="92500"/>
          </a:bodyPr>
          <a:lstStyle/>
          <a:p>
            <a:pPr marL="342900" lvl="2" indent="-342900"/>
            <a:r>
              <a:rPr lang="en-US" sz="2800" dirty="0"/>
              <a:t>Value Based Leadership Website: http://www.saylor.org/site/wp-content/uploads/2013/02/BUS208-3.3.9.1-Values-Based-Leadership-FINAL.pdf</a:t>
            </a:r>
          </a:p>
          <a:p>
            <a:pPr marL="342900" lvl="2" indent="-342900"/>
            <a:r>
              <a:rPr lang="en-US" sz="2800" dirty="0"/>
              <a:t>The 4 Most Effective Ways Leaders Solve Problems: http://www.forbes.com/sites/glennllopis/2013/11/04/the-4-most-effective-ways-leaders-solve-problems/</a:t>
            </a:r>
          </a:p>
          <a:p>
            <a:pPr marL="342900" lvl="1" indent="-342900">
              <a:buFont typeface="Arial"/>
              <a:buChar char="•"/>
            </a:pPr>
            <a:r>
              <a:rPr lang="en-US" dirty="0"/>
              <a:t>Order of the Arrow Handbook</a:t>
            </a:r>
          </a:p>
          <a:p>
            <a:pPr marL="342900" lvl="2" indent="-342900"/>
            <a:r>
              <a:rPr lang="en-US" sz="2800" dirty="0"/>
              <a:t>2002 National Order of the Arrow Conference Training Syllabus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r>
              <a:rPr lang="en-US" dirty="0"/>
              <a:t>Synergy/Problem Solving</a:t>
            </a:r>
          </a:p>
          <a:p>
            <a:r>
              <a:rPr lang="en-US" dirty="0"/>
              <a:t>Value-based Leadership </a:t>
            </a:r>
          </a:p>
          <a:p>
            <a:r>
              <a:rPr lang="en-US" dirty="0"/>
              <a:t>Diversity builds a stronger team.</a:t>
            </a:r>
          </a:p>
          <a:p>
            <a:r>
              <a:rPr lang="en-US" dirty="0"/>
              <a:t>Criticism should be constructive to make an </a:t>
            </a:r>
            <a:r>
              <a:rPr lang="en-US"/>
              <a:t>effective impact </a:t>
            </a:r>
            <a:r>
              <a:rPr lang="en-US" dirty="0"/>
              <a:t>on the team.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Cont.</a:t>
            </a:r>
          </a:p>
        </p:txBody>
      </p:sp>
      <p:sp>
        <p:nvSpPr>
          <p:cNvPr id="3" name="Content Placeholder 2"/>
          <p:cNvSpPr>
            <a:spLocks noGrp="1"/>
          </p:cNvSpPr>
          <p:nvPr>
            <p:ph idx="1"/>
          </p:nvPr>
        </p:nvSpPr>
        <p:spPr/>
        <p:txBody>
          <a:bodyPr>
            <a:normAutofit/>
          </a:bodyPr>
          <a:lstStyle/>
          <a:p>
            <a:r>
              <a:rPr lang="en-US" dirty="0"/>
              <a:t>Roadmap to Problem Solving</a:t>
            </a:r>
          </a:p>
          <a:p>
            <a:pPr lvl="1">
              <a:buNone/>
            </a:pPr>
            <a:r>
              <a:rPr lang="en-US" dirty="0"/>
              <a:t>	1. Identify the problem</a:t>
            </a:r>
          </a:p>
          <a:p>
            <a:pPr lvl="1">
              <a:buNone/>
            </a:pPr>
            <a:r>
              <a:rPr lang="en-US" dirty="0"/>
              <a:t>	2. Identify the root causes</a:t>
            </a:r>
          </a:p>
          <a:p>
            <a:pPr lvl="1">
              <a:buNone/>
            </a:pPr>
            <a:r>
              <a:rPr lang="en-US" dirty="0"/>
              <a:t>	3. Brainstorm the solutions</a:t>
            </a:r>
          </a:p>
          <a:p>
            <a:pPr lvl="1">
              <a:buNone/>
            </a:pPr>
            <a:r>
              <a:rPr lang="en-US" dirty="0"/>
              <a:t>	4. Select the appropriate solution</a:t>
            </a:r>
          </a:p>
          <a:p>
            <a:pPr lvl="1">
              <a:buNone/>
            </a:pPr>
            <a:r>
              <a:rPr lang="en-US" dirty="0"/>
              <a:t>	5. Implement and check the impact of the solution</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Starts With Us!</a:t>
            </a:r>
          </a:p>
        </p:txBody>
      </p:sp>
      <p:pic>
        <p:nvPicPr>
          <p:cNvPr id="1026" name="Picture 2" descr="http://event.oa-bsa.org/events/n2015/conf/images/centennialupdate-noac2015.jpg"/>
          <p:cNvPicPr>
            <a:picLocks noChangeAspect="1" noChangeArrowheads="1"/>
          </p:cNvPicPr>
          <p:nvPr/>
        </p:nvPicPr>
        <p:blipFill>
          <a:blip r:embed="rId2"/>
          <a:srcRect/>
          <a:stretch>
            <a:fillRect/>
          </a:stretch>
        </p:blipFill>
        <p:spPr bwMode="auto">
          <a:xfrm>
            <a:off x="2541171" y="1417637"/>
            <a:ext cx="3928085" cy="392808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fontScale="92500" lnSpcReduction="10000"/>
          </a:bodyPr>
          <a:lstStyle/>
          <a:p>
            <a:pPr lvl="0"/>
            <a:r>
              <a:rPr lang="en-US" dirty="0"/>
              <a:t>Learn how to lead your team away from political power struggle to concentrate on achieving the mission.</a:t>
            </a:r>
          </a:p>
          <a:p>
            <a:pPr lvl="0"/>
            <a:r>
              <a:rPr lang="en-US" dirty="0"/>
              <a:t>Know how to identify underlying problems, and judge best solutions moving forward.</a:t>
            </a:r>
          </a:p>
          <a:p>
            <a:pPr lvl="0"/>
            <a:r>
              <a:rPr lang="en-US" dirty="0"/>
              <a:t>Understand why proper recording of situations, problems, and solutions is important to the long-term growth of the team</a:t>
            </a:r>
          </a:p>
          <a:p>
            <a:pPr lvl="0"/>
            <a:r>
              <a:rPr lang="en-US" dirty="0"/>
              <a:t>Develop the skill of turning criticism into a positive and useful tool.</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For Training Resources and More Information Visit:</a:t>
            </a:r>
          </a:p>
        </p:txBody>
      </p:sp>
      <p:sp>
        <p:nvSpPr>
          <p:cNvPr id="3" name="Subtitle 2"/>
          <p:cNvSpPr>
            <a:spLocks noGrp="1"/>
          </p:cNvSpPr>
          <p:nvPr>
            <p:ph type="subTitle" idx="1"/>
          </p:nvPr>
        </p:nvSpPr>
        <p:spPr/>
        <p:txBody>
          <a:bodyPr/>
          <a:lstStyle/>
          <a:p>
            <a:r>
              <a:rPr lang="en-US" dirty="0">
                <a:solidFill>
                  <a:schemeClr val="tx1"/>
                </a:solidFill>
              </a:rPr>
              <a:t>http://training.oa-bsa.org/noac2015</a:t>
            </a:r>
          </a:p>
        </p:txBody>
      </p:sp>
    </p:spTree>
    <p:extLst>
      <p:ext uri="{BB962C8B-B14F-4D97-AF65-F5344CB8AC3E}">
        <p14:creationId xmlns:p14="http://schemas.microsoft.com/office/powerpoint/2010/main" val="4278126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a:t>
            </a:r>
            <a:r>
              <a:rPr lang="en-US" i="1" dirty="0"/>
              <a:t>It’s not about whether you get knocked down.  It’s about whether you get back up.</a:t>
            </a:r>
          </a:p>
          <a:p>
            <a:pPr lvl="2">
              <a:buNone/>
            </a:pPr>
            <a:r>
              <a:rPr lang="en-US" i="1" dirty="0"/>
              <a:t>						</a:t>
            </a:r>
            <a:r>
              <a:rPr lang="en-US" sz="2800" i="1" dirty="0"/>
              <a:t>	</a:t>
            </a:r>
            <a:r>
              <a:rPr lang="en-US" sz="2800" dirty="0"/>
              <a:t>- Vince Lombardi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Synergy?</a:t>
            </a:r>
          </a:p>
        </p:txBody>
      </p:sp>
      <p:sp>
        <p:nvSpPr>
          <p:cNvPr id="3" name="Content Placeholder 2"/>
          <p:cNvSpPr>
            <a:spLocks noGrp="1"/>
          </p:cNvSpPr>
          <p:nvPr>
            <p:ph idx="1"/>
          </p:nvPr>
        </p:nvSpPr>
        <p:spPr/>
        <p:txBody>
          <a:bodyPr/>
          <a:lstStyle/>
          <a:p>
            <a:pPr lvl="0"/>
            <a:r>
              <a:rPr lang="en-US" dirty="0"/>
              <a:t>The interaction of elements that, when combined, produce a total effect that is greater than the sum of the individual elements, contributions, etc.</a:t>
            </a:r>
          </a:p>
          <a:p>
            <a:pPr lvl="0"/>
            <a:r>
              <a:rPr lang="en-US" dirty="0"/>
              <a:t>That which combines or cooperates with another or others to enhance an effect.</a:t>
            </a:r>
          </a:p>
          <a:p>
            <a:pPr lvl="0"/>
            <a:r>
              <a:rPr lang="en-US" dirty="0"/>
              <a:t>The power of a team versus oneself.</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Problem Solving?</a:t>
            </a:r>
          </a:p>
        </p:txBody>
      </p:sp>
      <p:sp>
        <p:nvSpPr>
          <p:cNvPr id="3" name="Content Placeholder 2"/>
          <p:cNvSpPr>
            <a:spLocks noGrp="1"/>
          </p:cNvSpPr>
          <p:nvPr>
            <p:ph idx="1"/>
          </p:nvPr>
        </p:nvSpPr>
        <p:spPr/>
        <p:txBody>
          <a:bodyPr/>
          <a:lstStyle/>
          <a:p>
            <a:pPr lvl="0"/>
            <a:r>
              <a:rPr lang="en-US" dirty="0"/>
              <a:t>A process by which any question, uncertainty, or difficulty can be alleviated by understanding the underlying or root cause of a problem, and then selecting and implementing the best solution from a choice of alternative actions.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Value-Based Leadership</a:t>
            </a:r>
          </a:p>
        </p:txBody>
      </p:sp>
      <p:sp>
        <p:nvSpPr>
          <p:cNvPr id="3" name="Content Placeholder 2"/>
          <p:cNvSpPr>
            <a:spLocks noGrp="1"/>
          </p:cNvSpPr>
          <p:nvPr>
            <p:ph idx="1"/>
          </p:nvPr>
        </p:nvSpPr>
        <p:spPr/>
        <p:txBody>
          <a:bodyPr>
            <a:normAutofit fontScale="62500" lnSpcReduction="20000"/>
          </a:bodyPr>
          <a:lstStyle/>
          <a:p>
            <a:r>
              <a:rPr lang="en-US" dirty="0"/>
              <a:t>Value-based Leadership is leading by staying true to one’s values. It is the foundation of Servant Leadership. </a:t>
            </a:r>
          </a:p>
          <a:p>
            <a:endParaRPr lang="en-US" dirty="0"/>
          </a:p>
          <a:p>
            <a:r>
              <a:rPr lang="en-US" dirty="0"/>
              <a:t>A leader must align his/her values with the organizations values.</a:t>
            </a:r>
          </a:p>
          <a:p>
            <a:endParaRPr lang="en-US" dirty="0"/>
          </a:p>
          <a:p>
            <a:r>
              <a:rPr lang="en-US" dirty="0"/>
              <a:t>Key Qualities of Value-based Leadership:</a:t>
            </a:r>
          </a:p>
          <a:p>
            <a:pPr lvl="1"/>
            <a:r>
              <a:rPr lang="en-US" dirty="0"/>
              <a:t>Self-reflection: a trait required for a person to identify and evaluate his/her fundamental values. </a:t>
            </a:r>
          </a:p>
          <a:p>
            <a:pPr lvl="1"/>
            <a:r>
              <a:rPr lang="en-US" dirty="0"/>
              <a:t>Balance: a person’s ability to view a situation from different perspectives. Remain open minded and consider all opinions before making a final decision.</a:t>
            </a:r>
          </a:p>
          <a:p>
            <a:pPr lvl="1"/>
            <a:r>
              <a:rPr lang="en-US" dirty="0"/>
              <a:t>Self-confidence: is essential for leaders to truly believe in themselves.</a:t>
            </a:r>
          </a:p>
          <a:p>
            <a:pPr lvl="1"/>
            <a:r>
              <a:rPr lang="en-US" dirty="0"/>
              <a:t>Humility: person’s ability to remain grounded and keeps life in perspective.  Remain humble in his/her assessment of the situation.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Value-Based Leadership Cont.</a:t>
            </a:r>
          </a:p>
        </p:txBody>
      </p:sp>
      <p:sp>
        <p:nvSpPr>
          <p:cNvPr id="3" name="Content Placeholder 2"/>
          <p:cNvSpPr>
            <a:spLocks noGrp="1"/>
          </p:cNvSpPr>
          <p:nvPr>
            <p:ph idx="1"/>
          </p:nvPr>
        </p:nvSpPr>
        <p:spPr/>
        <p:txBody>
          <a:bodyPr>
            <a:normAutofit fontScale="70000" lnSpcReduction="20000"/>
          </a:bodyPr>
          <a:lstStyle/>
          <a:p>
            <a:r>
              <a:rPr lang="en-US" dirty="0"/>
              <a:t>The Ordeal’s pledge of silence emphasizes the continuing need to spend time in thoughtful reflection.  Difficult decisions will face you now and in the future, and you will need to search your heart and spirit deeply to find the resolution that will guide you onward successfully (OA Handbook page 52).</a:t>
            </a:r>
            <a:endParaRPr lang="en-US" sz="4400" dirty="0"/>
          </a:p>
          <a:p>
            <a:pPr lvl="0"/>
            <a:endParaRPr lang="en-US" dirty="0"/>
          </a:p>
          <a:p>
            <a:pPr lvl="0"/>
            <a:r>
              <a:rPr lang="en-US" dirty="0"/>
              <a:t>What is your personal mission?</a:t>
            </a:r>
            <a:endParaRPr lang="en-US" sz="4400" dirty="0"/>
          </a:p>
          <a:p>
            <a:pPr lvl="1"/>
            <a:r>
              <a:rPr lang="en-US" dirty="0"/>
              <a:t>The biggest obstacle to synergy is often yourself..</a:t>
            </a:r>
            <a:endParaRPr lang="en-US" sz="3600" dirty="0"/>
          </a:p>
          <a:p>
            <a:pPr lvl="0"/>
            <a:endParaRPr lang="en-US" dirty="0"/>
          </a:p>
          <a:p>
            <a:pPr lvl="0"/>
            <a:r>
              <a:rPr lang="en-US" dirty="0"/>
              <a:t>What is the mission of the Order of the Arrow?</a:t>
            </a:r>
            <a:endParaRPr lang="en-US" sz="4400" dirty="0"/>
          </a:p>
          <a:p>
            <a:pPr lvl="1"/>
            <a:r>
              <a:rPr lang="en-US" dirty="0"/>
              <a:t>Look to the Obligation, Scout Oath and Law.</a:t>
            </a:r>
            <a:endParaRPr lang="en-US" sz="4000" dirty="0"/>
          </a:p>
          <a:p>
            <a:pPr lvl="1"/>
            <a:r>
              <a:rPr lang="en-US" dirty="0"/>
              <a:t>The need for thoughtful silence.</a:t>
            </a:r>
            <a:endParaRPr lang="en-US" sz="4000" dirty="0"/>
          </a:p>
          <a:p>
            <a:pPr lvl="1"/>
            <a:r>
              <a:rPr lang="en-US" dirty="0"/>
              <a:t>Helping the team remember our purpose.</a:t>
            </a:r>
            <a:endParaRPr lang="en-US" sz="4000"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Diversity = Team Strength</a:t>
            </a:r>
          </a:p>
        </p:txBody>
      </p:sp>
      <p:sp>
        <p:nvSpPr>
          <p:cNvPr id="3" name="Content Placeholder 2"/>
          <p:cNvSpPr>
            <a:spLocks noGrp="1"/>
          </p:cNvSpPr>
          <p:nvPr>
            <p:ph idx="1"/>
          </p:nvPr>
        </p:nvSpPr>
        <p:spPr/>
        <p:txBody>
          <a:bodyPr>
            <a:normAutofit fontScale="70000" lnSpcReduction="20000"/>
          </a:bodyPr>
          <a:lstStyle/>
          <a:p>
            <a:r>
              <a:rPr lang="en-US" dirty="0"/>
              <a:t>Diversity is what builds teams — a collection of individual experiences, backgrounds, and cultures that can view problems and challenges from a wide-variety of lenses. </a:t>
            </a:r>
          </a:p>
          <a:p>
            <a:endParaRPr lang="en-US" dirty="0"/>
          </a:p>
          <a:p>
            <a:r>
              <a:rPr lang="en-US" dirty="0"/>
              <a:t>Diversity is about empowering people.</a:t>
            </a:r>
          </a:p>
          <a:p>
            <a:endParaRPr lang="en-US" dirty="0"/>
          </a:p>
          <a:p>
            <a:r>
              <a:rPr lang="en-US" dirty="0"/>
              <a:t>Diversity is understanding, valuing, and using the differences in every person. </a:t>
            </a:r>
          </a:p>
          <a:p>
            <a:endParaRPr lang="en-US" dirty="0"/>
          </a:p>
          <a:p>
            <a:r>
              <a:rPr lang="en-US" dirty="0"/>
              <a:t>It makes a team effective by capitalizing on all of the strengths of each member. </a:t>
            </a:r>
          </a:p>
          <a:p>
            <a:endParaRPr lang="en-US" dirty="0"/>
          </a:p>
          <a:p>
            <a:r>
              <a:rPr lang="en-US" dirty="0"/>
              <a:t>Embracing diversity is the first item for building teams. </a:t>
            </a:r>
          </a:p>
          <a:p>
            <a:pPr>
              <a:buNone/>
            </a:pPr>
            <a:endParaRPr lang="en-US" sz="4000"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Diversity = Team Strength Cont.</a:t>
            </a:r>
          </a:p>
        </p:txBody>
      </p:sp>
      <p:sp>
        <p:nvSpPr>
          <p:cNvPr id="3" name="Content Placeholder 2"/>
          <p:cNvSpPr>
            <a:spLocks noGrp="1"/>
          </p:cNvSpPr>
          <p:nvPr>
            <p:ph idx="1"/>
          </p:nvPr>
        </p:nvSpPr>
        <p:spPr/>
        <p:txBody>
          <a:bodyPr>
            <a:normAutofit fontScale="55000" lnSpcReduction="20000"/>
          </a:bodyPr>
          <a:lstStyle/>
          <a:p>
            <a:r>
              <a:rPr lang="en-US" dirty="0"/>
              <a:t>In the Ordeal, you worked with the help and cooperation of other candidates and members, but now you must be ready to serve without the help and cooperation of others (OA Handbook Page 53).</a:t>
            </a:r>
          </a:p>
          <a:p>
            <a:endParaRPr lang="en-US" sz="4400" dirty="0"/>
          </a:p>
          <a:p>
            <a:pPr lvl="0"/>
            <a:r>
              <a:rPr lang="en-US" dirty="0"/>
              <a:t>If we both are working towards the same goal, how can we have such different points of view?</a:t>
            </a:r>
            <a:endParaRPr lang="en-US" sz="4400" dirty="0"/>
          </a:p>
          <a:p>
            <a:pPr lvl="1"/>
            <a:r>
              <a:rPr lang="en-US" dirty="0"/>
              <a:t>Take the time to understand each other</a:t>
            </a:r>
          </a:p>
          <a:p>
            <a:pPr lvl="1"/>
            <a:endParaRPr lang="en-US" sz="4000" dirty="0"/>
          </a:p>
          <a:p>
            <a:pPr lvl="0"/>
            <a:r>
              <a:rPr lang="en-US" dirty="0"/>
              <a:t>How can you, as a leader, motivate someone who disagrees with you to achieve a gain for the team?</a:t>
            </a:r>
            <a:endParaRPr lang="en-US" sz="4400" dirty="0"/>
          </a:p>
          <a:p>
            <a:pPr lvl="1"/>
            <a:r>
              <a:rPr lang="en-US" dirty="0"/>
              <a:t>Understanding enables you to be flexible.</a:t>
            </a:r>
            <a:endParaRPr lang="en-US" sz="4000" dirty="0"/>
          </a:p>
          <a:p>
            <a:pPr lvl="1"/>
            <a:r>
              <a:rPr lang="en-US" dirty="0"/>
              <a:t>Incorporating Ideas: A personal stake is a powerful motivator.</a:t>
            </a:r>
          </a:p>
          <a:p>
            <a:pPr lvl="1"/>
            <a:endParaRPr lang="en-US" sz="4000" dirty="0"/>
          </a:p>
          <a:p>
            <a:pPr lvl="0"/>
            <a:r>
              <a:rPr lang="en-US" dirty="0"/>
              <a:t>How can those who disagree work together effectively?</a:t>
            </a:r>
            <a:endParaRPr lang="en-US" sz="4400" dirty="0"/>
          </a:p>
          <a:p>
            <a:pPr lvl="1"/>
            <a:r>
              <a:rPr lang="en-US" dirty="0"/>
              <a:t>Developing mutual respect.</a:t>
            </a:r>
            <a:endParaRPr lang="en-US" sz="4000" dirty="0"/>
          </a:p>
          <a:p>
            <a:pPr lvl="1"/>
            <a:r>
              <a:rPr lang="en-US" dirty="0"/>
              <a:t>A balance of give and take.</a:t>
            </a:r>
            <a:endParaRPr lang="en-US" sz="4000" dirty="0"/>
          </a:p>
          <a:p>
            <a:endParaRPr lang="en-US" dirty="0"/>
          </a:p>
        </p:txBody>
      </p:sp>
    </p:spTree>
  </p:cSld>
  <p:clrMapOvr>
    <a:masterClrMapping/>
  </p:clrMapOvr>
</p:sld>
</file>

<file path=ppt/theme/theme1.xml><?xml version="1.0" encoding="utf-8"?>
<a:theme xmlns:a="http://schemas.openxmlformats.org/drawingml/2006/main" name="NOAC_Powerpoint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NOAC_Powerpoint_Red</Template>
  <TotalTime>0</TotalTime>
  <Words>1256</Words>
  <Application>Microsoft Macintosh PowerPoint</Application>
  <PresentationFormat>On-screen Show (4:3)</PresentationFormat>
  <Paragraphs>151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Museo Sans 300</vt:lpstr>
      <vt:lpstr>Museo Slab 300</vt:lpstr>
      <vt:lpstr>Museo Slab 700</vt:lpstr>
      <vt:lpstr>NOAC_Powerpoint_Red</vt:lpstr>
      <vt:lpstr>Synergy and Problem Solving</vt:lpstr>
      <vt:lpstr>Learning Objectives</vt:lpstr>
      <vt:lpstr>Introduction</vt:lpstr>
      <vt:lpstr>What is Synergy?</vt:lpstr>
      <vt:lpstr>What is Problem Solving?</vt:lpstr>
      <vt:lpstr>Value-Based Leadership</vt:lpstr>
      <vt:lpstr>Value-Based Leadership Cont.</vt:lpstr>
      <vt:lpstr>Diversity = Team Strength</vt:lpstr>
      <vt:lpstr>Diversity = Team Strength Cont.</vt:lpstr>
      <vt:lpstr>The Art of Problem Solving</vt:lpstr>
      <vt:lpstr>The Art of Problem Solving Cont.</vt:lpstr>
      <vt:lpstr>Leading and Following</vt:lpstr>
      <vt:lpstr>Leading and Following Cont.</vt:lpstr>
      <vt:lpstr>Criticism</vt:lpstr>
      <vt:lpstr>A Fuzzy Situation</vt:lpstr>
      <vt:lpstr>Sources</vt:lpstr>
      <vt:lpstr>Summary</vt:lpstr>
      <vt:lpstr>Summary Cont.</vt:lpstr>
      <vt:lpstr>It Starts With Us!</vt:lpstr>
      <vt:lpstr>For Training Resources and More Information Visit:</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Synergy and Problem Solving</dc:title>
  <dc:creator>Vick, Nathan</dc:creator>
  <cp:lastModifiedBy>Vick, Nathan</cp:lastModifiedBy>
  <cp:revision>1</cp:revision>
  <dcterms:created xsi:type="dcterms:W3CDTF">2018-07-23T16:46:05Z</dcterms:created>
  <dcterms:modified xsi:type="dcterms:W3CDTF">2018-07-23T16:46:17Z</dcterms:modified>
</cp:coreProperties>
</file>