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57" r:id="rId4"/>
    <p:sldId id="259" r:id="rId5"/>
    <p:sldId id="262" r:id="rId6"/>
    <p:sldId id="258" r:id="rId7"/>
    <p:sldId id="266" r:id="rId8"/>
    <p:sldId id="260" r:id="rId9"/>
    <p:sldId id="267" r:id="rId10"/>
    <p:sldId id="268" r:id="rId11"/>
    <p:sldId id="264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3" d="100"/>
          <a:sy n="123" d="100"/>
        </p:scale>
        <p:origin x="-438" y="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49BAE-A3E5-A94F-9D1E-3E4F29764B1B}" type="datetimeFigureOut">
              <a:rPr kumimoji="1" lang="ja-JP" altLang="en-US" smtClean="0"/>
              <a:t>2015/7/13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09FA1-D2FF-3048-B9DE-12961999E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190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09FA1-D2FF-3048-B9DE-12961999EDC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332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09FA1-D2FF-3048-B9DE-12961999EDC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566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09FA1-D2FF-3048-B9DE-12961999EDC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186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09FA1-D2FF-3048-B9DE-12961999EDC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43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/>
          <a:lstStyle/>
          <a:p>
            <a:r>
              <a:rPr lang="en-US" dirty="0" smtClean="0"/>
              <a:t>Achieving the Mission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/>
          <a:p>
            <a:r>
              <a:rPr lang="en-US" dirty="0" smtClean="0"/>
              <a:t>Building Your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1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50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err="1"/>
              <a:t>Tuckman’s</a:t>
            </a:r>
            <a:r>
              <a:rPr lang="en-US" altLang="ja-JP" dirty="0"/>
              <a:t> </a:t>
            </a:r>
            <a:r>
              <a:rPr lang="en-US" altLang="ja-JP" dirty="0" smtClean="0"/>
              <a:t>Team</a:t>
            </a:r>
            <a:br>
              <a:rPr lang="en-US" altLang="ja-JP" dirty="0" smtClean="0"/>
            </a:br>
            <a:r>
              <a:rPr lang="en-US" altLang="ja-JP" dirty="0" smtClean="0"/>
              <a:t> Development Model</a:t>
            </a:r>
            <a:endParaRPr kumimoji="1" lang="ja-JP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10109" y="4181392"/>
            <a:ext cx="4646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8291" t="6751" r="9968" b="30017"/>
          <a:stretch/>
        </p:blipFill>
        <p:spPr>
          <a:xfrm>
            <a:off x="681443" y="1748019"/>
            <a:ext cx="7888881" cy="4244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62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791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It Starts With Us!</a:t>
            </a:r>
            <a:endParaRPr kumimoji="1" lang="ja-JP" altLang="en-US" dirty="0"/>
          </a:p>
        </p:txBody>
      </p:sp>
      <p:pic>
        <p:nvPicPr>
          <p:cNvPr id="5" name="Picture 4" descr="http://event.oa-bsa.org/events/n2015/conf/images/centennialupdate-noac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4243" y="1428672"/>
            <a:ext cx="3928085" cy="39280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4392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Cell Goals	</a:t>
            </a:r>
            <a:endParaRPr kumimoji="1" lang="ja-JP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2256" y="1417638"/>
            <a:ext cx="817012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altLang="ja-JP" sz="3200" dirty="0" smtClean="0"/>
              <a:t>Learn </a:t>
            </a:r>
            <a:r>
              <a:rPr lang="en-US" altLang="ja-JP" sz="3200" dirty="0"/>
              <a:t>how to identify individuals who share a common view and recruit them to join your team. </a:t>
            </a:r>
            <a:r>
              <a:rPr lang="en-US" altLang="ja-JP" sz="3200" dirty="0" smtClean="0"/>
              <a:t>(Review) </a:t>
            </a:r>
          </a:p>
          <a:p>
            <a:pPr marL="457200" indent="-457200">
              <a:buFont typeface="Arial"/>
              <a:buChar char="•"/>
            </a:pPr>
            <a:r>
              <a:rPr lang="en-US" altLang="ja-JP" sz="3200" dirty="0" smtClean="0"/>
              <a:t>Learn to set goals and how to achieve them</a:t>
            </a:r>
          </a:p>
          <a:p>
            <a:pPr marL="457200" indent="-457200">
              <a:buFont typeface="Arial"/>
              <a:buChar char="•"/>
            </a:pPr>
            <a:r>
              <a:rPr lang="en-US" altLang="ja-JP" sz="3200" dirty="0" smtClean="0"/>
              <a:t>Create </a:t>
            </a:r>
            <a:r>
              <a:rPr lang="en-US" altLang="ja-JP" sz="3200" dirty="0"/>
              <a:t>an environment that encourages and motivates each member of the team to commit to achieving the mission.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71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Learning Objectives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>
                <a:latin typeface="+mn-lt"/>
              </a:rPr>
              <a:t>Know what resources are available to develop the teams’ abilities</a:t>
            </a:r>
          </a:p>
          <a:p>
            <a:pPr lvl="0"/>
            <a:r>
              <a:rPr lang="en-US" altLang="ja-JP" dirty="0">
                <a:latin typeface="+mn-lt"/>
              </a:rPr>
              <a:t>Understand the importance of goals and why they are necessary</a:t>
            </a:r>
          </a:p>
          <a:p>
            <a:pPr lvl="0"/>
            <a:r>
              <a:rPr lang="en-US" altLang="ja-JP" dirty="0">
                <a:latin typeface="+mn-lt"/>
              </a:rPr>
              <a:t>Learn how to successfully set and accomplish specific goals</a:t>
            </a:r>
          </a:p>
        </p:txBody>
      </p:sp>
    </p:spTree>
    <p:extLst>
      <p:ext uri="{BB962C8B-B14F-4D97-AF65-F5344CB8AC3E}">
        <p14:creationId xmlns:p14="http://schemas.microsoft.com/office/powerpoint/2010/main" val="89064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Resources</a:t>
            </a:r>
            <a:endParaRPr kumimoji="1" lang="ja-JP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619932" y="1238422"/>
            <a:ext cx="781889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/>
              <a:t>What resources are available to lodges, chapters or committees to develop their team?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/>
              <a:t>What does your lodge do to develop their teams?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/>
              <a:t>What are the most frequently encountered challenges or obstacles teams face when trying to develop?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/>
              <a:t>How do we address these obstacles? How can we use our available resources to successfully develop our teams?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5745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3073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Importance of Goals</a:t>
            </a:r>
            <a:endParaRPr kumimoji="1" lang="ja-JP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958487"/>
            <a:ext cx="83293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/>
              <a:t>Why do we need goals?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/>
              <a:t>What do we try to accomplish by setting goals?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/>
              <a:t>What are some of the different kinds of goals?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/>
              <a:t>How do situations or personnel impact the kinds of goals we set?</a:t>
            </a:r>
          </a:p>
        </p:txBody>
      </p:sp>
    </p:spTree>
    <p:extLst>
      <p:ext uri="{BB962C8B-B14F-4D97-AF65-F5344CB8AC3E}">
        <p14:creationId xmlns:p14="http://schemas.microsoft.com/office/powerpoint/2010/main" val="210885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2714"/>
            <a:ext cx="8229600" cy="29028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Setting and Achieving Goals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9429" y="1510847"/>
            <a:ext cx="763451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/>
              <a:t>Be SMART! </a:t>
            </a:r>
          </a:p>
          <a:p>
            <a:endParaRPr lang="en-US" altLang="ja-JP" sz="1600" dirty="0"/>
          </a:p>
          <a:p>
            <a:r>
              <a:rPr lang="en-US" altLang="ja-JP" sz="3600" dirty="0"/>
              <a:t>• </a:t>
            </a:r>
            <a:r>
              <a:rPr lang="en-US" altLang="ja-JP" sz="3600" b="1" dirty="0"/>
              <a:t>S</a:t>
            </a:r>
            <a:r>
              <a:rPr lang="en-US" altLang="ja-JP" sz="3600" dirty="0"/>
              <a:t>pecific: Avoid generics; be concrete</a:t>
            </a:r>
            <a:r>
              <a:rPr lang="en-US" altLang="ja-JP" sz="3600" dirty="0" smtClean="0"/>
              <a:t>!</a:t>
            </a:r>
          </a:p>
          <a:p>
            <a:r>
              <a:rPr lang="en-US" altLang="ja-JP" sz="3600" dirty="0" smtClean="0"/>
              <a:t>• </a:t>
            </a:r>
            <a:r>
              <a:rPr lang="en-US" altLang="ja-JP" sz="3600" b="1" dirty="0"/>
              <a:t>M</a:t>
            </a:r>
            <a:r>
              <a:rPr lang="en-US" altLang="ja-JP" sz="3600" dirty="0"/>
              <a:t>easurable: Quantify!</a:t>
            </a:r>
            <a:br>
              <a:rPr lang="en-US" altLang="ja-JP" sz="3600" dirty="0"/>
            </a:br>
            <a:r>
              <a:rPr lang="en-US" altLang="ja-JP" sz="3600" dirty="0"/>
              <a:t>• </a:t>
            </a:r>
            <a:r>
              <a:rPr lang="en-US" altLang="ja-JP" sz="3600" b="1" dirty="0"/>
              <a:t>A</a:t>
            </a:r>
            <a:r>
              <a:rPr lang="en-US" altLang="ja-JP" sz="3600" dirty="0"/>
              <a:t>ction-Oriented: Participation!</a:t>
            </a:r>
            <a:br>
              <a:rPr lang="en-US" altLang="ja-JP" sz="3600" dirty="0"/>
            </a:br>
            <a:r>
              <a:rPr lang="en-US" altLang="ja-JP" sz="3600" dirty="0"/>
              <a:t>• </a:t>
            </a:r>
            <a:r>
              <a:rPr lang="en-US" altLang="ja-JP" sz="3600" b="1" dirty="0"/>
              <a:t>R</a:t>
            </a:r>
            <a:r>
              <a:rPr lang="en-US" altLang="ja-JP" sz="3600" dirty="0"/>
              <a:t>ealistic: Is the goal </a:t>
            </a:r>
            <a:r>
              <a:rPr lang="en-US" altLang="ja-JP" sz="3600" dirty="0" smtClean="0"/>
              <a:t>do</a:t>
            </a:r>
            <a:r>
              <a:rPr lang="en-US" altLang="ja-JP" sz="3600" dirty="0"/>
              <a:t>-</a:t>
            </a:r>
            <a:r>
              <a:rPr lang="en-US" altLang="ja-JP" sz="3600" dirty="0" smtClean="0"/>
              <a:t>able? </a:t>
            </a:r>
          </a:p>
          <a:p>
            <a:r>
              <a:rPr lang="en-US" altLang="ja-JP" sz="3600" dirty="0" smtClean="0"/>
              <a:t>• </a:t>
            </a:r>
            <a:r>
              <a:rPr lang="en-US" altLang="ja-JP" sz="3600" b="1" dirty="0" smtClean="0"/>
              <a:t>T</a:t>
            </a:r>
            <a:r>
              <a:rPr lang="en-US" altLang="ja-JP" sz="3600" dirty="0" smtClean="0"/>
              <a:t>imely:  Be Relevant!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47746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Accomplishing your Goals</a:t>
            </a:r>
            <a:br>
              <a:rPr kumimoji="1" lang="en-US" altLang="ja-JP" dirty="0" smtClean="0"/>
            </a:br>
            <a:r>
              <a:rPr lang="en-US" altLang="ja-JP" dirty="0" smtClean="0"/>
              <a:t>8 Steps to the Prize</a:t>
            </a:r>
            <a:endParaRPr kumimoji="1" lang="ja-JP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1857" y="1651001"/>
            <a:ext cx="653142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/>
              <a:buChar char="•"/>
            </a:pPr>
            <a:r>
              <a:rPr lang="en-US" altLang="ja-JP" sz="2400" dirty="0"/>
              <a:t>Desire: How bad do you want it?</a:t>
            </a:r>
          </a:p>
          <a:p>
            <a:pPr marL="742950" lvl="1" indent="-285750">
              <a:buFont typeface="Arial"/>
              <a:buChar char="•"/>
            </a:pPr>
            <a:r>
              <a:rPr lang="en-US" altLang="ja-JP" sz="2400" dirty="0"/>
              <a:t>Belief: Do you really believe in the goal?</a:t>
            </a:r>
          </a:p>
          <a:p>
            <a:pPr marL="742950" lvl="1" indent="-285750">
              <a:buFont typeface="Arial"/>
              <a:buChar char="•"/>
            </a:pPr>
            <a:r>
              <a:rPr lang="en-US" altLang="ja-JP" sz="2400" dirty="0"/>
              <a:t>Imagination: Be creative – don’t be afraid of the big idea!</a:t>
            </a:r>
          </a:p>
          <a:p>
            <a:pPr marL="742950" lvl="1" indent="-285750">
              <a:buFont typeface="Arial"/>
              <a:buChar char="•"/>
            </a:pPr>
            <a:r>
              <a:rPr lang="en-US" altLang="ja-JP" sz="2400" dirty="0"/>
              <a:t>Planning: The 7 P’s!</a:t>
            </a:r>
          </a:p>
          <a:p>
            <a:pPr marL="742950" lvl="1" indent="-285750">
              <a:buFont typeface="Arial"/>
              <a:buChar char="•"/>
            </a:pPr>
            <a:r>
              <a:rPr lang="en-US" altLang="ja-JP" sz="2400" dirty="0"/>
              <a:t>Elephant Bites: How do you eat an elephant?</a:t>
            </a:r>
          </a:p>
          <a:p>
            <a:pPr marL="742950" lvl="1" indent="-285750">
              <a:buFont typeface="Arial"/>
              <a:buChar char="•"/>
            </a:pPr>
            <a:r>
              <a:rPr lang="en-US" altLang="ja-JP" sz="2400" dirty="0"/>
              <a:t>Review: Keep track of your progress.</a:t>
            </a:r>
          </a:p>
          <a:p>
            <a:pPr marL="742950" lvl="1" indent="-285750">
              <a:buFont typeface="Arial"/>
              <a:buChar char="•"/>
            </a:pPr>
            <a:r>
              <a:rPr lang="en-US" altLang="ja-JP" sz="2400" dirty="0"/>
              <a:t>Persistence: Winners never quit; quitters never win!</a:t>
            </a:r>
          </a:p>
          <a:p>
            <a:pPr marL="742950" lvl="1" indent="-285750">
              <a:buFont typeface="Arial"/>
              <a:buChar char="•"/>
            </a:pPr>
            <a:r>
              <a:rPr lang="en-US" altLang="ja-JP" sz="2400" dirty="0"/>
              <a:t>Enthusiasm: Attitude, excitement, fun.</a:t>
            </a:r>
          </a:p>
          <a:p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0762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</a:t>
            </a:r>
            <a:r>
              <a:rPr lang="en-US" altLang="ja-JP" dirty="0" smtClean="0"/>
              <a:t>e Importance of </a:t>
            </a:r>
            <a:r>
              <a:rPr kumimoji="1" lang="en-US" altLang="ja-JP" dirty="0" smtClean="0"/>
              <a:t>Training</a:t>
            </a:r>
            <a:endParaRPr kumimoji="1" lang="ja-JP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1578429" y="1453924"/>
            <a:ext cx="662214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/>
              <a:t>• </a:t>
            </a:r>
            <a:r>
              <a:rPr lang="en-US" altLang="ja-JP" sz="4000" dirty="0" smtClean="0"/>
              <a:t>Why</a:t>
            </a:r>
          </a:p>
          <a:p>
            <a:r>
              <a:rPr lang="en-US" altLang="ja-JP" sz="4000" dirty="0" smtClean="0"/>
              <a:t>• Who</a:t>
            </a:r>
            <a:r>
              <a:rPr lang="en-US" altLang="ja-JP" sz="4000" dirty="0"/>
              <a:t>?</a:t>
            </a:r>
            <a:br>
              <a:rPr lang="en-US" altLang="ja-JP" sz="4000" dirty="0"/>
            </a:br>
            <a:r>
              <a:rPr lang="en-US" altLang="ja-JP" sz="4000" dirty="0"/>
              <a:t>• When?</a:t>
            </a:r>
            <a:br>
              <a:rPr lang="en-US" altLang="ja-JP" sz="4000" dirty="0"/>
            </a:br>
            <a:r>
              <a:rPr lang="en-US" altLang="ja-JP" sz="4000" dirty="0"/>
              <a:t>• Resources? </a:t>
            </a:r>
            <a:endParaRPr lang="en-US" altLang="ja-JP" sz="4000" dirty="0" smtClean="0"/>
          </a:p>
          <a:p>
            <a:r>
              <a:rPr lang="en-US" altLang="ja-JP" sz="4000" dirty="0" smtClean="0"/>
              <a:t>• </a:t>
            </a:r>
            <a:r>
              <a:rPr lang="en-US" altLang="ja-JP" sz="4000" dirty="0"/>
              <a:t>Venues?</a:t>
            </a:r>
            <a:br>
              <a:rPr lang="en-US" altLang="ja-JP" sz="4000" dirty="0"/>
            </a:br>
            <a:r>
              <a:rPr lang="en-US" altLang="ja-JP" sz="4000" dirty="0"/>
              <a:t>• Rules? </a:t>
            </a:r>
          </a:p>
          <a:p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428153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058" y="898224"/>
            <a:ext cx="8229600" cy="1476394"/>
          </a:xfrm>
        </p:spPr>
        <p:txBody>
          <a:bodyPr>
            <a:normAutofit fontScale="90000"/>
          </a:bodyPr>
          <a:lstStyle/>
          <a:p>
            <a:r>
              <a:rPr kumimoji="1" lang="en-US" altLang="ja-JP" sz="5400" dirty="0" err="1" smtClean="0"/>
              <a:t>Tuckman’s</a:t>
            </a:r>
            <a:r>
              <a:rPr kumimoji="1" lang="en-US" altLang="ja-JP" sz="5400" dirty="0" smtClean="0"/>
              <a:t> Stages </a:t>
            </a:r>
            <a:br>
              <a:rPr kumimoji="1" lang="en-US" altLang="ja-JP" sz="5400" dirty="0" smtClean="0"/>
            </a:br>
            <a:r>
              <a:rPr kumimoji="1" lang="en-US" altLang="ja-JP" sz="5400" dirty="0" smtClean="0"/>
              <a:t>of Group Development</a:t>
            </a:r>
            <a:br>
              <a:rPr kumimoji="1" lang="en-US" altLang="ja-JP" sz="5400" dirty="0" smtClean="0"/>
            </a:br>
            <a:endParaRPr kumimoji="1" lang="ja-JP" alt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977572" y="2266354"/>
            <a:ext cx="52251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4800" dirty="0" smtClean="0"/>
              <a:t>Forming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4800" dirty="0" smtClean="0"/>
              <a:t>Storming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4800" dirty="0" smtClean="0"/>
              <a:t>Norming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4800" dirty="0" smtClean="0"/>
              <a:t>Performing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457665118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NOAC_Powerpoint_Blue.potx</Template>
  <TotalTime>13338</TotalTime>
  <Words>328</Words>
  <Application>Microsoft Office PowerPoint</Application>
  <PresentationFormat>On-screen Show (4:3)</PresentationFormat>
  <Paragraphs>53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NOAC_Powerpoint_Blue</vt:lpstr>
      <vt:lpstr>Achieving the Mission</vt:lpstr>
      <vt:lpstr>Cell Goals </vt:lpstr>
      <vt:lpstr>Learning Objectives</vt:lpstr>
      <vt:lpstr>Resources</vt:lpstr>
      <vt:lpstr>Importance of Goals</vt:lpstr>
      <vt:lpstr>Setting and Achieving Goals</vt:lpstr>
      <vt:lpstr>Accomplishing your Goals 8 Steps to the Prize</vt:lpstr>
      <vt:lpstr>The Importance of Training</vt:lpstr>
      <vt:lpstr>Tuckman’s Stages  of Group Development </vt:lpstr>
      <vt:lpstr>Tuckman’s Team  Development Model</vt:lpstr>
      <vt:lpstr>It Starts With Us!</vt:lpstr>
      <vt:lpstr>For Training Resources and More Information Visit: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DeSocio</dc:creator>
  <cp:lastModifiedBy>Jake Torpey</cp:lastModifiedBy>
  <cp:revision>39</cp:revision>
  <dcterms:created xsi:type="dcterms:W3CDTF">2015-04-30T07:02:15Z</dcterms:created>
  <dcterms:modified xsi:type="dcterms:W3CDTF">2015-07-13T16:07:01Z</dcterms:modified>
</cp:coreProperties>
</file>