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2282823"/>
            <a:ext cx="7772400" cy="1144087"/>
          </a:xfrm>
        </p:spPr>
        <p:txBody>
          <a:bodyPr/>
          <a:lstStyle>
            <a:lvl1pPr algn="ctr">
              <a:defRPr b="0" i="0">
                <a:solidFill>
                  <a:srgbClr val="FFFFFF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3641224"/>
            <a:ext cx="7772400" cy="482099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00100" y="3429000"/>
            <a:ext cx="7772400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49" y="5857875"/>
            <a:ext cx="4075651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0013"/>
            <a:ext cx="1700213" cy="896769"/>
          </a:xfrm>
          <a:prstGeom prst="rect">
            <a:avLst/>
          </a:prstGeom>
          <a:solidFill>
            <a:srgbClr val="E422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599" cy="74945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128"/>
            <a:ext cx="8229600" cy="4392035"/>
          </a:xfrm>
        </p:spPr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131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88737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7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8696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FFFFFF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685800" y="3340712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Museo Slab 300" panose="02000000000000000000" pitchFamily="50" charset="0"/>
                <a:ea typeface="Arial"/>
                <a:cs typeface="Arial"/>
                <a:sym typeface="Arial"/>
              </a:rPr>
              <a:t>Lodge Leadership Development</a:t>
            </a:r>
          </a:p>
        </p:txBody>
      </p:sp>
      <p:sp>
        <p:nvSpPr>
          <p:cNvPr id="3" name="Shape 74">
            <a:extLst>
              <a:ext uri="{FF2B5EF4-FFF2-40B4-BE49-F238E27FC236}">
                <a16:creationId xmlns:a16="http://schemas.microsoft.com/office/drawing/2014/main" id="{707442F4-53C5-4226-8319-3A7EE18C26C4}"/>
              </a:ext>
            </a:extLst>
          </p:cNvPr>
          <p:cNvSpPr txBox="1">
            <a:spLocks/>
          </p:cNvSpPr>
          <p:nvPr/>
        </p:nvSpPr>
        <p:spPr>
          <a:xfrm>
            <a:off x="685800" y="167370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FFFFFF"/>
                </a:solidFill>
                <a:latin typeface="Museo Slab 700"/>
                <a:ea typeface="+mj-ea"/>
                <a:cs typeface="Museo Slab 70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Building and Maintaining Relationships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Overall Communication</a:t>
            </a:r>
          </a:p>
        </p:txBody>
      </p:sp>
      <p:sp>
        <p:nvSpPr>
          <p:cNvPr id="153" name="Shape 153"/>
          <p:cNvSpPr/>
          <p:nvPr/>
        </p:nvSpPr>
        <p:spPr>
          <a:xfrm>
            <a:off x="457200" y="3143605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“The single biggest problem with communication is the illusion that it has taken place.”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–George Bernard Shaw-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7671" y="1830865"/>
            <a:ext cx="2561421" cy="38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DE5515E-5C20-4E0D-9534-9D70D408BB3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34539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Overall Communication</a:t>
            </a:r>
          </a:p>
        </p:txBody>
      </p:sp>
      <p:sp>
        <p:nvSpPr>
          <p:cNvPr id="160" name="Shape 160"/>
          <p:cNvSpPr/>
          <p:nvPr/>
        </p:nvSpPr>
        <p:spPr>
          <a:xfrm>
            <a:off x="567368" y="1875065"/>
            <a:ext cx="7596129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i="1" dirty="0">
                <a:solidFill>
                  <a:srgbClr val="000000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The Human Knot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rgbClr val="000000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Form a circle.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rgbClr val="000000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Put your right hand up in the air, and then grab the hand of someone across from you.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rgbClr val="000000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Then repeat this with your left hand, ensure you grabbed a different person's hand.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rgbClr val="000000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Check to make sure everyone is holding the hands of two different people and you not holding the hands of someone standing beside you.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rgbClr val="000000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You must now attempt to untangle yourselves to form a circle without ever breaking the chain of hands.  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CB2434-DA79-482B-A676-973B0206E0B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34539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9" cy="749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Brotherhood in Cheerful Service</a:t>
            </a:r>
          </a:p>
        </p:txBody>
      </p:sp>
      <p:sp>
        <p:nvSpPr>
          <p:cNvPr id="166" name="Shape 166"/>
          <p:cNvSpPr/>
          <p:nvPr/>
        </p:nvSpPr>
        <p:spPr>
          <a:xfrm>
            <a:off x="781637" y="2967334"/>
            <a:ext cx="758073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dirty="0">
                <a:solidFill>
                  <a:schemeClr val="accent3"/>
                </a:solidFill>
                <a:latin typeface="Museo Slab 300" panose="02000000000000000000" pitchFamily="50" charset="0"/>
                <a:ea typeface="Calibri"/>
                <a:cs typeface="Calibri"/>
                <a:sym typeface="Calibri"/>
              </a:rPr>
              <a:t>Common Interest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5774A5-1375-4A3F-9DEA-4801F39951A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Takeaway Challenge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Everyone take out a piece of paper.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911" y="2661263"/>
            <a:ext cx="2857499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62B5A82-AB84-49B4-9631-E617CD527BF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685800" y="2101084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sym typeface="Arial"/>
              </a:rPr>
              <a:t>Questions?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685800" y="30448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First Contact</a:t>
            </a:r>
          </a:p>
        </p:txBody>
      </p:sp>
      <p:sp>
        <p:nvSpPr>
          <p:cNvPr id="80" name="Shape 80"/>
          <p:cNvSpPr/>
          <p:nvPr/>
        </p:nvSpPr>
        <p:spPr>
          <a:xfrm>
            <a:off x="2071171" y="2100482"/>
            <a:ext cx="5001657" cy="352539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6863509" y="5072285"/>
            <a:ext cx="3349128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231354" y="5072285"/>
            <a:ext cx="2181339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Responsibility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773276" y="1638816"/>
            <a:ext cx="2974554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Impression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3054425" y="4241494"/>
            <a:ext cx="380908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en-US" sz="3600" dirty="0">
                <a:solidFill>
                  <a:schemeClr val="lt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Impression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7813F9-FBF2-48AC-BF03-24DC074B89D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384275" y="2093205"/>
            <a:ext cx="2302524" cy="3701666"/>
          </a:xfrm>
          <a:prstGeom prst="rect">
            <a:avLst/>
          </a:prstGeom>
          <a:gradFill>
            <a:gsLst>
              <a:gs pos="0">
                <a:srgbClr val="7F5AAB"/>
              </a:gs>
              <a:gs pos="100000">
                <a:srgbClr val="C7AEED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690648" y="3426246"/>
            <a:ext cx="2236424" cy="2368626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299990" y="4682169"/>
            <a:ext cx="1817782" cy="1112702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First Contact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2599980" y="1669242"/>
            <a:ext cx="394403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586429" y="4902505"/>
            <a:ext cx="3393195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Verbal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839376" y="4314551"/>
            <a:ext cx="3922005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Non-Verbal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709271" y="3444739"/>
            <a:ext cx="3106756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Listening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F11BB0F-EACE-40A9-AE08-792C47F2EF5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First Contact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216925" y="1762698"/>
            <a:ext cx="3657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Museo Slab 300" panose="02000000000000000000" pitchFamily="50" charset="0"/>
                <a:ea typeface="Calibri"/>
                <a:cs typeface="Calibri"/>
                <a:sym typeface="Calibri"/>
              </a:rPr>
              <a:t>Responsibility</a:t>
            </a:r>
          </a:p>
        </p:txBody>
      </p:sp>
      <p:sp>
        <p:nvSpPr>
          <p:cNvPr id="103" name="Shape 103"/>
          <p:cNvSpPr/>
          <p:nvPr/>
        </p:nvSpPr>
        <p:spPr>
          <a:xfrm>
            <a:off x="1608462" y="3220723"/>
            <a:ext cx="5950235" cy="923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cap="none" dirty="0">
                <a:solidFill>
                  <a:srgbClr val="C5D8F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What is Your Role?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403B10-B3F3-49C0-A117-E813A9D7901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First Contact</a:t>
            </a:r>
          </a:p>
        </p:txBody>
      </p:sp>
      <p:sp>
        <p:nvSpPr>
          <p:cNvPr id="109" name="Shape 109"/>
          <p:cNvSpPr/>
          <p:nvPr/>
        </p:nvSpPr>
        <p:spPr>
          <a:xfrm>
            <a:off x="1513712" y="2289283"/>
            <a:ext cx="4572000" cy="15542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“I’ve learned that people will forget what you said, people will forget what you did, but people will never forget how you made them feel.” 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–Maya Angelou-</a:t>
            </a:r>
          </a:p>
        </p:txBody>
      </p:sp>
      <p:sp>
        <p:nvSpPr>
          <p:cNvPr id="110" name="Shape 110"/>
          <p:cNvSpPr/>
          <p:nvPr/>
        </p:nvSpPr>
        <p:spPr>
          <a:xfrm>
            <a:off x="3534578" y="4357373"/>
            <a:ext cx="4572000" cy="923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“What makes your brand stick, tick, and stick is your ability to make it memorable.” 	–Bernard Kelvin Clive-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160643" y="1642952"/>
            <a:ext cx="2536183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Impression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0462" y="1932381"/>
            <a:ext cx="1761493" cy="219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8717" y="3874876"/>
            <a:ext cx="2085860" cy="20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17F1466-BFFF-4550-B043-5FB697B9995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First Contact</a:t>
            </a:r>
          </a:p>
        </p:txBody>
      </p:sp>
      <p:sp>
        <p:nvSpPr>
          <p:cNvPr id="119" name="Shape 119"/>
          <p:cNvSpPr/>
          <p:nvPr/>
        </p:nvSpPr>
        <p:spPr>
          <a:xfrm>
            <a:off x="457200" y="2824116"/>
            <a:ext cx="8421049" cy="1754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dirty="0">
                <a:solidFill>
                  <a:srgbClr val="E5B8B7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Who formed a connection with you?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542C02-4E94-41F6-A51D-4B6346A7237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Keeping in Contact</a:t>
            </a:r>
          </a:p>
        </p:txBody>
      </p:sp>
      <p:sp>
        <p:nvSpPr>
          <p:cNvPr id="125" name="Shape 125"/>
          <p:cNvSpPr/>
          <p:nvPr/>
        </p:nvSpPr>
        <p:spPr>
          <a:xfrm>
            <a:off x="666520" y="2049135"/>
            <a:ext cx="3167348" cy="285337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Timely</a:t>
            </a:r>
          </a:p>
        </p:txBody>
      </p:sp>
      <p:sp>
        <p:nvSpPr>
          <p:cNvPr id="126" name="Shape 126"/>
          <p:cNvSpPr/>
          <p:nvPr/>
        </p:nvSpPr>
        <p:spPr>
          <a:xfrm>
            <a:off x="5159567" y="2049135"/>
            <a:ext cx="3167348" cy="2853370"/>
          </a:xfrm>
          <a:prstGeom prst="ellipse">
            <a:avLst/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lt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Professional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7477BE-9F00-4F1F-9C3F-05B26BC0D5A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Keeping in Contact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280871" y="1602019"/>
            <a:ext cx="400343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Timely</a:t>
            </a:r>
          </a:p>
        </p:txBody>
      </p:sp>
      <p:sp>
        <p:nvSpPr>
          <p:cNvPr id="133" name="Shape 133"/>
          <p:cNvSpPr/>
          <p:nvPr/>
        </p:nvSpPr>
        <p:spPr>
          <a:xfrm>
            <a:off x="710587" y="3514767"/>
            <a:ext cx="4572000" cy="923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“The thing about information is that it is more valuable when people know it.”		–Seth Godin-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4278" y="2364813"/>
            <a:ext cx="2143370" cy="32232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8707B96-57B8-4A09-9EDC-75760A6AD70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Keeping in Contact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102247" y="1571767"/>
            <a:ext cx="293950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Museo Slab 300" panose="02000000000000000000" pitchFamily="50" charset="0"/>
                <a:ea typeface="Calibri"/>
                <a:cs typeface="Calibri"/>
                <a:sym typeface="Calibri"/>
              </a:rPr>
              <a:t>Professional</a:t>
            </a:r>
          </a:p>
        </p:txBody>
      </p:sp>
      <p:sp>
        <p:nvSpPr>
          <p:cNvPr id="141" name="Shape 141"/>
          <p:cNvSpPr/>
          <p:nvPr/>
        </p:nvSpPr>
        <p:spPr>
          <a:xfrm>
            <a:off x="4186408" y="3418912"/>
            <a:ext cx="2522862" cy="207117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545683" y="3418912"/>
            <a:ext cx="2522862" cy="2071171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3366046" y="2273156"/>
            <a:ext cx="2522862" cy="2071171"/>
          </a:xfrm>
          <a:prstGeom prst="ellipse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163589" y="2743888"/>
            <a:ext cx="2545682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Reliable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691246" y="4344203"/>
            <a:ext cx="158258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Accountable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462829" y="4289753"/>
            <a:ext cx="1100877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Honest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363353" y="3893326"/>
            <a:ext cx="1729648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Museo Sans 300" panose="02000000000000000000" pitchFamily="50" charset="0"/>
                <a:ea typeface="Calibri"/>
                <a:cs typeface="Calibri"/>
                <a:sym typeface="Calibri"/>
              </a:rPr>
              <a:t>You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4D91539-D748-464E-872F-A36F20165AE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dgeting for Success 05.31.2017-SF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dgeting for Success 05.31.2017-SFG" id="{03BC6AC2-206B-4CF6-90D0-46731C5DE01E}" vid="{71F59124-9589-47F1-9BD9-66526C10206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Budgeting for Success 05.31.2017-SFG</Template>
  <TotalTime>6</TotalTime>
  <Words>292</Words>
  <Application>Microsoft Office PowerPoint</Application>
  <PresentationFormat>On-screen Show (4:3)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Museo Sans 300</vt:lpstr>
      <vt:lpstr>Museo Slab 300</vt:lpstr>
      <vt:lpstr>Museo Slab 700</vt:lpstr>
      <vt:lpstr>Budgeting for Success 05.31.2017-SFG</vt:lpstr>
      <vt:lpstr>Lodge Leadership Development</vt:lpstr>
      <vt:lpstr>First Contact</vt:lpstr>
      <vt:lpstr>First Contact</vt:lpstr>
      <vt:lpstr>First Contact</vt:lpstr>
      <vt:lpstr>First Contact</vt:lpstr>
      <vt:lpstr>First Contact</vt:lpstr>
      <vt:lpstr>Keeping in Contact</vt:lpstr>
      <vt:lpstr>Keeping in Contact</vt:lpstr>
      <vt:lpstr>Keeping in Contact</vt:lpstr>
      <vt:lpstr>Overall Communication</vt:lpstr>
      <vt:lpstr>Overall Communication</vt:lpstr>
      <vt:lpstr>Brotherhood in Cheerful Service</vt:lpstr>
      <vt:lpstr>Takeaway Challenge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Lodge Leadership Development</dc:title>
  <cp:lastModifiedBy>Steve</cp:lastModifiedBy>
  <cp:revision>2</cp:revision>
  <dcterms:modified xsi:type="dcterms:W3CDTF">2017-10-31T17:46:39Z</dcterms:modified>
</cp:coreProperties>
</file>