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1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" y="152400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733800"/>
            <a:ext cx="5562600" cy="8382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i="1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Insert Cell Name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2052960"/>
            <a:ext cx="6324600" cy="1828800"/>
          </a:xfrm>
        </p:spPr>
        <p:txBody>
          <a:bodyPr anchor="b"/>
          <a:lstStyle>
            <a:lvl1pPr algn="r">
              <a:defRPr sz="4200" spc="150" baseline="0"/>
            </a:lvl1pPr>
          </a:lstStyle>
          <a:p>
            <a:r>
              <a:rPr lang="en-US" dirty="0" smtClean="0"/>
              <a:t>Click to Insert Session Name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3246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2015 NATIONAL</a:t>
            </a:r>
            <a:r>
              <a:rPr lang="en-US" sz="1400" baseline="0" dirty="0" smtClean="0">
                <a:solidFill>
                  <a:schemeClr val="bg1"/>
                </a:solidFill>
              </a:rPr>
              <a:t> ORDER OF THE ARROW CONFERENCE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4" name="Picture 13" descr="NOAC2015_StandardLogo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80" y="3048000"/>
            <a:ext cx="1844040" cy="1034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4" y="6110188"/>
            <a:ext cx="1112520" cy="5812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447800" y="6262300"/>
            <a:ext cx="647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2015 NATIONAL</a:t>
            </a:r>
            <a:r>
              <a:rPr lang="en-US" sz="1200" baseline="0" dirty="0" smtClean="0">
                <a:solidFill>
                  <a:schemeClr val="tx1"/>
                </a:solidFill>
              </a:rPr>
              <a:t> ORDER OF THE ARROW CONFERENCE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Understanding the Roles of the Chapter Officers and Advisers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Advisers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Welcome, we are glad that you could join us for todays session on Understanding the Roles of the Chapter Officers and Advisers. </a:t>
            </a:r>
          </a:p>
          <a:p>
            <a:endParaRPr lang="en-US" dirty="0"/>
          </a:p>
          <a:p>
            <a:r>
              <a:rPr lang="en-US" dirty="0" smtClean="0"/>
              <a:t>To gain the most from this session today, we encourage you to actively participate and take notes.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1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is the most important adviser in the Order of the Arrow!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Why is this so?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47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Every youth in our organization is different. They all come from various backgrounds and experience levels.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would be some characteristics of chapter officers?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Youth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0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Now that we know characteristics of our officers, what are the officers roles in the chapter?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Take a minute or two with the person next to you and and develop a short phrase describing the chapter chief’s role in the chapter, the lodge, and the district. </a:t>
            </a:r>
          </a:p>
          <a:p>
            <a:pPr lvl="1"/>
            <a:r>
              <a:rPr lang="en-US" dirty="0" smtClean="0"/>
              <a:t>Draw a line down the middle of your paper and write these descriptions on the left side of the paper.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officer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6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Advisers come from different backgrounds and experience levels, just like the youth. </a:t>
            </a:r>
          </a:p>
          <a:p>
            <a:endParaRPr lang="en-US" dirty="0"/>
          </a:p>
          <a:p>
            <a:r>
              <a:rPr lang="en-US" dirty="0" smtClean="0"/>
              <a:t>What exactly though is the advisors role. </a:t>
            </a:r>
          </a:p>
          <a:p>
            <a:pPr lvl="1"/>
            <a:r>
              <a:rPr lang="en-US" dirty="0"/>
              <a:t>Yes, we all agree to support the youth but it is more complicated than that.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Now take a few minutes with the same neighbor and write down a few short phrases for how the adviser supports the youth in his role in the chapter, lodge, and district.</a:t>
            </a:r>
          </a:p>
          <a:p>
            <a:pPr lvl="1"/>
            <a:r>
              <a:rPr lang="en-US" dirty="0" smtClean="0"/>
              <a:t>Write these on the right side of the same page. 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Adviser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779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Now that we know the roles and characteristics of our chapter officers and advisers, lets return to the foundation of our session.</a:t>
            </a:r>
          </a:p>
          <a:p>
            <a:endParaRPr lang="en-US" dirty="0"/>
          </a:p>
          <a:p>
            <a:r>
              <a:rPr lang="en-US" dirty="0" smtClean="0"/>
              <a:t>Chapter advisers play a large, if not the largest, role in developing our youth. </a:t>
            </a:r>
          </a:p>
          <a:p>
            <a:endParaRPr lang="en-US" dirty="0"/>
          </a:p>
          <a:p>
            <a:r>
              <a:rPr lang="en-US" dirty="0" smtClean="0"/>
              <a:t>For our next exercise, lets develop a profile of a chapter adviser supporting a youth officer and the characteristics he or she would have.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our Chapter officers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936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As scouts and scouters we know that one leadership position tends to lead to more responsibility and more positions than expected.</a:t>
            </a:r>
          </a:p>
          <a:p>
            <a:pPr lvl="1"/>
            <a:r>
              <a:rPr lang="en-US" dirty="0" smtClean="0"/>
              <a:t>Scouting only takes an hour a week…Riiiiight haha</a:t>
            </a:r>
          </a:p>
          <a:p>
            <a:endParaRPr lang="en-US" dirty="0"/>
          </a:p>
          <a:p>
            <a:r>
              <a:rPr lang="en-US" dirty="0" smtClean="0"/>
              <a:t>As you take on more positions and new assignments it is important to remain balanced. Don’t take on to much or burn yourself out. </a:t>
            </a:r>
          </a:p>
          <a:p>
            <a:endParaRPr lang="en-US" dirty="0"/>
          </a:p>
          <a:p>
            <a:r>
              <a:rPr lang="en-US" dirty="0" smtClean="0"/>
              <a:t>Also, as an adviser you could find yourself in tough situation or a politically charged one. Handling these appropriately is the important for a good adviser.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adviser with </a:t>
            </a:r>
            <a:br>
              <a:rPr lang="en-US" dirty="0" smtClean="0"/>
            </a:br>
            <a:r>
              <a:rPr lang="en-US" dirty="0" smtClean="0"/>
              <a:t>everything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08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  <a:p>
            <a:r>
              <a:rPr lang="en-US" dirty="0" smtClean="0"/>
              <a:t>As a chapter adviser, you are the forefront counterpart for our chapter officers. You provide them with guidance and direction, so they might develop and grow into the leaders of our future.</a:t>
            </a:r>
          </a:p>
          <a:p>
            <a:endParaRPr lang="en-US" dirty="0"/>
          </a:p>
          <a:p>
            <a:r>
              <a:rPr lang="en-US" dirty="0" smtClean="0"/>
              <a:t>You aide the youth, but know that they (the youth) should never be pushed to the side. Providing guidance doesn’t mean doing the work for them.</a:t>
            </a:r>
          </a:p>
          <a:p>
            <a:endParaRPr lang="en-US" dirty="0"/>
          </a:p>
          <a:p>
            <a:r>
              <a:rPr lang="en-US" dirty="0" smtClean="0"/>
              <a:t>Additionally, you know as an advisor that maintaining a health work balance and a calm demeanor in difficult situation is important to </a:t>
            </a:r>
            <a:r>
              <a:rPr lang="en-US" smtClean="0"/>
              <a:t>the success of all.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91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AC Training Template">
  <a:themeElements>
    <a:clrScheme name="Custom 1">
      <a:dk1>
        <a:sysClr val="windowText" lastClr="000000"/>
      </a:dk1>
      <a:lt1>
        <a:sysClr val="window" lastClr="FFFFFF"/>
      </a:lt1>
      <a:dk2>
        <a:srgbClr val="34495D"/>
      </a:dk2>
      <a:lt2>
        <a:srgbClr val="F1F1F1"/>
      </a:lt2>
      <a:accent1>
        <a:srgbClr val="28282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 Training Template.potx</Template>
  <TotalTime>985</TotalTime>
  <Words>539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NOAC Training Template</vt:lpstr>
      <vt:lpstr>Chapter Advisers</vt:lpstr>
      <vt:lpstr>Introduction</vt:lpstr>
      <vt:lpstr>Our Session</vt:lpstr>
      <vt:lpstr>Role of the Youth</vt:lpstr>
      <vt:lpstr>Role of the officer</vt:lpstr>
      <vt:lpstr>Role of the Adviser</vt:lpstr>
      <vt:lpstr>Developing our Chapter officers</vt:lpstr>
      <vt:lpstr>Role of the adviser with  everything else</vt:lpstr>
      <vt:lpstr>Conclusion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Torpey</dc:creator>
  <cp:lastModifiedBy>Jake Torpey</cp:lastModifiedBy>
  <cp:revision>23</cp:revision>
  <dcterms:created xsi:type="dcterms:W3CDTF">2015-03-14T12:26:04Z</dcterms:created>
  <dcterms:modified xsi:type="dcterms:W3CDTF">2015-07-13T15:41:41Z</dcterms:modified>
</cp:coreProperties>
</file>