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818" y="-3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37160" y="152400"/>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hasCustomPrompt="1"/>
          </p:nvPr>
        </p:nvSpPr>
        <p:spPr>
          <a:xfrm>
            <a:off x="1219200" y="3733800"/>
            <a:ext cx="5562600" cy="838200"/>
          </a:xfrm>
        </p:spPr>
        <p:txBody>
          <a:bodyPr anchor="t">
            <a:normAutofit/>
          </a:bodyPr>
          <a:lstStyle>
            <a:lvl1pPr marL="0" indent="0" algn="r">
              <a:buNone/>
              <a:defRPr sz="2200" i="1"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Insert Cell Name</a:t>
            </a:r>
          </a:p>
        </p:txBody>
      </p:sp>
      <p:sp>
        <p:nvSpPr>
          <p:cNvPr id="13" name="Title 12"/>
          <p:cNvSpPr>
            <a:spLocks noGrp="1"/>
          </p:cNvSpPr>
          <p:nvPr>
            <p:ph type="title" hasCustomPrompt="1"/>
          </p:nvPr>
        </p:nvSpPr>
        <p:spPr>
          <a:xfrm>
            <a:off x="457200" y="2052960"/>
            <a:ext cx="6324600" cy="1828800"/>
          </a:xfrm>
        </p:spPr>
        <p:txBody>
          <a:bodyPr anchor="b"/>
          <a:lstStyle>
            <a:lvl1pPr algn="r">
              <a:defRPr sz="4200" spc="150" baseline="0"/>
            </a:lvl1pPr>
          </a:lstStyle>
          <a:p>
            <a:r>
              <a:rPr lang="en-US" dirty="0" smtClean="0"/>
              <a:t>Click to Insert Session Name</a:t>
            </a:r>
            <a:endParaRPr lang="en-US" dirty="0"/>
          </a:p>
        </p:txBody>
      </p:sp>
      <p:sp>
        <p:nvSpPr>
          <p:cNvPr id="2" name="TextBox 1"/>
          <p:cNvSpPr txBox="1"/>
          <p:nvPr userDrawn="1"/>
        </p:nvSpPr>
        <p:spPr>
          <a:xfrm>
            <a:off x="228600" y="6324600"/>
            <a:ext cx="6477000" cy="307777"/>
          </a:xfrm>
          <a:prstGeom prst="rect">
            <a:avLst/>
          </a:prstGeom>
          <a:noFill/>
        </p:spPr>
        <p:txBody>
          <a:bodyPr wrap="square" rtlCol="0">
            <a:spAutoFit/>
          </a:bodyPr>
          <a:lstStyle/>
          <a:p>
            <a:pPr algn="ctr"/>
            <a:r>
              <a:rPr lang="en-US" sz="1400" dirty="0" smtClean="0">
                <a:solidFill>
                  <a:schemeClr val="bg1"/>
                </a:solidFill>
              </a:rPr>
              <a:t>2015 NATIONAL</a:t>
            </a:r>
            <a:r>
              <a:rPr lang="en-US" sz="1400" baseline="0" dirty="0" smtClean="0">
                <a:solidFill>
                  <a:schemeClr val="bg1"/>
                </a:solidFill>
              </a:rPr>
              <a:t> ORDER OF THE ARROW CONFERENCE</a:t>
            </a:r>
            <a:endParaRPr lang="en-US" sz="1400" dirty="0">
              <a:solidFill>
                <a:schemeClr val="bg1"/>
              </a:solidFill>
            </a:endParaRPr>
          </a:p>
        </p:txBody>
      </p:sp>
      <p:pic>
        <p:nvPicPr>
          <p:cNvPr id="14" name="Picture 13" descr="NOAC2015_StandardLogo_White.ep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78980" y="3048000"/>
            <a:ext cx="1844040" cy="10343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10704" y="6110188"/>
            <a:ext cx="1112520" cy="581224"/>
          </a:xfrm>
          <a:prstGeom prst="rect">
            <a:avLst/>
          </a:prstGeom>
          <a:noFill/>
          <a:ln>
            <a:noFill/>
          </a:ln>
        </p:spPr>
      </p:pic>
      <p:sp>
        <p:nvSpPr>
          <p:cNvPr id="12" name="TextBox 11"/>
          <p:cNvSpPr txBox="1"/>
          <p:nvPr/>
        </p:nvSpPr>
        <p:spPr>
          <a:xfrm>
            <a:off x="1447800" y="6262300"/>
            <a:ext cx="6477000" cy="276999"/>
          </a:xfrm>
          <a:prstGeom prst="rect">
            <a:avLst/>
          </a:prstGeom>
          <a:noFill/>
        </p:spPr>
        <p:txBody>
          <a:bodyPr wrap="square" rtlCol="0">
            <a:spAutoFit/>
          </a:bodyPr>
          <a:lstStyle/>
          <a:p>
            <a:pPr algn="l"/>
            <a:r>
              <a:rPr lang="en-US" sz="1200" dirty="0" smtClean="0">
                <a:solidFill>
                  <a:schemeClr val="tx1"/>
                </a:solidFill>
              </a:rPr>
              <a:t>2015 NATIONAL</a:t>
            </a:r>
            <a:r>
              <a:rPr lang="en-US" sz="1200" baseline="0" dirty="0" smtClean="0">
                <a:solidFill>
                  <a:schemeClr val="tx1"/>
                </a:solidFill>
              </a:rPr>
              <a:t> ORDER OF THE ARROW CONFERENCE</a:t>
            </a:r>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Chapter Participation in the Lodge</a:t>
            </a:r>
            <a:endParaRPr lang="en-US" dirty="0"/>
          </a:p>
        </p:txBody>
      </p:sp>
      <p:sp>
        <p:nvSpPr>
          <p:cNvPr id="3" name="Title 2"/>
          <p:cNvSpPr>
            <a:spLocks noGrp="1"/>
          </p:cNvSpPr>
          <p:nvPr>
            <p:ph type="title"/>
          </p:nvPr>
        </p:nvSpPr>
        <p:spPr/>
        <p:txBody>
          <a:bodyPr/>
          <a:lstStyle/>
          <a:p>
            <a:r>
              <a:rPr lang="en-US" dirty="0" smtClean="0"/>
              <a:t>Chapter Advisers</a:t>
            </a:r>
            <a:endParaRPr lang="en-US" dirty="0"/>
          </a:p>
        </p:txBody>
      </p:sp>
    </p:spTree>
    <p:extLst>
      <p:ext uri="{BB962C8B-B14F-4D97-AF65-F5344CB8AC3E}">
        <p14:creationId xmlns:p14="http://schemas.microsoft.com/office/powerpoint/2010/main" val="3401887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Welcome, we are glad that you could join us for todays session on Understanding the Roles of the Chapter Officers and Advisers. </a:t>
            </a:r>
          </a:p>
          <a:p>
            <a:endParaRPr lang="en-US" dirty="0"/>
          </a:p>
          <a:p>
            <a:r>
              <a:rPr lang="en-US" dirty="0" smtClean="0"/>
              <a:t>To gain the most from this session today, we encourage you to actively participate and take notes. </a:t>
            </a:r>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033717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Every lodge in the Order treats their chapters’ differently, hence each chapter in each lodge does different things. </a:t>
            </a:r>
          </a:p>
          <a:p>
            <a:endParaRPr lang="en-US" dirty="0"/>
          </a:p>
          <a:p>
            <a:r>
              <a:rPr lang="en-US" dirty="0" smtClean="0"/>
              <a:t>While, lodges are also different there are a few things each lodges does. </a:t>
            </a:r>
          </a:p>
          <a:p>
            <a:endParaRPr lang="en-US" dirty="0"/>
          </a:p>
          <a:p>
            <a:r>
              <a:rPr lang="en-US" dirty="0" smtClean="0"/>
              <a:t>Lets see what we all have in common. By show of hands how many lodges:…</a:t>
            </a:r>
            <a:endParaRPr lang="en-US" dirty="0"/>
          </a:p>
        </p:txBody>
      </p:sp>
      <p:sp>
        <p:nvSpPr>
          <p:cNvPr id="3" name="Title 2"/>
          <p:cNvSpPr>
            <a:spLocks noGrp="1"/>
          </p:cNvSpPr>
          <p:nvPr>
            <p:ph type="title"/>
          </p:nvPr>
        </p:nvSpPr>
        <p:spPr/>
        <p:txBody>
          <a:bodyPr/>
          <a:lstStyle/>
          <a:p>
            <a:r>
              <a:rPr lang="en-US" dirty="0" smtClean="0"/>
              <a:t>Functions of a Chapter</a:t>
            </a:r>
            <a:endParaRPr lang="en-US" dirty="0"/>
          </a:p>
        </p:txBody>
      </p:sp>
    </p:spTree>
    <p:extLst>
      <p:ext uri="{BB962C8B-B14F-4D97-AF65-F5344CB8AC3E}">
        <p14:creationId xmlns:p14="http://schemas.microsoft.com/office/powerpoint/2010/main" val="273012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As we have discussed all lodges treat chapters differently, therefore we will be discussing this topic in a more open forum. </a:t>
            </a:r>
          </a:p>
          <a:p>
            <a:endParaRPr lang="en-US" dirty="0"/>
          </a:p>
          <a:p>
            <a:r>
              <a:rPr lang="en-US" dirty="0" smtClean="0"/>
              <a:t>What are your thoughts on how lodges can integrate chapters into lodge events?</a:t>
            </a:r>
            <a:endParaRPr lang="en-US" dirty="0"/>
          </a:p>
        </p:txBody>
      </p:sp>
      <p:sp>
        <p:nvSpPr>
          <p:cNvPr id="3" name="Title 2"/>
          <p:cNvSpPr>
            <a:spLocks noGrp="1"/>
          </p:cNvSpPr>
          <p:nvPr>
            <p:ph type="title"/>
          </p:nvPr>
        </p:nvSpPr>
        <p:spPr/>
        <p:txBody>
          <a:bodyPr/>
          <a:lstStyle/>
          <a:p>
            <a:r>
              <a:rPr lang="en-US" dirty="0" smtClean="0"/>
              <a:t>The Chapter in the Lodge</a:t>
            </a:r>
            <a:endParaRPr lang="en-US" dirty="0"/>
          </a:p>
        </p:txBody>
      </p:sp>
    </p:spTree>
    <p:extLst>
      <p:ext uri="{BB962C8B-B14F-4D97-AF65-F5344CB8AC3E}">
        <p14:creationId xmlns:p14="http://schemas.microsoft.com/office/powerpoint/2010/main" val="4258821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Each chapter has a Chapter Chief and Chapter Adviser. (This is almost universal.) </a:t>
            </a:r>
          </a:p>
          <a:p>
            <a:endParaRPr lang="en-US" dirty="0"/>
          </a:p>
          <a:p>
            <a:r>
              <a:rPr lang="en-US" dirty="0" smtClean="0"/>
              <a:t>Next lets discuss the Chapter Secretary. This youth is responsible for the communication of the chapter and in most cases may be a youth who has little to know experience. He may not even have an e-mail address, yet. </a:t>
            </a:r>
          </a:p>
          <a:p>
            <a:endParaRPr lang="en-US" dirty="0"/>
          </a:p>
          <a:p>
            <a:r>
              <a:rPr lang="en-US" dirty="0" smtClean="0"/>
              <a:t>Lastly, some Chapters have Vice-Chief or Chiefs. These youth may be responsible for planning activities, coordinating unit elections, call-outs, or in other various positions. </a:t>
            </a:r>
          </a:p>
          <a:p>
            <a:endParaRPr lang="en-US" dirty="0"/>
          </a:p>
          <a:p>
            <a:r>
              <a:rPr lang="en-US" dirty="0" smtClean="0"/>
              <a:t>What other chapter functions might be of interest? </a:t>
            </a:r>
            <a:endParaRPr lang="en-US" dirty="0"/>
          </a:p>
        </p:txBody>
      </p:sp>
      <p:sp>
        <p:nvSpPr>
          <p:cNvPr id="3" name="Title 2"/>
          <p:cNvSpPr>
            <a:spLocks noGrp="1"/>
          </p:cNvSpPr>
          <p:nvPr>
            <p:ph type="title"/>
          </p:nvPr>
        </p:nvSpPr>
        <p:spPr/>
        <p:txBody>
          <a:bodyPr/>
          <a:lstStyle/>
          <a:p>
            <a:r>
              <a:rPr lang="en-US" dirty="0" smtClean="0"/>
              <a:t>Chapter Organization</a:t>
            </a:r>
            <a:endParaRPr lang="en-US" dirty="0"/>
          </a:p>
        </p:txBody>
      </p:sp>
    </p:spTree>
    <p:extLst>
      <p:ext uri="{BB962C8B-B14F-4D97-AF65-F5344CB8AC3E}">
        <p14:creationId xmlns:p14="http://schemas.microsoft.com/office/powerpoint/2010/main" val="691781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So far we have discussed the organization of a chapter and the role of its’ officers. Now lets focus on the day-to-day meetings and implementation. </a:t>
            </a:r>
          </a:p>
          <a:p>
            <a:endParaRPr lang="en-US" dirty="0"/>
          </a:p>
          <a:p>
            <a:r>
              <a:rPr lang="en-US" dirty="0" smtClean="0"/>
              <a:t>When or how often should you hold chapter meetings?</a:t>
            </a:r>
          </a:p>
          <a:p>
            <a:endParaRPr lang="en-US" dirty="0"/>
          </a:p>
          <a:p>
            <a:r>
              <a:rPr lang="en-US" dirty="0" smtClean="0"/>
              <a:t>What should be discussed in the meeting?</a:t>
            </a:r>
          </a:p>
          <a:p>
            <a:endParaRPr lang="en-US" dirty="0"/>
          </a:p>
          <a:p>
            <a:r>
              <a:rPr lang="en-US" dirty="0" smtClean="0"/>
              <a:t>As the adviser the chapter meeting provides you with a great opportunity to provide guidance to your youth. Most of these scouts have only received guidance from their scoutmaster. We should not contradict the scoutmaster, but providing new and enlighten information is a good thing.  </a:t>
            </a:r>
            <a:endParaRPr lang="en-US" dirty="0"/>
          </a:p>
        </p:txBody>
      </p:sp>
      <p:sp>
        <p:nvSpPr>
          <p:cNvPr id="3" name="Title 2"/>
          <p:cNvSpPr>
            <a:spLocks noGrp="1"/>
          </p:cNvSpPr>
          <p:nvPr>
            <p:ph type="title"/>
          </p:nvPr>
        </p:nvSpPr>
        <p:spPr/>
        <p:txBody>
          <a:bodyPr/>
          <a:lstStyle/>
          <a:p>
            <a:r>
              <a:rPr lang="en-US" dirty="0" smtClean="0"/>
              <a:t>The Chapter meeting</a:t>
            </a:r>
            <a:endParaRPr lang="en-US" dirty="0"/>
          </a:p>
        </p:txBody>
      </p:sp>
    </p:spTree>
    <p:extLst>
      <p:ext uri="{BB962C8B-B14F-4D97-AF65-F5344CB8AC3E}">
        <p14:creationId xmlns:p14="http://schemas.microsoft.com/office/powerpoint/2010/main" val="325824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The adviser’s minute is a great time to provide advice to the youth of the Chapter.</a:t>
            </a:r>
          </a:p>
          <a:p>
            <a:endParaRPr lang="en-US" dirty="0"/>
          </a:p>
          <a:p>
            <a:r>
              <a:rPr lang="en-US" dirty="0" smtClean="0"/>
              <a:t>How many people have ever given an adviser minute?</a:t>
            </a:r>
          </a:p>
          <a:p>
            <a:endParaRPr lang="en-US" dirty="0"/>
          </a:p>
          <a:p>
            <a:r>
              <a:rPr lang="en-US" dirty="0" smtClean="0"/>
              <a:t>Lets take a few minutes now </a:t>
            </a:r>
            <a:r>
              <a:rPr lang="en-US" smtClean="0"/>
              <a:t>to prepare </a:t>
            </a:r>
            <a:r>
              <a:rPr lang="en-US" dirty="0" smtClean="0"/>
              <a:t>an </a:t>
            </a:r>
            <a:r>
              <a:rPr lang="en-US" smtClean="0"/>
              <a:t>advisers minute. </a:t>
            </a:r>
            <a:endParaRPr lang="en-US"/>
          </a:p>
        </p:txBody>
      </p:sp>
      <p:sp>
        <p:nvSpPr>
          <p:cNvPr id="3" name="Title 2"/>
          <p:cNvSpPr>
            <a:spLocks noGrp="1"/>
          </p:cNvSpPr>
          <p:nvPr>
            <p:ph type="title"/>
          </p:nvPr>
        </p:nvSpPr>
        <p:spPr/>
        <p:txBody>
          <a:bodyPr/>
          <a:lstStyle/>
          <a:p>
            <a:r>
              <a:rPr lang="en-US" dirty="0"/>
              <a:t>adviser’s minute</a:t>
            </a:r>
          </a:p>
        </p:txBody>
      </p:sp>
    </p:spTree>
    <p:extLst>
      <p:ext uri="{BB962C8B-B14F-4D97-AF65-F5344CB8AC3E}">
        <p14:creationId xmlns:p14="http://schemas.microsoft.com/office/powerpoint/2010/main" val="1692280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For Training Resources and More Information Visit:</a:t>
            </a:r>
            <a:endParaRPr lang="en-US" dirty="0"/>
          </a:p>
        </p:txBody>
      </p:sp>
      <p:sp>
        <p:nvSpPr>
          <p:cNvPr id="3" name="Subtitle 2"/>
          <p:cNvSpPr>
            <a:spLocks noGrp="1"/>
          </p:cNvSpPr>
          <p:nvPr>
            <p:ph type="subTitle" idx="1"/>
          </p:nvPr>
        </p:nvSpPr>
        <p:spPr/>
        <p:txBody>
          <a:bodyPr/>
          <a:lstStyle/>
          <a:p>
            <a:r>
              <a:rPr lang="en-US" dirty="0">
                <a:solidFill>
                  <a:schemeClr val="tx1"/>
                </a:solidFill>
              </a:rPr>
              <a:t>http://training.oa-bsa.org/noac2015</a:t>
            </a:r>
            <a:endParaRPr lang="en-US" dirty="0">
              <a:solidFill>
                <a:schemeClr val="tx1"/>
              </a:solidFill>
            </a:endParaRPr>
          </a:p>
        </p:txBody>
      </p:sp>
    </p:spTree>
    <p:extLst>
      <p:ext uri="{BB962C8B-B14F-4D97-AF65-F5344CB8AC3E}">
        <p14:creationId xmlns:p14="http://schemas.microsoft.com/office/powerpoint/2010/main" val="42781263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OAC Training Template">
  <a:themeElements>
    <a:clrScheme name="Custom 1">
      <a:dk1>
        <a:sysClr val="windowText" lastClr="000000"/>
      </a:dk1>
      <a:lt1>
        <a:sysClr val="window" lastClr="FFFFFF"/>
      </a:lt1>
      <a:dk2>
        <a:srgbClr val="34495D"/>
      </a:dk2>
      <a:lt2>
        <a:srgbClr val="F1F1F1"/>
      </a:lt2>
      <a:accent1>
        <a:srgbClr val="28282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NOAC Training Template.potx</Template>
  <TotalTime>1039</TotalTime>
  <Words>400</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NOAC Training Template</vt:lpstr>
      <vt:lpstr>Chapter Advisers</vt:lpstr>
      <vt:lpstr>Introduction</vt:lpstr>
      <vt:lpstr>Functions of a Chapter</vt:lpstr>
      <vt:lpstr>The Chapter in the Lodge</vt:lpstr>
      <vt:lpstr>Chapter Organization</vt:lpstr>
      <vt:lpstr>The Chapter meeting</vt:lpstr>
      <vt:lpstr>adviser’s minute</vt:lpstr>
      <vt:lpstr>For Training Resources and More Information Visit: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Jake Torpey</dc:creator>
  <cp:lastModifiedBy>Jake Torpey</cp:lastModifiedBy>
  <cp:revision>28</cp:revision>
  <dcterms:created xsi:type="dcterms:W3CDTF">2015-03-14T12:26:04Z</dcterms:created>
  <dcterms:modified xsi:type="dcterms:W3CDTF">2015-07-13T15:41:52Z</dcterms:modified>
</cp:coreProperties>
</file>