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1818" y="-35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37160" y="152400"/>
            <a:ext cx="6705600" cy="6553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219200" y="3733800"/>
            <a:ext cx="5562600" cy="838200"/>
          </a:xfrm>
        </p:spPr>
        <p:txBody>
          <a:bodyPr anchor="t">
            <a:normAutofit/>
          </a:bodyPr>
          <a:lstStyle>
            <a:lvl1pPr marL="0" indent="0" algn="r">
              <a:buNone/>
              <a:defRPr sz="2200" i="1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Insert Cell Name</a:t>
            </a:r>
          </a:p>
        </p:txBody>
      </p:sp>
      <p:sp>
        <p:nvSpPr>
          <p:cNvPr id="13" name="Title 12"/>
          <p:cNvSpPr>
            <a:spLocks noGrp="1"/>
          </p:cNvSpPr>
          <p:nvPr>
            <p:ph type="title" hasCustomPrompt="1"/>
          </p:nvPr>
        </p:nvSpPr>
        <p:spPr>
          <a:xfrm>
            <a:off x="457200" y="2052960"/>
            <a:ext cx="6324600" cy="1828800"/>
          </a:xfrm>
        </p:spPr>
        <p:txBody>
          <a:bodyPr anchor="b"/>
          <a:lstStyle>
            <a:lvl1pPr algn="r">
              <a:defRPr sz="4200" spc="150" baseline="0"/>
            </a:lvl1pPr>
          </a:lstStyle>
          <a:p>
            <a:r>
              <a:rPr lang="en-US" dirty="0" smtClean="0"/>
              <a:t>Click to Insert Session Name</a:t>
            </a:r>
            <a:endParaRPr lang="en-US" dirty="0"/>
          </a:p>
        </p:txBody>
      </p:sp>
      <p:sp>
        <p:nvSpPr>
          <p:cNvPr id="2" name="TextBox 1"/>
          <p:cNvSpPr txBox="1"/>
          <p:nvPr userDrawn="1"/>
        </p:nvSpPr>
        <p:spPr>
          <a:xfrm>
            <a:off x="228600" y="6324600"/>
            <a:ext cx="6477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solidFill>
                  <a:schemeClr val="bg1"/>
                </a:solidFill>
              </a:rPr>
              <a:t>2015 NATIONAL</a:t>
            </a:r>
            <a:r>
              <a:rPr lang="en-US" sz="1400" baseline="0" dirty="0" smtClean="0">
                <a:solidFill>
                  <a:schemeClr val="bg1"/>
                </a:solidFill>
              </a:rPr>
              <a:t> ORDER OF THE ARROW CONFERENCE</a:t>
            </a:r>
            <a:endParaRPr lang="en-US" sz="1400" dirty="0">
              <a:solidFill>
                <a:schemeClr val="bg1"/>
              </a:solidFill>
            </a:endParaRPr>
          </a:p>
        </p:txBody>
      </p:sp>
      <p:pic>
        <p:nvPicPr>
          <p:cNvPr id="14" name="Picture 13" descr="NOAC2015_StandardLogo_White.eps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8980" y="3048000"/>
            <a:ext cx="1844040" cy="1034368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52400" y="1634971"/>
            <a:ext cx="8831802" cy="504547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399" y="152400"/>
            <a:ext cx="8814047" cy="134644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355847"/>
            <a:ext cx="8381260" cy="10543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0999" y="1719071"/>
            <a:ext cx="8407893" cy="4407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pic>
        <p:nvPicPr>
          <p:cNvPr id="11" name="Picture 10"/>
          <p:cNvPicPr/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0704" y="6110188"/>
            <a:ext cx="1112520" cy="581224"/>
          </a:xfrm>
          <a:prstGeom prst="rect">
            <a:avLst/>
          </a:prstGeom>
          <a:noFill/>
          <a:ln>
            <a:noFill/>
          </a:ln>
        </p:spPr>
      </p:pic>
      <p:sp>
        <p:nvSpPr>
          <p:cNvPr id="12" name="TextBox 11"/>
          <p:cNvSpPr txBox="1"/>
          <p:nvPr/>
        </p:nvSpPr>
        <p:spPr>
          <a:xfrm>
            <a:off x="1447800" y="6262300"/>
            <a:ext cx="6477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200" dirty="0" smtClean="0">
                <a:solidFill>
                  <a:schemeClr val="tx1"/>
                </a:solidFill>
              </a:rPr>
              <a:t>2015 NATIONAL</a:t>
            </a:r>
            <a:r>
              <a:rPr lang="en-US" sz="1200" baseline="0" dirty="0" smtClean="0">
                <a:solidFill>
                  <a:schemeClr val="tx1"/>
                </a:solidFill>
              </a:rPr>
              <a:t> ORDER OF THE ARROW CONFERENCE</a:t>
            </a:r>
            <a:endParaRPr lang="en-US" sz="1200" dirty="0">
              <a:solidFill>
                <a:schemeClr val="tx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6" r:id="rId3"/>
    <p:sldLayoutId id="2147483678" r:id="rId4"/>
  </p:sldLayoutIdLst>
  <p:txStyles>
    <p:titleStyle>
      <a:lvl1pPr algn="ctr" defTabSz="914400" rtl="0" eaLnBrk="1" latinLnBrk="0" hangingPunct="1">
        <a:spcBef>
          <a:spcPct val="0"/>
        </a:spcBef>
        <a:buNone/>
        <a:defRPr sz="3200" kern="1200" cap="all" spc="200" baseline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sz="2000" kern="1200" spc="150" baseline="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800" kern="1200" spc="100" baseline="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600" kern="1200" spc="100" baseline="0">
          <a:solidFill>
            <a:schemeClr val="tx2"/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buClr>
          <a:schemeClr val="accent4"/>
        </a:buClr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spcBef>
          <a:spcPct val="20000"/>
        </a:spcBef>
        <a:buClr>
          <a:schemeClr val="accent6"/>
        </a:buClr>
        <a:buFont typeface="Wingdings" pitchFamily="2" charset="2"/>
        <a:buChar char="§"/>
        <a:defRPr sz="1300" kern="1200" spc="100" baseline="0">
          <a:solidFill>
            <a:schemeClr val="tx2"/>
          </a:solidFill>
          <a:latin typeface="+mn-lt"/>
          <a:ea typeface="+mn-ea"/>
          <a:cs typeface="+mn-cs"/>
        </a:defRPr>
      </a:lvl5pPr>
      <a:lvl6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80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5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Chapter Programs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Chapter Advisers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1887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Welcome, we are glad that you could join us for todays session on Understanding the Roles of the Chapter Officers and Advisers. </a:t>
            </a:r>
          </a:p>
          <a:p>
            <a:endParaRPr lang="en-US" dirty="0"/>
          </a:p>
          <a:p>
            <a:r>
              <a:rPr lang="en-US" dirty="0" smtClean="0"/>
              <a:t>To gain the most from this session today, we encourage you to actively participate and take notes.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3717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Break-out activity – small groups (3-4) people. </a:t>
            </a:r>
          </a:p>
          <a:p>
            <a:endParaRPr lang="en-US" dirty="0"/>
          </a:p>
          <a:p>
            <a:r>
              <a:rPr lang="en-US" dirty="0" smtClean="0"/>
              <a:t>Take 10-12 minutes to design a chapter event: the event and idea is up to you, but be detailed in your idea and plan.</a:t>
            </a:r>
          </a:p>
          <a:p>
            <a:endParaRPr lang="en-US" dirty="0"/>
          </a:p>
          <a:p>
            <a:r>
              <a:rPr lang="en-US" dirty="0" smtClean="0"/>
              <a:t>Report back. 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Chapter Events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12782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As you may have noticed all of these events were typically easy to plan. </a:t>
            </a:r>
          </a:p>
          <a:p>
            <a:pPr lvl="1"/>
            <a:r>
              <a:rPr lang="en-US" dirty="0" smtClean="0"/>
              <a:t>They focus on fun and fellowship</a:t>
            </a:r>
          </a:p>
          <a:p>
            <a:endParaRPr lang="en-US" dirty="0"/>
          </a:p>
          <a:p>
            <a:r>
              <a:rPr lang="en-US" dirty="0" smtClean="0"/>
              <a:t>A lot of the work of a chapter is done by youth and should be!</a:t>
            </a:r>
          </a:p>
          <a:p>
            <a:endParaRPr lang="en-US" dirty="0"/>
          </a:p>
          <a:p>
            <a:r>
              <a:rPr lang="en-US" dirty="0" smtClean="0"/>
              <a:t>Planning these events could be a youths first experience being in charge and leading other people.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Debrief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44642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en-US" dirty="0" smtClean="0"/>
          </a:p>
          <a:p>
            <a:r>
              <a:rPr lang="en-US" dirty="0" smtClean="0"/>
              <a:t>Today we have discussed the roles of a chapter chief and adviser, the impact of the chapter adviser, how the chapter fits into the lodge, and finally discussed the program of the chapter. </a:t>
            </a:r>
          </a:p>
          <a:p>
            <a:endParaRPr lang="en-US" dirty="0"/>
          </a:p>
          <a:p>
            <a:r>
              <a:rPr lang="en-US" dirty="0" smtClean="0"/>
              <a:t>Being a chapter adviser should be a rewarding experience!</a:t>
            </a:r>
          </a:p>
          <a:p>
            <a:endParaRPr lang="en-US" dirty="0"/>
          </a:p>
          <a:p>
            <a:r>
              <a:rPr lang="en-US" dirty="0" smtClean="0"/>
              <a:t>Here are a few success stories we would like to share with you today.</a:t>
            </a:r>
          </a:p>
          <a:p>
            <a:endParaRPr lang="en-US" dirty="0"/>
          </a:p>
          <a:p>
            <a:r>
              <a:rPr lang="en-US" dirty="0" smtClean="0"/>
              <a:t>Thank you for attending today, and we wish you the best of luck as </a:t>
            </a:r>
            <a:r>
              <a:rPr lang="en-US" smtClean="0"/>
              <a:t>chapter advisers!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 &amp; Cell Wrap up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29713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For Training Resources and More Information Visit: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http://training.oa-bsa.org/noac2015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812630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NOAC Training Template">
  <a:themeElements>
    <a:clrScheme name="Custom 1">
      <a:dk1>
        <a:sysClr val="windowText" lastClr="000000"/>
      </a:dk1>
      <a:lt1>
        <a:sysClr val="window" lastClr="FFFFFF"/>
      </a:lt1>
      <a:dk2>
        <a:srgbClr val="34495D"/>
      </a:dk2>
      <a:lt2>
        <a:srgbClr val="F1F1F1"/>
      </a:lt2>
      <a:accent1>
        <a:srgbClr val="28282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Grid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Grid">
      <a:fillStyleLst>
        <a:solidFill>
          <a:schemeClr val="phClr"/>
        </a:solidFill>
        <a:solidFill>
          <a:schemeClr val="phClr">
            <a:tint val="5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175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3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3000"/>
                <a:satMod val="11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NOAC Training Template.potx</Template>
  <TotalTime>1056</TotalTime>
  <Words>241</Words>
  <Application>Microsoft Office PowerPoint</Application>
  <PresentationFormat>On-screen Show (4:3)</PresentationFormat>
  <Paragraphs>34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NOAC Training Template</vt:lpstr>
      <vt:lpstr>Chapter Advisers</vt:lpstr>
      <vt:lpstr>Introduction</vt:lpstr>
      <vt:lpstr>Chapter Events</vt:lpstr>
      <vt:lpstr>Debrief</vt:lpstr>
      <vt:lpstr>Conclusion &amp; Cell Wrap up</vt:lpstr>
      <vt:lpstr>For Training Resources and More Information Visit: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Jake Torpey</dc:creator>
  <cp:lastModifiedBy>Jake Torpey</cp:lastModifiedBy>
  <cp:revision>32</cp:revision>
  <dcterms:created xsi:type="dcterms:W3CDTF">2015-03-14T12:26:04Z</dcterms:created>
  <dcterms:modified xsi:type="dcterms:W3CDTF">2015-07-13T15:44:26Z</dcterms:modified>
</cp:coreProperties>
</file>