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61" r:id="rId4"/>
    <p:sldId id="270" r:id="rId5"/>
    <p:sldId id="271" r:id="rId6"/>
    <p:sldId id="273" r:id="rId7"/>
    <p:sldId id="262" r:id="rId8"/>
    <p:sldId id="263" r:id="rId9"/>
    <p:sldId id="268" r:id="rId10"/>
    <p:sldId id="274" r:id="rId11"/>
    <p:sldId id="275"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5" autoAdjust="0"/>
    <p:restoredTop sz="94660"/>
  </p:normalViewPr>
  <p:slideViewPr>
    <p:cSldViewPr snapToGrid="0">
      <p:cViewPr varScale="1">
        <p:scale>
          <a:sx n="139" d="100"/>
          <a:sy n="139" d="100"/>
        </p:scale>
        <p:origin x="102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E5EFE-80D4-4345-ADF2-B8AF25128F01}" type="datetimeFigureOut">
              <a:rPr lang="en-US" smtClean="0"/>
              <a:t>9/30/18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69362C-1E0B-4727-87B2-D29A1103D089}" type="slidenum">
              <a:rPr lang="en-US" smtClean="0"/>
              <a:t>‹#›</a:t>
            </a:fld>
            <a:endParaRPr lang="en-US"/>
          </a:p>
        </p:txBody>
      </p:sp>
    </p:spTree>
    <p:extLst>
      <p:ext uri="{BB962C8B-B14F-4D97-AF65-F5344CB8AC3E}">
        <p14:creationId xmlns:p14="http://schemas.microsoft.com/office/powerpoint/2010/main" val="404063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
        <p:cNvGrpSpPr/>
        <p:nvPr/>
      </p:nvGrpSpPr>
      <p:grpSpPr>
        <a:xfrm>
          <a:off x="0" y="0"/>
          <a:ext cx="0" cy="0"/>
          <a:chOff x="0" y="0"/>
          <a:chExt cx="0" cy="0"/>
        </a:xfrm>
      </p:grpSpPr>
      <p:sp>
        <p:nvSpPr>
          <p:cNvPr id="15" name="Shape 1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6" name="Shape 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5043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alphaModFix/>
          </a:blip>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buClr>
                <a:srgbClr val="FFFFFF"/>
              </a:buClr>
              <a:buFont typeface="Arial"/>
              <a:buNone/>
              <a:defRPr sz="3300" b="0" i="0" u="none" strike="noStrike" cap="none">
                <a:solidFill>
                  <a:srgbClr val="FFFFFF"/>
                </a:solidFill>
                <a:latin typeface="Arial"/>
                <a:ea typeface="Arial"/>
                <a:cs typeface="Arial"/>
                <a:sym typeface="Arial"/>
              </a:defRPr>
            </a:lvl1pPr>
            <a:lvl2pPr lvl="1" indent="0">
              <a:spcBef>
                <a:spcPts val="0"/>
              </a:spcBef>
              <a:buNone/>
              <a:defRPr sz="1350"/>
            </a:lvl2pPr>
            <a:lvl3pPr lvl="2" indent="0">
              <a:spcBef>
                <a:spcPts val="0"/>
              </a:spcBef>
              <a:buNone/>
              <a:defRPr sz="1350"/>
            </a:lvl3pPr>
            <a:lvl4pPr lvl="3" indent="0">
              <a:spcBef>
                <a:spcPts val="0"/>
              </a:spcBef>
              <a:buNone/>
              <a:defRPr sz="1350"/>
            </a:lvl4pPr>
            <a:lvl5pPr lvl="4" indent="0">
              <a:spcBef>
                <a:spcPts val="0"/>
              </a:spcBef>
              <a:buNone/>
              <a:defRPr sz="1350"/>
            </a:lvl5pPr>
            <a:lvl6pPr lvl="5" indent="0">
              <a:spcBef>
                <a:spcPts val="0"/>
              </a:spcBef>
              <a:buNone/>
              <a:defRPr sz="1350"/>
            </a:lvl6pPr>
            <a:lvl7pPr lvl="6" indent="0">
              <a:spcBef>
                <a:spcPts val="0"/>
              </a:spcBef>
              <a:buNone/>
              <a:defRPr sz="1350"/>
            </a:lvl7pPr>
            <a:lvl8pPr lvl="7" indent="0">
              <a:spcBef>
                <a:spcPts val="0"/>
              </a:spcBef>
              <a:buNone/>
              <a:defRPr sz="1350"/>
            </a:lvl8pPr>
            <a:lvl9pPr lvl="8" indent="0">
              <a:spcBef>
                <a:spcPts val="0"/>
              </a:spcBef>
              <a:buNone/>
              <a:defRPr sz="1350"/>
            </a:lvl9pPr>
          </a:lstStyle>
          <a:p>
            <a:endParaRPr/>
          </a:p>
        </p:txBody>
      </p:sp>
      <p:sp>
        <p:nvSpPr>
          <p:cNvPr id="10" name="Shape 10"/>
          <p:cNvSpPr txBox="1">
            <a:spLocks noGrp="1"/>
          </p:cNvSpPr>
          <p:nvPr>
            <p:ph type="subTitle" idx="1"/>
          </p:nvPr>
        </p:nvSpPr>
        <p:spPr>
          <a:xfrm>
            <a:off x="1371601" y="3886200"/>
            <a:ext cx="6400799" cy="1752600"/>
          </a:xfrm>
          <a:prstGeom prst="rect">
            <a:avLst/>
          </a:prstGeom>
          <a:noFill/>
          <a:ln>
            <a:noFill/>
          </a:ln>
        </p:spPr>
        <p:txBody>
          <a:bodyPr lIns="91425" tIns="91425" rIns="91425" bIns="91425" anchor="t" anchorCtr="0"/>
          <a:lstStyle>
            <a:lvl1pPr marL="0" marR="0" lvl="0" indent="0" algn="ctr" rtl="0">
              <a:spcBef>
                <a:spcPts val="480"/>
              </a:spcBef>
              <a:buClr>
                <a:srgbClr val="FFFFFF"/>
              </a:buClr>
              <a:buFont typeface="Arial"/>
              <a:buNone/>
              <a:defRPr sz="2400" b="0" i="0" u="none" strike="noStrike" cap="none">
                <a:solidFill>
                  <a:srgbClr val="FFFFFF"/>
                </a:solidFill>
                <a:latin typeface="Arial"/>
                <a:ea typeface="Arial"/>
                <a:cs typeface="Arial"/>
                <a:sym typeface="Arial"/>
              </a:defRPr>
            </a:lvl1pPr>
            <a:lvl2pPr marL="342900" marR="0" lvl="1" indent="0" algn="ctr" rtl="0">
              <a:spcBef>
                <a:spcPts val="420"/>
              </a:spcBef>
              <a:buClr>
                <a:srgbClr val="888888"/>
              </a:buClr>
              <a:buFont typeface="Arial"/>
              <a:buNone/>
              <a:defRPr sz="2100" b="0" i="0" u="none" strike="noStrike" cap="none">
                <a:solidFill>
                  <a:srgbClr val="888888"/>
                </a:solidFill>
                <a:latin typeface="Arial"/>
                <a:ea typeface="Arial"/>
                <a:cs typeface="Arial"/>
                <a:sym typeface="Arial"/>
              </a:defRPr>
            </a:lvl2pPr>
            <a:lvl3pPr marL="685800" marR="0" lvl="2" indent="0" algn="ctr" rtl="0">
              <a:spcBef>
                <a:spcPts val="360"/>
              </a:spcBef>
              <a:buClr>
                <a:srgbClr val="888888"/>
              </a:buClr>
              <a:buFont typeface="Arial"/>
              <a:buNone/>
              <a:defRPr sz="1800" b="0" i="0" u="none" strike="noStrike" cap="none">
                <a:solidFill>
                  <a:srgbClr val="888888"/>
                </a:solidFill>
                <a:latin typeface="Arial"/>
                <a:ea typeface="Arial"/>
                <a:cs typeface="Arial"/>
                <a:sym typeface="Arial"/>
              </a:defRPr>
            </a:lvl3pPr>
            <a:lvl4pPr marL="1028700" marR="0" lvl="3"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4pPr>
            <a:lvl5pPr marL="1371600" marR="0" lvl="4" indent="0" algn="ctr" rtl="0">
              <a:spcBef>
                <a:spcPts val="300"/>
              </a:spcBef>
              <a:buClr>
                <a:srgbClr val="888888"/>
              </a:buClr>
              <a:buFont typeface="Arial"/>
              <a:buNone/>
              <a:defRPr sz="1500" b="0" i="0" u="none" strike="noStrike" cap="none">
                <a:solidFill>
                  <a:srgbClr val="888888"/>
                </a:solidFill>
                <a:latin typeface="Arial"/>
                <a:ea typeface="Arial"/>
                <a:cs typeface="Arial"/>
                <a:sym typeface="Arial"/>
              </a:defRPr>
            </a:lvl5pPr>
            <a:lvl6pPr marL="1714500" marR="0" lvl="5"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6pPr>
            <a:lvl7pPr marL="2057400" marR="0" lvl="6"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7pPr>
            <a:lvl8pPr marL="2400300" marR="0" lvl="7"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8pPr>
            <a:lvl9pPr marL="2743200" marR="0" lvl="8" indent="0" algn="ctr" rtl="0">
              <a:spcBef>
                <a:spcPts val="300"/>
              </a:spcBef>
              <a:buClr>
                <a:srgbClr val="888888"/>
              </a:buClr>
              <a:buFont typeface="Arial"/>
              <a:buNone/>
              <a:defRPr sz="1500" b="0" i="0" u="none" strike="noStrike" cap="none">
                <a:solidFill>
                  <a:srgbClr val="888888"/>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4072030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bg>
      <p:bgPr>
        <a:blipFill rotWithShape="1">
          <a:blip r:embed="rId2">
            <a:alphaModFix/>
          </a:blip>
          <a:stretch>
            <a:fillRect/>
          </a:stretch>
        </a:blipFill>
        <a:effectLst/>
      </p:bgPr>
    </p:bg>
    <p:spTree>
      <p:nvGrpSpPr>
        <p:cNvPr id="1" name="Shape 11"/>
        <p:cNvGrpSpPr/>
        <p:nvPr/>
      </p:nvGrpSpPr>
      <p:grpSpPr>
        <a:xfrm>
          <a:off x="0" y="0"/>
          <a:ext cx="0" cy="0"/>
          <a:chOff x="0" y="0"/>
          <a:chExt cx="0" cy="0"/>
        </a:xfrm>
      </p:grpSpPr>
      <p:sp>
        <p:nvSpPr>
          <p:cNvPr id="12" name="Shape 12"/>
          <p:cNvSpPr txBox="1">
            <a:spLocks noGrp="1"/>
          </p:cNvSpPr>
          <p:nvPr>
            <p:ph type="title"/>
          </p:nvPr>
        </p:nvSpPr>
        <p:spPr>
          <a:xfrm>
            <a:off x="2048310" y="274639"/>
            <a:ext cx="6638488" cy="749453"/>
          </a:xfrm>
          <a:prstGeom prst="rect">
            <a:avLst/>
          </a:prstGeom>
          <a:noFill/>
          <a:ln>
            <a:noFill/>
          </a:ln>
        </p:spPr>
        <p:txBody>
          <a:bodyPr lIns="91425" tIns="91425" rIns="91425" bIns="91425" anchor="ctr" anchorCtr="0"/>
          <a:lstStyle>
            <a:lvl1pPr marL="0" marR="0" lvl="0" indent="0" algn="l" rtl="0">
              <a:spcBef>
                <a:spcPts val="0"/>
              </a:spcBef>
              <a:buClr>
                <a:schemeClr val="lt1"/>
              </a:buClr>
              <a:buFont typeface="Arial"/>
              <a:buNone/>
              <a:defRPr sz="3300" b="0" i="0" u="none" strike="noStrike" cap="none">
                <a:solidFill>
                  <a:schemeClr val="lt1"/>
                </a:solidFill>
                <a:latin typeface="Arial"/>
                <a:ea typeface="Arial"/>
                <a:cs typeface="Arial"/>
                <a:sym typeface="Arial"/>
              </a:defRPr>
            </a:lvl1pPr>
            <a:lvl2pPr lvl="1" indent="0">
              <a:spcBef>
                <a:spcPts val="0"/>
              </a:spcBef>
              <a:buNone/>
              <a:defRPr sz="1350"/>
            </a:lvl2pPr>
            <a:lvl3pPr lvl="2" indent="0">
              <a:spcBef>
                <a:spcPts val="0"/>
              </a:spcBef>
              <a:buNone/>
              <a:defRPr sz="1350"/>
            </a:lvl3pPr>
            <a:lvl4pPr lvl="3" indent="0">
              <a:spcBef>
                <a:spcPts val="0"/>
              </a:spcBef>
              <a:buNone/>
              <a:defRPr sz="1350"/>
            </a:lvl4pPr>
            <a:lvl5pPr lvl="4" indent="0">
              <a:spcBef>
                <a:spcPts val="0"/>
              </a:spcBef>
              <a:buNone/>
              <a:defRPr sz="1350"/>
            </a:lvl5pPr>
            <a:lvl6pPr lvl="5" indent="0">
              <a:spcBef>
                <a:spcPts val="0"/>
              </a:spcBef>
              <a:buNone/>
              <a:defRPr sz="1350"/>
            </a:lvl6pPr>
            <a:lvl7pPr lvl="6" indent="0">
              <a:spcBef>
                <a:spcPts val="0"/>
              </a:spcBef>
              <a:buNone/>
              <a:defRPr sz="1350"/>
            </a:lvl7pPr>
            <a:lvl8pPr lvl="7" indent="0">
              <a:spcBef>
                <a:spcPts val="0"/>
              </a:spcBef>
              <a:buNone/>
              <a:defRPr sz="1350"/>
            </a:lvl8pPr>
            <a:lvl9pPr lvl="8" indent="0">
              <a:spcBef>
                <a:spcPts val="0"/>
              </a:spcBef>
              <a:buNone/>
              <a:defRPr sz="1350"/>
            </a:lvl9pPr>
          </a:lstStyle>
          <a:p>
            <a:endParaRPr/>
          </a:p>
        </p:txBody>
      </p:sp>
      <p:sp>
        <p:nvSpPr>
          <p:cNvPr id="13" name="Shape 13"/>
          <p:cNvSpPr txBox="1">
            <a:spLocks noGrp="1"/>
          </p:cNvSpPr>
          <p:nvPr>
            <p:ph type="body" idx="1"/>
          </p:nvPr>
        </p:nvSpPr>
        <p:spPr>
          <a:xfrm>
            <a:off x="457200" y="1734127"/>
            <a:ext cx="8229600" cy="4392035"/>
          </a:xfrm>
          <a:prstGeom prst="rect">
            <a:avLst/>
          </a:prstGeom>
          <a:noFill/>
          <a:ln>
            <a:noFill/>
          </a:ln>
        </p:spPr>
        <p:txBody>
          <a:bodyPr lIns="91425" tIns="91425" rIns="91425" bIns="91425" anchor="t" anchorCtr="0"/>
          <a:lstStyle>
            <a:lvl1pPr marL="257175" marR="0" lvl="0" indent="-104775"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1pPr>
            <a:lvl2pPr marL="557213" marR="0" lvl="1" indent="-80963" algn="l" rtl="0">
              <a:spcBef>
                <a:spcPts val="420"/>
              </a:spcBef>
              <a:buClr>
                <a:schemeClr val="dk1"/>
              </a:buClr>
              <a:buSzPct val="100000"/>
              <a:buFont typeface="Arial"/>
              <a:buChar char="–"/>
              <a:defRPr sz="2100" b="0" i="0" u="none" strike="noStrike" cap="none">
                <a:solidFill>
                  <a:schemeClr val="dk1"/>
                </a:solidFill>
                <a:latin typeface="Arial"/>
                <a:ea typeface="Arial"/>
                <a:cs typeface="Arial"/>
                <a:sym typeface="Arial"/>
              </a:defRPr>
            </a:lvl2pPr>
            <a:lvl3pPr marL="857250" marR="0" lvl="2" indent="-57150" algn="l" rtl="0">
              <a:spcBef>
                <a:spcPts val="360"/>
              </a:spcBef>
              <a:buClr>
                <a:schemeClr val="dk1"/>
              </a:buClr>
              <a:buSzPct val="100000"/>
              <a:buFont typeface="Arial"/>
              <a:buChar char="•"/>
              <a:defRPr sz="1800" b="0" i="0" u="none" strike="noStrike" cap="none">
                <a:solidFill>
                  <a:schemeClr val="dk1"/>
                </a:solidFill>
                <a:latin typeface="Arial"/>
                <a:ea typeface="Arial"/>
                <a:cs typeface="Arial"/>
                <a:sym typeface="Arial"/>
              </a:defRPr>
            </a:lvl3pPr>
            <a:lvl4pPr marL="1200150" marR="0" lvl="3" indent="-76200" algn="l" rtl="0">
              <a:spcBef>
                <a:spcPts val="300"/>
              </a:spcBef>
              <a:buClr>
                <a:schemeClr val="dk1"/>
              </a:buClr>
              <a:buSzPct val="100000"/>
              <a:buFont typeface="Arial"/>
              <a:buChar char="–"/>
              <a:defRPr sz="1500" b="0" i="0" u="none" strike="noStrike" cap="none">
                <a:solidFill>
                  <a:schemeClr val="dk1"/>
                </a:solidFill>
                <a:latin typeface="Arial"/>
                <a:ea typeface="Arial"/>
                <a:cs typeface="Arial"/>
                <a:sym typeface="Arial"/>
              </a:defRPr>
            </a:lvl4pPr>
            <a:lvl5pPr marL="1543050" marR="0" lvl="4" indent="-76200" algn="l" rtl="0">
              <a:spcBef>
                <a:spcPts val="300"/>
              </a:spcBef>
              <a:buClr>
                <a:schemeClr val="dk1"/>
              </a:buClr>
              <a:buSzPct val="100000"/>
              <a:buFont typeface="Arial"/>
              <a:buChar char="»"/>
              <a:defRPr sz="1500" b="0" i="0" u="none" strike="noStrike" cap="none">
                <a:solidFill>
                  <a:schemeClr val="dk1"/>
                </a:solidFill>
                <a:latin typeface="Arial"/>
                <a:ea typeface="Arial"/>
                <a:cs typeface="Arial"/>
                <a:sym typeface="Arial"/>
              </a:defRPr>
            </a:lvl5pPr>
            <a:lvl6pPr marL="1885950" marR="0" lvl="5"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6pPr>
            <a:lvl7pPr marL="2228850" marR="0" lvl="6"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7pPr>
            <a:lvl8pPr marL="2571750" marR="0" lvl="7"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8pPr>
            <a:lvl9pPr marL="2914650" marR="0" lvl="8" indent="-76200" algn="l" rtl="0">
              <a:spcBef>
                <a:spcPts val="300"/>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7169333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061967" y="274637"/>
            <a:ext cx="6624833" cy="722144"/>
          </a:xfrm>
          <a:prstGeom prst="rect">
            <a:avLst/>
          </a:prstGeom>
          <a:noFill/>
          <a:ln>
            <a:noFill/>
          </a:ln>
        </p:spPr>
        <p:txBody>
          <a:bodyPr lIns="91425" tIns="91425" rIns="91425" bIns="91425" anchor="ctr" anchorCtr="0"/>
          <a:lstStyle>
            <a:lvl1pPr marL="0" marR="0" lvl="0" indent="0" algn="l" rtl="0">
              <a:spcBef>
                <a:spcPts val="0"/>
              </a:spcBef>
              <a:buClr>
                <a:srgbClr val="FFFFFF"/>
              </a:buClr>
              <a:buFont typeface="Arial"/>
              <a:buNone/>
              <a:defRPr sz="4400" b="0" i="0" u="none" strike="noStrike" cap="none">
                <a:solidFill>
                  <a:srgbClr val="FFFFFF"/>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457200" y="1600200"/>
            <a:ext cx="8229600" cy="4189331"/>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922382335"/>
      </p:ext>
    </p:extLst>
  </p:cSld>
  <p:clrMap bg1="lt1" tx1="dk1" bg2="dk2" tx2="lt2" accent1="accent1" accent2="accent2" accent3="accent3" accent4="accent4" accent5="accent5" accent6="accent6" hlink="hlink" folHlink="folHlink"/>
  <p:sldLayoutIdLst>
    <p:sldLayoutId id="2147483661" r:id="rId1"/>
    <p:sldLayoutId id="2147483662"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05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1657350" y="2455069"/>
            <a:ext cx="5829300" cy="1102518"/>
          </a:xfrm>
          <a:prstGeom prst="rect">
            <a:avLst/>
          </a:prstGeom>
          <a:noFill/>
          <a:ln>
            <a:noFill/>
          </a:ln>
        </p:spPr>
        <p:txBody>
          <a:bodyPr lIns="68569" tIns="34275" rIns="68569" bIns="34275" anchor="ctr" anchorCtr="0">
            <a:noAutofit/>
          </a:bodyPr>
          <a:lstStyle/>
          <a:p>
            <a:pPr>
              <a:buSzPct val="25000"/>
            </a:pPr>
            <a:r>
              <a:rPr lang="en-US" b="1" dirty="0"/>
              <a:t>BUILDING AN EFFECTIVE SOCIAL MEDIA PROGRAM</a:t>
            </a:r>
          </a:p>
        </p:txBody>
      </p:sp>
      <p:sp>
        <p:nvSpPr>
          <p:cNvPr id="19" name="Shape 19"/>
          <p:cNvSpPr txBox="1">
            <a:spLocks noGrp="1"/>
          </p:cNvSpPr>
          <p:nvPr>
            <p:ph type="subTitle" idx="1"/>
          </p:nvPr>
        </p:nvSpPr>
        <p:spPr>
          <a:xfrm>
            <a:off x="1807700" y="3771900"/>
            <a:ext cx="5475848" cy="1314450"/>
          </a:xfrm>
          <a:prstGeom prst="rect">
            <a:avLst/>
          </a:prstGeom>
          <a:noFill/>
          <a:ln>
            <a:noFill/>
          </a:ln>
        </p:spPr>
        <p:txBody>
          <a:bodyPr lIns="68569" tIns="34275" rIns="68569" bIns="34275" anchor="t" anchorCtr="0">
            <a:noAutofit/>
          </a:bodyPr>
          <a:lstStyle/>
          <a:p>
            <a:pPr>
              <a:spcBef>
                <a:spcPts val="0"/>
              </a:spcBef>
              <a:buSzPct val="25000"/>
            </a:pPr>
            <a:endParaRPr lang="en-US" dirty="0"/>
          </a:p>
        </p:txBody>
      </p:sp>
    </p:spTree>
    <p:extLst>
      <p:ext uri="{BB962C8B-B14F-4D97-AF65-F5344CB8AC3E}">
        <p14:creationId xmlns:p14="http://schemas.microsoft.com/office/powerpoint/2010/main" val="3524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07846F-0586-C448-971C-BAA2AC87374B}"/>
              </a:ext>
            </a:extLst>
          </p:cNvPr>
          <p:cNvSpPr>
            <a:spLocks noGrp="1"/>
          </p:cNvSpPr>
          <p:nvPr>
            <p:ph type="title"/>
          </p:nvPr>
        </p:nvSpPr>
        <p:spPr/>
        <p:txBody>
          <a:bodyPr/>
          <a:lstStyle/>
          <a:p>
            <a:r>
              <a:rPr lang="en-US" sz="3600" dirty="0"/>
              <a:t>BSA Guidelines - Social Media and Youth Protection. </a:t>
            </a:r>
          </a:p>
        </p:txBody>
      </p:sp>
      <p:sp>
        <p:nvSpPr>
          <p:cNvPr id="3" name="Text Placeholder 2">
            <a:extLst>
              <a:ext uri="{FF2B5EF4-FFF2-40B4-BE49-F238E27FC236}">
                <a16:creationId xmlns:a16="http://schemas.microsoft.com/office/drawing/2014/main" xmlns="" id="{1253161F-58AF-2D4E-A3B4-CA556975CB9A}"/>
              </a:ext>
            </a:extLst>
          </p:cNvPr>
          <p:cNvSpPr>
            <a:spLocks noGrp="1"/>
          </p:cNvSpPr>
          <p:nvPr>
            <p:ph type="body" idx="1"/>
          </p:nvPr>
        </p:nvSpPr>
        <p:spPr/>
        <p:txBody>
          <a:bodyPr/>
          <a:lstStyle/>
          <a:p>
            <a:pPr lvl="1" fontAlgn="base"/>
            <a:r>
              <a:rPr lang="en-US" sz="1600" dirty="0" smtClean="0"/>
              <a:t> Review </a:t>
            </a:r>
            <a:r>
              <a:rPr lang="en-US" sz="1600" dirty="0"/>
              <a:t>and </a:t>
            </a:r>
            <a:r>
              <a:rPr lang="en-US" sz="1600" dirty="0" smtClean="0"/>
              <a:t>adhere </a:t>
            </a:r>
            <a:r>
              <a:rPr lang="en-US" sz="1600" dirty="0"/>
              <a:t>to the terms of service and existing guidelines outlined by each individual social media </a:t>
            </a:r>
            <a:r>
              <a:rPr lang="en-US" sz="1600" dirty="0" smtClean="0"/>
              <a:t>channel</a:t>
            </a:r>
            <a:br>
              <a:rPr lang="en-US" sz="1600" dirty="0" smtClean="0"/>
            </a:br>
            <a:endParaRPr lang="en-US" sz="1600" dirty="0" smtClean="0"/>
          </a:p>
          <a:p>
            <a:pPr lvl="1" fontAlgn="base"/>
            <a:r>
              <a:rPr lang="en-US" sz="1600" dirty="0" smtClean="0"/>
              <a:t> To ensure </a:t>
            </a:r>
            <a:r>
              <a:rPr lang="en-US" sz="1600" dirty="0"/>
              <a:t>that all communication on social media channels remains positive and safe, these channels must be public, and all communication on or through them must be </a:t>
            </a:r>
            <a:r>
              <a:rPr lang="en-US" sz="1600" dirty="0" smtClean="0"/>
              <a:t>open to all</a:t>
            </a:r>
            <a:r>
              <a:rPr lang="en-US" sz="1600" dirty="0" smtClean="0"/>
              <a:t> </a:t>
            </a:r>
          </a:p>
          <a:p>
            <a:pPr lvl="2" fontAlgn="base"/>
            <a:r>
              <a:rPr lang="en-US" sz="1600" dirty="0"/>
              <a:t> No private channels are acceptable </a:t>
            </a:r>
            <a:endParaRPr lang="en-US" sz="1600" dirty="0" smtClean="0"/>
          </a:p>
          <a:p>
            <a:pPr lvl="2" fontAlgn="base"/>
            <a:r>
              <a:rPr lang="en-US" sz="1600" dirty="0"/>
              <a:t> </a:t>
            </a:r>
            <a:r>
              <a:rPr lang="en-US" sz="1600" dirty="0" smtClean="0"/>
              <a:t>Advisors </a:t>
            </a:r>
            <a:r>
              <a:rPr lang="en-US" sz="1600" dirty="0" smtClean="0"/>
              <a:t>should monitor </a:t>
            </a:r>
            <a:r>
              <a:rPr lang="en-US" sz="1600" dirty="0"/>
              <a:t>all communication and </a:t>
            </a:r>
            <a:r>
              <a:rPr lang="en-US" sz="1600" dirty="0" smtClean="0"/>
              <a:t>ensure </a:t>
            </a:r>
            <a:r>
              <a:rPr lang="en-US" sz="1600" dirty="0"/>
              <a:t>there is no inappropriate communication between adult leaders and Scouts or between </a:t>
            </a:r>
            <a:r>
              <a:rPr lang="en-US" sz="1600" dirty="0" smtClean="0"/>
              <a:t>Scouts </a:t>
            </a:r>
            <a:br>
              <a:rPr lang="en-US" sz="1600" dirty="0" smtClean="0"/>
            </a:br>
            <a:endParaRPr lang="en-US" sz="1600" dirty="0" smtClean="0"/>
          </a:p>
          <a:p>
            <a:pPr lvl="1" fontAlgn="base"/>
            <a:r>
              <a:rPr lang="en-US" sz="1600" dirty="0" smtClean="0"/>
              <a:t>If </a:t>
            </a:r>
            <a:r>
              <a:rPr lang="en-US" sz="1600" dirty="0"/>
              <a:t>you feel the information you seek to share via social media channels should not be shared in public, you should not share that information via social media</a:t>
            </a:r>
            <a:r>
              <a:rPr lang="en-US" sz="1600" dirty="0" smtClean="0"/>
              <a:t>.</a:t>
            </a:r>
            <a:endParaRPr lang="en-US" sz="1600" dirty="0"/>
          </a:p>
        </p:txBody>
      </p:sp>
    </p:spTree>
    <p:extLst>
      <p:ext uri="{BB962C8B-B14F-4D97-AF65-F5344CB8AC3E}">
        <p14:creationId xmlns:p14="http://schemas.microsoft.com/office/powerpoint/2010/main" val="1237382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07846F-0586-C448-971C-BAA2AC87374B}"/>
              </a:ext>
            </a:extLst>
          </p:cNvPr>
          <p:cNvSpPr>
            <a:spLocks noGrp="1"/>
          </p:cNvSpPr>
          <p:nvPr>
            <p:ph type="title"/>
          </p:nvPr>
        </p:nvSpPr>
        <p:spPr/>
        <p:txBody>
          <a:bodyPr/>
          <a:lstStyle/>
          <a:p>
            <a:r>
              <a:rPr lang="en-US" sz="3600" dirty="0" smtClean="0"/>
              <a:t>The Lodge </a:t>
            </a:r>
            <a:r>
              <a:rPr lang="en-US" sz="3600" dirty="0" smtClean="0"/>
              <a:t>Social </a:t>
            </a:r>
            <a:r>
              <a:rPr lang="en-US" sz="3600" dirty="0"/>
              <a:t>Media </a:t>
            </a:r>
            <a:r>
              <a:rPr lang="en-US" sz="3600" dirty="0" smtClean="0"/>
              <a:t>Team </a:t>
            </a:r>
            <a:endParaRPr lang="en-US" sz="3600" dirty="0"/>
          </a:p>
        </p:txBody>
      </p:sp>
      <p:sp>
        <p:nvSpPr>
          <p:cNvPr id="3" name="Text Placeholder 2">
            <a:extLst>
              <a:ext uri="{FF2B5EF4-FFF2-40B4-BE49-F238E27FC236}">
                <a16:creationId xmlns:a16="http://schemas.microsoft.com/office/drawing/2014/main" xmlns="" id="{1253161F-58AF-2D4E-A3B4-CA556975CB9A}"/>
              </a:ext>
            </a:extLst>
          </p:cNvPr>
          <p:cNvSpPr>
            <a:spLocks noGrp="1"/>
          </p:cNvSpPr>
          <p:nvPr>
            <p:ph type="body" idx="1"/>
          </p:nvPr>
        </p:nvSpPr>
        <p:spPr/>
        <p:txBody>
          <a:bodyPr/>
          <a:lstStyle/>
          <a:p>
            <a:r>
              <a:rPr lang="en-US" sz="1600" dirty="0" smtClean="0"/>
              <a:t>The right </a:t>
            </a:r>
            <a:r>
              <a:rPr lang="en-US" sz="1600" dirty="0"/>
              <a:t>sort of </a:t>
            </a:r>
            <a:r>
              <a:rPr lang="en-US" sz="1600" dirty="0" smtClean="0"/>
              <a:t>team</a:t>
            </a:r>
          </a:p>
          <a:p>
            <a:pPr lvl="1"/>
            <a:r>
              <a:rPr lang="en-US" sz="1600" dirty="0" smtClean="0"/>
              <a:t> Knows and abides by the BSA policies of Social Media and Youth Protection</a:t>
            </a:r>
          </a:p>
          <a:p>
            <a:pPr lvl="1"/>
            <a:r>
              <a:rPr lang="en-US" sz="1600" dirty="0"/>
              <a:t> </a:t>
            </a:r>
            <a:r>
              <a:rPr lang="en-US" sz="1600" dirty="0" smtClean="0"/>
              <a:t>Follow these </a:t>
            </a:r>
            <a:r>
              <a:rPr lang="en-US" sz="1600" dirty="0" smtClean="0"/>
              <a:t>operational </a:t>
            </a:r>
            <a:r>
              <a:rPr lang="en-US" sz="1600" dirty="0"/>
              <a:t>practices:</a:t>
            </a:r>
          </a:p>
          <a:p>
            <a:pPr lvl="2" fontAlgn="base"/>
            <a:r>
              <a:rPr lang="en-US" sz="1600" dirty="0" smtClean="0"/>
              <a:t>The social media team should be part of lodge’s communications team, closely tied to lodge w</a:t>
            </a:r>
            <a:r>
              <a:rPr lang="en-US" sz="1600" dirty="0" smtClean="0"/>
              <a:t>ebsite</a:t>
            </a:r>
            <a:r>
              <a:rPr lang="en-US" sz="1600" dirty="0"/>
              <a:t>, printed newsletters, mailings, and </a:t>
            </a:r>
            <a:r>
              <a:rPr lang="en-US" sz="1600" dirty="0" smtClean="0"/>
              <a:t>all other </a:t>
            </a:r>
            <a:r>
              <a:rPr lang="en-US" sz="1600" dirty="0" smtClean="0"/>
              <a:t>lodge </a:t>
            </a:r>
            <a:r>
              <a:rPr lang="en-US" sz="1600" dirty="0" smtClean="0"/>
              <a:t>communications media.</a:t>
            </a:r>
          </a:p>
          <a:p>
            <a:pPr lvl="2" fontAlgn="base"/>
            <a:r>
              <a:rPr lang="en-US" sz="1600" dirty="0"/>
              <a:t> </a:t>
            </a:r>
            <a:r>
              <a:rPr lang="en-US" sz="1600" dirty="0" smtClean="0"/>
              <a:t>D</a:t>
            </a:r>
            <a:r>
              <a:rPr lang="en-US" sz="1600" dirty="0" smtClean="0"/>
              <a:t>evelop </a:t>
            </a:r>
            <a:r>
              <a:rPr lang="en-US" sz="1600" dirty="0"/>
              <a:t>an “editorial calendar” that helps them create content around time-bound activities, e.g. pre-event promotion and post-event summaries and feedback, </a:t>
            </a:r>
            <a:r>
              <a:rPr lang="en-US" sz="1600" dirty="0" smtClean="0"/>
              <a:t>holiday messaging, </a:t>
            </a:r>
            <a:r>
              <a:rPr lang="en-US" sz="1600" dirty="0"/>
              <a:t>historical </a:t>
            </a:r>
            <a:r>
              <a:rPr lang="en-US" sz="1600" dirty="0" smtClean="0"/>
              <a:t>remembrances.</a:t>
            </a:r>
            <a:endParaRPr lang="en-US" sz="1600" dirty="0"/>
          </a:p>
          <a:p>
            <a:pPr lvl="2" fontAlgn="base"/>
            <a:r>
              <a:rPr lang="en-US" sz="1600" dirty="0"/>
              <a:t> </a:t>
            </a:r>
            <a:r>
              <a:rPr lang="en-US" sz="1600" dirty="0" smtClean="0"/>
              <a:t>The youth chair and the adult adviser </a:t>
            </a:r>
            <a:r>
              <a:rPr lang="en-US" sz="1600" dirty="0"/>
              <a:t>should </a:t>
            </a:r>
            <a:r>
              <a:rPr lang="en-US" sz="1600" dirty="0" smtClean="0"/>
              <a:t>be </a:t>
            </a:r>
          </a:p>
          <a:p>
            <a:pPr lvl="3" fontAlgn="base"/>
            <a:r>
              <a:rPr lang="en-US" sz="1300" dirty="0" smtClean="0"/>
              <a:t> </a:t>
            </a:r>
            <a:r>
              <a:rPr lang="en-US" sz="1600" dirty="0" smtClean="0"/>
              <a:t>A</a:t>
            </a:r>
            <a:r>
              <a:rPr lang="en-US" sz="1600" dirty="0" smtClean="0"/>
              <a:t>dvocates for Social media; strong communicators, active </a:t>
            </a:r>
            <a:r>
              <a:rPr lang="en-US" sz="1600" dirty="0"/>
              <a:t>in social </a:t>
            </a:r>
            <a:r>
              <a:rPr lang="en-US" sz="1600" dirty="0" smtClean="0"/>
              <a:t>media</a:t>
            </a:r>
          </a:p>
          <a:p>
            <a:pPr lvl="3" fontAlgn="base"/>
            <a:r>
              <a:rPr lang="en-US" sz="1600" dirty="0" smtClean="0"/>
              <a:t> Committed </a:t>
            </a:r>
            <a:r>
              <a:rPr lang="en-US" sz="1600" dirty="0" smtClean="0"/>
              <a:t>to </a:t>
            </a:r>
            <a:r>
              <a:rPr lang="en-US" sz="1600" dirty="0"/>
              <a:t>regularly post content </a:t>
            </a:r>
            <a:r>
              <a:rPr lang="en-US" sz="1600" dirty="0" smtClean="0"/>
              <a:t>&amp; constantly </a:t>
            </a:r>
            <a:r>
              <a:rPr lang="en-US" sz="1600" dirty="0"/>
              <a:t>monitor </a:t>
            </a:r>
            <a:r>
              <a:rPr lang="en-US" sz="1600" dirty="0" smtClean="0"/>
              <a:t>lodge channels</a:t>
            </a:r>
            <a:r>
              <a:rPr lang="en-US" sz="1600" dirty="0"/>
              <a:t>. </a:t>
            </a:r>
            <a:endParaRPr lang="en-US" sz="1600" dirty="0" smtClean="0"/>
          </a:p>
          <a:p>
            <a:pPr lvl="3" fontAlgn="base"/>
            <a:r>
              <a:rPr lang="en-US" sz="1600" dirty="0"/>
              <a:t> </a:t>
            </a:r>
            <a:r>
              <a:rPr lang="en-US" sz="1600" dirty="0" smtClean="0"/>
              <a:t>C</a:t>
            </a:r>
            <a:r>
              <a:rPr lang="en-US" sz="1600" dirty="0" smtClean="0"/>
              <a:t>ommitted </a:t>
            </a:r>
            <a:r>
              <a:rPr lang="en-US" sz="1600" dirty="0"/>
              <a:t>to </a:t>
            </a:r>
            <a:r>
              <a:rPr lang="en-US" sz="1600" dirty="0" smtClean="0"/>
              <a:t>improving </a:t>
            </a:r>
            <a:r>
              <a:rPr lang="en-US" sz="1600" dirty="0" smtClean="0"/>
              <a:t>the process </a:t>
            </a:r>
          </a:p>
          <a:p>
            <a:pPr lvl="3" fontAlgn="base"/>
            <a:r>
              <a:rPr lang="en-US" sz="1600" dirty="0"/>
              <a:t> </a:t>
            </a:r>
            <a:r>
              <a:rPr lang="en-US" sz="1600" dirty="0" smtClean="0"/>
              <a:t>Entrusted by the lodge leadership with the authority to make </a:t>
            </a:r>
            <a:r>
              <a:rPr lang="en-US" sz="1600" dirty="0"/>
              <a:t>quick decisions and responses on social </a:t>
            </a:r>
            <a:r>
              <a:rPr lang="en-US" sz="1600" dirty="0" smtClean="0"/>
              <a:t>media</a:t>
            </a:r>
            <a:endParaRPr lang="en-US" sz="1600" dirty="0"/>
          </a:p>
          <a:p>
            <a:r>
              <a:rPr lang="en-US" sz="1600" dirty="0"/>
              <a:t> </a:t>
            </a:r>
          </a:p>
        </p:txBody>
      </p:sp>
    </p:spTree>
    <p:extLst>
      <p:ext uri="{BB962C8B-B14F-4D97-AF65-F5344CB8AC3E}">
        <p14:creationId xmlns:p14="http://schemas.microsoft.com/office/powerpoint/2010/main" val="462829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6EC1B-A4BE-E243-9982-7BC38E4569C5}"/>
              </a:ext>
            </a:extLst>
          </p:cNvPr>
          <p:cNvSpPr>
            <a:spLocks noGrp="1"/>
          </p:cNvSpPr>
          <p:nvPr>
            <p:ph type="title"/>
          </p:nvPr>
        </p:nvSpPr>
        <p:spPr/>
        <p:txBody>
          <a:bodyPr/>
          <a:lstStyle/>
          <a:p>
            <a:r>
              <a:rPr lang="en-US" dirty="0"/>
              <a:t>CONCLUSION</a:t>
            </a:r>
          </a:p>
        </p:txBody>
      </p:sp>
      <p:sp>
        <p:nvSpPr>
          <p:cNvPr id="3" name="Text Placeholder 2">
            <a:extLst>
              <a:ext uri="{FF2B5EF4-FFF2-40B4-BE49-F238E27FC236}">
                <a16:creationId xmlns:a16="http://schemas.microsoft.com/office/drawing/2014/main" xmlns="" id="{66CB54CC-981B-F440-978C-38CD5AE20B40}"/>
              </a:ext>
            </a:extLst>
          </p:cNvPr>
          <p:cNvSpPr>
            <a:spLocks noGrp="1"/>
          </p:cNvSpPr>
          <p:nvPr>
            <p:ph type="body" idx="1"/>
          </p:nvPr>
        </p:nvSpPr>
        <p:spPr/>
        <p:txBody>
          <a:bodyPr/>
          <a:lstStyle/>
          <a:p>
            <a:r>
              <a:rPr lang="en-US" sz="1800" dirty="0" smtClean="0"/>
              <a:t> There </a:t>
            </a:r>
            <a:r>
              <a:rPr lang="en-US" sz="1800" dirty="0"/>
              <a:t>are many effective social media </a:t>
            </a:r>
            <a:r>
              <a:rPr lang="en-US" sz="1800" dirty="0" smtClean="0"/>
              <a:t>channels</a:t>
            </a:r>
            <a:br>
              <a:rPr lang="en-US" sz="1800" dirty="0" smtClean="0"/>
            </a:br>
            <a:endParaRPr lang="en-US" sz="1800" dirty="0"/>
          </a:p>
          <a:p>
            <a:r>
              <a:rPr lang="en-US" sz="1800" dirty="0" smtClean="0"/>
              <a:t> If </a:t>
            </a:r>
            <a:r>
              <a:rPr lang="en-US" sz="1800" dirty="0"/>
              <a:t>you can make your content relevant, timely and high quality, your lodge can educate, inspire, and entertain your members through social </a:t>
            </a:r>
            <a:r>
              <a:rPr lang="en-US" sz="1800" dirty="0" smtClean="0"/>
              <a:t>media</a:t>
            </a:r>
            <a:br>
              <a:rPr lang="en-US" sz="1800" dirty="0" smtClean="0"/>
            </a:br>
            <a:endParaRPr lang="en-US" sz="1800" dirty="0"/>
          </a:p>
          <a:p>
            <a:r>
              <a:rPr lang="en-US" sz="1800" dirty="0" smtClean="0"/>
              <a:t> One </a:t>
            </a:r>
            <a:r>
              <a:rPr lang="en-US" sz="1800" dirty="0"/>
              <a:t>person cannot create and implement a communication plan</a:t>
            </a:r>
          </a:p>
          <a:p>
            <a:pPr lvl="1"/>
            <a:r>
              <a:rPr lang="en-US" sz="1800" dirty="0"/>
              <a:t> It will take a team that is dedicated and consistent in furthering the message of the </a:t>
            </a:r>
            <a:r>
              <a:rPr lang="en-US" sz="1800" dirty="0" smtClean="0"/>
              <a:t>lodge</a:t>
            </a:r>
            <a:r>
              <a:rPr lang="en-US" sz="1800" dirty="0"/>
              <a:t/>
            </a:r>
            <a:br>
              <a:rPr lang="en-US" sz="1800" dirty="0"/>
            </a:br>
            <a:endParaRPr lang="en-US" sz="1800" dirty="0"/>
          </a:p>
          <a:p>
            <a:r>
              <a:rPr lang="en-US" sz="1800" dirty="0" smtClean="0"/>
              <a:t> Social </a:t>
            </a:r>
            <a:r>
              <a:rPr lang="en-US" sz="1800" dirty="0"/>
              <a:t>media is a powerful tool in the lodge’s communications toolbox, </a:t>
            </a:r>
          </a:p>
          <a:p>
            <a:pPr lvl="1"/>
            <a:r>
              <a:rPr lang="en-US" sz="1800" dirty="0"/>
              <a:t> It can empower Arrowmen to better live a life of servant leadership through daily interaction with the Order of the Arrow’s programs and values.</a:t>
            </a:r>
            <a:br>
              <a:rPr lang="en-US" sz="1800" dirty="0"/>
            </a:br>
            <a:endParaRPr lang="en-US" sz="1800" dirty="0"/>
          </a:p>
        </p:txBody>
      </p:sp>
    </p:spTree>
    <p:extLst>
      <p:ext uri="{BB962C8B-B14F-4D97-AF65-F5344CB8AC3E}">
        <p14:creationId xmlns:p14="http://schemas.microsoft.com/office/powerpoint/2010/main" val="2647481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marL="152400" indent="0">
              <a:buNone/>
            </a:pPr>
            <a:r>
              <a:rPr lang="en-US" sz="2000" b="1" dirty="0"/>
              <a:t>Session </a:t>
            </a:r>
            <a:r>
              <a:rPr lang="en-US" sz="2000" b="1" dirty="0" smtClean="0"/>
              <a:t>Objectives</a:t>
            </a:r>
            <a:br>
              <a:rPr lang="en-US" sz="2000" b="1" dirty="0" smtClean="0"/>
            </a:br>
            <a:endParaRPr lang="en-US" sz="2000" b="1" dirty="0"/>
          </a:p>
          <a:p>
            <a:pPr lvl="0"/>
            <a:r>
              <a:rPr lang="en-US" sz="2000" b="1" dirty="0"/>
              <a:t>Explain </a:t>
            </a:r>
            <a:r>
              <a:rPr lang="en-US" sz="2000" dirty="0"/>
              <a:t>social media channel features and their respective features and benefits</a:t>
            </a:r>
          </a:p>
          <a:p>
            <a:pPr lvl="0"/>
            <a:r>
              <a:rPr lang="en-US" sz="2000" b="1" dirty="0"/>
              <a:t>Demonstrate </a:t>
            </a:r>
            <a:r>
              <a:rPr lang="en-US" sz="2000" dirty="0"/>
              <a:t>how effective social media can educate, inspire, and entertain those interested in the Order of the Arrow</a:t>
            </a:r>
          </a:p>
          <a:p>
            <a:pPr lvl="0"/>
            <a:r>
              <a:rPr lang="en-US" sz="2000" b="1" dirty="0"/>
              <a:t>Guide </a:t>
            </a:r>
            <a:r>
              <a:rPr lang="en-US" sz="2000" dirty="0"/>
              <a:t>the participants to develop an effective social media team.</a:t>
            </a:r>
          </a:p>
          <a:p>
            <a:pPr lvl="0"/>
            <a:r>
              <a:rPr lang="en-US" sz="2000" b="1" dirty="0"/>
              <a:t>Enable </a:t>
            </a:r>
            <a:r>
              <a:rPr lang="en-US" sz="2000" dirty="0"/>
              <a:t>the participants to provide value added content that supports their Lodge</a:t>
            </a:r>
          </a:p>
          <a:p>
            <a:endParaRPr lang="en-US" i="1" dirty="0"/>
          </a:p>
        </p:txBody>
      </p:sp>
    </p:spTree>
    <p:extLst>
      <p:ext uri="{BB962C8B-B14F-4D97-AF65-F5344CB8AC3E}">
        <p14:creationId xmlns:p14="http://schemas.microsoft.com/office/powerpoint/2010/main" val="322950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A7E6E1-D097-C240-A24C-B9F524BAE053}"/>
              </a:ext>
            </a:extLst>
          </p:cNvPr>
          <p:cNvSpPr>
            <a:spLocks noGrp="1"/>
          </p:cNvSpPr>
          <p:nvPr>
            <p:ph type="title"/>
          </p:nvPr>
        </p:nvSpPr>
        <p:spPr/>
        <p:txBody>
          <a:bodyPr/>
          <a:lstStyle/>
          <a:p>
            <a:r>
              <a:rPr lang="en-US" sz="3600" b="1" dirty="0"/>
              <a:t>Understanding our audience and their needs</a:t>
            </a:r>
            <a:endParaRPr lang="en-US" dirty="0"/>
          </a:p>
        </p:txBody>
      </p:sp>
      <p:sp>
        <p:nvSpPr>
          <p:cNvPr id="3" name="Text Placeholder 2">
            <a:extLst>
              <a:ext uri="{FF2B5EF4-FFF2-40B4-BE49-F238E27FC236}">
                <a16:creationId xmlns:a16="http://schemas.microsoft.com/office/drawing/2014/main" xmlns="" id="{BAB7E346-7726-D344-B48E-0BD7B10F76E5}"/>
              </a:ext>
            </a:extLst>
          </p:cNvPr>
          <p:cNvSpPr>
            <a:spLocks noGrp="1"/>
          </p:cNvSpPr>
          <p:nvPr>
            <p:ph type="body" idx="1"/>
          </p:nvPr>
        </p:nvSpPr>
        <p:spPr/>
        <p:txBody>
          <a:bodyPr/>
          <a:lstStyle/>
          <a:p>
            <a:r>
              <a:rPr lang="en-US" sz="2000" dirty="0" smtClean="0"/>
              <a:t>Who </a:t>
            </a:r>
            <a:r>
              <a:rPr lang="en-US" sz="2000" dirty="0"/>
              <a:t>are the different types of people who may want to learn more about the Order of the Arrow and your lodge? </a:t>
            </a:r>
          </a:p>
          <a:p>
            <a:pPr marL="152400" indent="0">
              <a:buNone/>
            </a:pPr>
            <a:endParaRPr lang="en-US" sz="800" dirty="0"/>
          </a:p>
        </p:txBody>
      </p:sp>
    </p:spTree>
    <p:extLst>
      <p:ext uri="{BB962C8B-B14F-4D97-AF65-F5344CB8AC3E}">
        <p14:creationId xmlns:p14="http://schemas.microsoft.com/office/powerpoint/2010/main" val="3772221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A7E6E1-D097-C240-A24C-B9F524BAE053}"/>
              </a:ext>
            </a:extLst>
          </p:cNvPr>
          <p:cNvSpPr>
            <a:spLocks noGrp="1"/>
          </p:cNvSpPr>
          <p:nvPr>
            <p:ph type="title"/>
          </p:nvPr>
        </p:nvSpPr>
        <p:spPr/>
        <p:txBody>
          <a:bodyPr/>
          <a:lstStyle/>
          <a:p>
            <a:r>
              <a:rPr lang="en-US" sz="3600" b="1" dirty="0"/>
              <a:t>Understanding our audience and their needs</a:t>
            </a:r>
            <a:endParaRPr lang="en-US" dirty="0"/>
          </a:p>
        </p:txBody>
      </p:sp>
      <p:sp>
        <p:nvSpPr>
          <p:cNvPr id="3" name="Text Placeholder 2">
            <a:extLst>
              <a:ext uri="{FF2B5EF4-FFF2-40B4-BE49-F238E27FC236}">
                <a16:creationId xmlns:a16="http://schemas.microsoft.com/office/drawing/2014/main" xmlns="" id="{BAB7E346-7726-D344-B48E-0BD7B10F76E5}"/>
              </a:ext>
            </a:extLst>
          </p:cNvPr>
          <p:cNvSpPr>
            <a:spLocks noGrp="1"/>
          </p:cNvSpPr>
          <p:nvPr>
            <p:ph type="body" idx="1"/>
          </p:nvPr>
        </p:nvSpPr>
        <p:spPr/>
        <p:txBody>
          <a:bodyPr/>
          <a:lstStyle/>
          <a:p>
            <a:pPr lvl="0" fontAlgn="base"/>
            <a:r>
              <a:rPr lang="en-US" sz="2000" i="1" dirty="0"/>
              <a:t>New candidates</a:t>
            </a:r>
            <a:endParaRPr lang="en-US" sz="2000" dirty="0"/>
          </a:p>
          <a:p>
            <a:pPr lvl="0" fontAlgn="base"/>
            <a:r>
              <a:rPr lang="en-US" sz="2000" i="1" dirty="0"/>
              <a:t>Lodge members</a:t>
            </a:r>
            <a:endParaRPr lang="en-US" sz="2000" dirty="0"/>
          </a:p>
          <a:p>
            <a:pPr lvl="1" fontAlgn="base"/>
            <a:r>
              <a:rPr lang="en-US" sz="2000" i="1" dirty="0"/>
              <a:t> Brotherhood candidates</a:t>
            </a:r>
            <a:endParaRPr lang="en-US" sz="2000" dirty="0"/>
          </a:p>
          <a:p>
            <a:pPr lvl="1" fontAlgn="base"/>
            <a:r>
              <a:rPr lang="en-US" sz="2000" i="1" dirty="0"/>
              <a:t>Different committees’ members</a:t>
            </a:r>
            <a:endParaRPr lang="en-US" sz="2000" dirty="0"/>
          </a:p>
          <a:p>
            <a:pPr lvl="1" fontAlgn="base"/>
            <a:r>
              <a:rPr lang="en-US" sz="2000" i="1" dirty="0"/>
              <a:t> Chapter members</a:t>
            </a:r>
            <a:endParaRPr lang="en-US" sz="2000" dirty="0"/>
          </a:p>
          <a:p>
            <a:pPr lvl="1" fontAlgn="base"/>
            <a:r>
              <a:rPr lang="en-US" sz="2000" i="1" dirty="0"/>
              <a:t> Attendees to a particular event (NOAC, Conclave, etc.)</a:t>
            </a:r>
            <a:endParaRPr lang="en-US" sz="2000" dirty="0"/>
          </a:p>
          <a:p>
            <a:pPr lvl="0" fontAlgn="base"/>
            <a:r>
              <a:rPr lang="en-US" sz="2000" i="1" dirty="0"/>
              <a:t>Parents</a:t>
            </a:r>
            <a:endParaRPr lang="en-US" sz="2000" dirty="0"/>
          </a:p>
          <a:p>
            <a:pPr fontAlgn="base"/>
            <a:r>
              <a:rPr lang="en-US" sz="2000" i="1" dirty="0"/>
              <a:t>Unit leaders, District and council leaders, committees, commissioners, Lodge alumni,  professional staffs.</a:t>
            </a:r>
            <a:endParaRPr lang="en-US" sz="2000" dirty="0"/>
          </a:p>
          <a:p>
            <a:pPr lvl="0" fontAlgn="base"/>
            <a:r>
              <a:rPr lang="en-US" sz="2000" i="1" dirty="0"/>
              <a:t>Community members</a:t>
            </a:r>
            <a:endParaRPr lang="en-US" sz="2000" dirty="0"/>
          </a:p>
          <a:p>
            <a:pPr lvl="0" fontAlgn="base"/>
            <a:r>
              <a:rPr lang="en-US" sz="2000" i="1" dirty="0"/>
              <a:t>Others?</a:t>
            </a:r>
            <a:endParaRPr lang="en-US" sz="2000" dirty="0"/>
          </a:p>
          <a:p>
            <a:r>
              <a:rPr lang="en-US" sz="800" dirty="0"/>
              <a:t> </a:t>
            </a:r>
          </a:p>
          <a:p>
            <a:endParaRPr lang="en-US" sz="900" dirty="0"/>
          </a:p>
        </p:txBody>
      </p:sp>
    </p:spTree>
    <p:extLst>
      <p:ext uri="{BB962C8B-B14F-4D97-AF65-F5344CB8AC3E}">
        <p14:creationId xmlns:p14="http://schemas.microsoft.com/office/powerpoint/2010/main" val="360982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A7E6E1-D097-C240-A24C-B9F524BAE053}"/>
              </a:ext>
            </a:extLst>
          </p:cNvPr>
          <p:cNvSpPr>
            <a:spLocks noGrp="1"/>
          </p:cNvSpPr>
          <p:nvPr>
            <p:ph type="title"/>
          </p:nvPr>
        </p:nvSpPr>
        <p:spPr/>
        <p:txBody>
          <a:bodyPr/>
          <a:lstStyle/>
          <a:p>
            <a:r>
              <a:rPr lang="en-US" sz="3600" b="1" dirty="0"/>
              <a:t>Understanding the audience </a:t>
            </a:r>
            <a:endParaRPr lang="en-US" dirty="0"/>
          </a:p>
        </p:txBody>
      </p:sp>
      <p:sp>
        <p:nvSpPr>
          <p:cNvPr id="3" name="Text Placeholder 2">
            <a:extLst>
              <a:ext uri="{FF2B5EF4-FFF2-40B4-BE49-F238E27FC236}">
                <a16:creationId xmlns:a16="http://schemas.microsoft.com/office/drawing/2014/main" xmlns="" id="{BAB7E346-7726-D344-B48E-0BD7B10F76E5}"/>
              </a:ext>
            </a:extLst>
          </p:cNvPr>
          <p:cNvSpPr>
            <a:spLocks noGrp="1"/>
          </p:cNvSpPr>
          <p:nvPr>
            <p:ph type="body" idx="1"/>
          </p:nvPr>
        </p:nvSpPr>
        <p:spPr>
          <a:xfrm>
            <a:off x="457198" y="1502899"/>
            <a:ext cx="8229600" cy="4392035"/>
          </a:xfrm>
        </p:spPr>
        <p:txBody>
          <a:bodyPr/>
          <a:lstStyle/>
          <a:p>
            <a:r>
              <a:rPr lang="en-US" sz="2000" dirty="0"/>
              <a:t> A set of diverse people… </a:t>
            </a:r>
          </a:p>
          <a:p>
            <a:r>
              <a:rPr lang="en-US" sz="2000" dirty="0"/>
              <a:t> For the audiences we are normally trying to reach, most of our social media messages will fall into one of three general purposes:</a:t>
            </a:r>
          </a:p>
          <a:p>
            <a:r>
              <a:rPr lang="en-US" sz="2000" dirty="0"/>
              <a:t> </a:t>
            </a:r>
            <a:r>
              <a:rPr lang="en-US" sz="2000" u="sng" dirty="0"/>
              <a:t>Education</a:t>
            </a:r>
          </a:p>
          <a:p>
            <a:pPr lvl="1"/>
            <a:r>
              <a:rPr lang="en-US" sz="2000" dirty="0"/>
              <a:t> Dissemination of information, </a:t>
            </a:r>
          </a:p>
          <a:p>
            <a:r>
              <a:rPr lang="en-US" sz="2000" dirty="0"/>
              <a:t> </a:t>
            </a:r>
            <a:r>
              <a:rPr lang="en-US" sz="2000" u="sng" dirty="0"/>
              <a:t>Inspiration</a:t>
            </a:r>
          </a:p>
          <a:p>
            <a:pPr lvl="1"/>
            <a:r>
              <a:rPr lang="en-US" sz="2000" dirty="0"/>
              <a:t> Share content that specifically reinforces our ideals </a:t>
            </a:r>
          </a:p>
          <a:p>
            <a:r>
              <a:rPr lang="en-US" sz="2000" dirty="0"/>
              <a:t> </a:t>
            </a:r>
            <a:r>
              <a:rPr lang="en-US" sz="2000" u="sng" dirty="0"/>
              <a:t>Entertain</a:t>
            </a:r>
          </a:p>
          <a:p>
            <a:pPr lvl="1"/>
            <a:r>
              <a:rPr lang="en-US" sz="2000" dirty="0"/>
              <a:t> Friendly conversation between brothers. </a:t>
            </a:r>
          </a:p>
          <a:p>
            <a:pPr marL="152400" indent="0" algn="ctr">
              <a:buNone/>
            </a:pPr>
            <a:r>
              <a:rPr lang="en-US" sz="1800" dirty="0"/>
              <a:t>Understanding our audiences and their needs is the critical foundation for a successful social media program.</a:t>
            </a:r>
          </a:p>
          <a:p>
            <a:endParaRPr lang="en-US" sz="900" dirty="0"/>
          </a:p>
        </p:txBody>
      </p:sp>
    </p:spTree>
    <p:extLst>
      <p:ext uri="{BB962C8B-B14F-4D97-AF65-F5344CB8AC3E}">
        <p14:creationId xmlns:p14="http://schemas.microsoft.com/office/powerpoint/2010/main" val="46070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A56AB5-3AC1-E54A-9BFB-EB6D02DD3658}"/>
              </a:ext>
            </a:extLst>
          </p:cNvPr>
          <p:cNvSpPr>
            <a:spLocks noGrp="1"/>
          </p:cNvSpPr>
          <p:nvPr>
            <p:ph type="title"/>
          </p:nvPr>
        </p:nvSpPr>
        <p:spPr/>
        <p:txBody>
          <a:bodyPr/>
          <a:lstStyle/>
          <a:p>
            <a:r>
              <a:rPr lang="en-US" sz="3200" b="1" dirty="0"/>
              <a:t>The right channel….</a:t>
            </a:r>
            <a:endParaRPr lang="en-US" sz="3200" dirty="0"/>
          </a:p>
        </p:txBody>
      </p:sp>
      <p:sp>
        <p:nvSpPr>
          <p:cNvPr id="3" name="Text Placeholder 2">
            <a:extLst>
              <a:ext uri="{FF2B5EF4-FFF2-40B4-BE49-F238E27FC236}">
                <a16:creationId xmlns:a16="http://schemas.microsoft.com/office/drawing/2014/main" xmlns="" id="{34E11ECF-892C-154E-90A3-D3B25E773FE5}"/>
              </a:ext>
            </a:extLst>
          </p:cNvPr>
          <p:cNvSpPr>
            <a:spLocks noGrp="1"/>
          </p:cNvSpPr>
          <p:nvPr>
            <p:ph type="body" idx="1"/>
          </p:nvPr>
        </p:nvSpPr>
        <p:spPr>
          <a:xfrm>
            <a:off x="294290" y="1734127"/>
            <a:ext cx="8534400" cy="4392035"/>
          </a:xfrm>
        </p:spPr>
        <p:txBody>
          <a:bodyPr/>
          <a:lstStyle/>
          <a:p>
            <a:pPr marL="152400" indent="0">
              <a:buNone/>
            </a:pPr>
            <a:r>
              <a:rPr lang="en-US" sz="2000" b="1" dirty="0"/>
              <a:t>Slack  	Facebook  	Google+ 	Twitter </a:t>
            </a:r>
          </a:p>
          <a:p>
            <a:pPr marL="152400" indent="0">
              <a:buNone/>
            </a:pPr>
            <a:r>
              <a:rPr lang="en-US" sz="2000" b="1" dirty="0"/>
              <a:t>LinkedIn  	YouTube  	Instagram 	Snapchat</a:t>
            </a:r>
            <a:r>
              <a:rPr lang="en-US" sz="1800" b="1" dirty="0"/>
              <a:t/>
            </a:r>
            <a:br>
              <a:rPr lang="en-US" sz="1800" b="1" dirty="0"/>
            </a:br>
            <a:r>
              <a:rPr lang="en-US" sz="1800" dirty="0"/>
              <a:t> </a:t>
            </a:r>
          </a:p>
          <a:p>
            <a:r>
              <a:rPr lang="en-US" dirty="0"/>
              <a:t> Which of these channels is your lodge using already?</a:t>
            </a:r>
            <a:br>
              <a:rPr lang="en-US" dirty="0"/>
            </a:br>
            <a:endParaRPr lang="en-US" dirty="0"/>
          </a:p>
          <a:p>
            <a:pPr lvl="0" fontAlgn="base"/>
            <a:r>
              <a:rPr lang="en-US" dirty="0"/>
              <a:t> Who are you trying to reach, and what is the message?</a:t>
            </a:r>
            <a:br>
              <a:rPr lang="en-US" dirty="0"/>
            </a:br>
            <a:endParaRPr lang="en-US" dirty="0"/>
          </a:p>
          <a:p>
            <a:pPr lvl="0" fontAlgn="base"/>
            <a:r>
              <a:rPr lang="en-US" dirty="0"/>
              <a:t> Was that the most effective channel? Why or why not?</a:t>
            </a:r>
            <a:br>
              <a:rPr lang="en-US" dirty="0"/>
            </a:br>
            <a:endParaRPr lang="en-US" dirty="0"/>
          </a:p>
          <a:p>
            <a:pPr lvl="0" fontAlgn="base"/>
            <a:r>
              <a:rPr lang="en-US" dirty="0"/>
              <a:t> What will you do differently next time?</a:t>
            </a:r>
          </a:p>
          <a:p>
            <a:endParaRPr lang="en-US" dirty="0"/>
          </a:p>
        </p:txBody>
      </p:sp>
      <p:sp>
        <p:nvSpPr>
          <p:cNvPr id="4" name="Rectangle 3">
            <a:extLst>
              <a:ext uri="{FF2B5EF4-FFF2-40B4-BE49-F238E27FC236}">
                <a16:creationId xmlns:a16="http://schemas.microsoft.com/office/drawing/2014/main" xmlns="" id="{6B4E7471-6ACD-AB44-8AD2-034787AB4D93}"/>
              </a:ext>
            </a:extLst>
          </p:cNvPr>
          <p:cNvSpPr/>
          <p:nvPr/>
        </p:nvSpPr>
        <p:spPr>
          <a:xfrm>
            <a:off x="0" y="-27450442"/>
            <a:ext cx="4572000" cy="14983589"/>
          </a:xfrm>
          <a:prstGeom prst="rect">
            <a:avLst/>
          </a:prstGeom>
        </p:spPr>
        <p:txBody>
          <a:bodyPr>
            <a:spAutoFit/>
          </a:bodyPr>
          <a:lstStyle/>
          <a:p>
            <a:r>
              <a:rPr lang="en-US" sz="800" b="1" dirty="0">
                <a:solidFill>
                  <a:srgbClr val="000000"/>
                </a:solidFill>
                <a:latin typeface="Arial" panose="020B0604020202020204" pitchFamily="34" charset="0"/>
                <a:ea typeface="Times New Roman" panose="02020603050405020304" pitchFamily="18" charset="0"/>
              </a:rPr>
              <a:t>The right channel for the right audience and purpose				13 Minutes</a:t>
            </a:r>
            <a:endParaRPr lang="en-US" sz="800" b="1"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111760">
              <a:spcBef>
                <a:spcPts val="0"/>
              </a:spcBef>
              <a:spcAft>
                <a:spcPts val="0"/>
              </a:spcAft>
            </a:pPr>
            <a:r>
              <a:rPr lang="en-US" sz="800" dirty="0">
                <a:solidFill>
                  <a:srgbClr val="000000"/>
                </a:solidFill>
                <a:latin typeface="Arial" panose="020B0604020202020204" pitchFamily="34" charset="0"/>
                <a:ea typeface="Times New Roman" panose="02020603050405020304" pitchFamily="18" charset="0"/>
              </a:rPr>
              <a:t>There are literally hundreds, if not thousands, of social media opportunities. Even for our largest lodges, it’s difficult to be active and effective on more than a couple. Leaders should, keeping in mind their audiences and what they want each one to do, focus on using a smaller number of channels well – the ones that your audience members regularly use – rather than doing a poor job of maintaining many different channels with limited value.</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111760">
              <a:spcBef>
                <a:spcPts val="5"/>
              </a:spcBef>
              <a:spcAft>
                <a:spcPts val="0"/>
              </a:spcAft>
            </a:pPr>
            <a:r>
              <a:rPr lang="en-US" sz="800" dirty="0">
                <a:solidFill>
                  <a:srgbClr val="000000"/>
                </a:solidFill>
                <a:latin typeface="Arial" panose="020B0604020202020204" pitchFamily="34" charset="0"/>
                <a:ea typeface="Times New Roman" panose="02020603050405020304" pitchFamily="18" charset="0"/>
              </a:rPr>
              <a:t>Each of the major social media channels has basic demographic trends and feature sets that may suggest it as being better for a specific audience or purpose. Social media is dynamic – leaders need to constantly be aware of shifting trends in social media usage and keep up to date with the features available in each channel to make sure that the chosen channel is an effective tool for reaching the desired audience.</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111760">
              <a:spcBef>
                <a:spcPts val="0"/>
              </a:spcBef>
              <a:spcAft>
                <a:spcPts val="0"/>
              </a:spcAft>
            </a:pPr>
            <a:r>
              <a:rPr lang="en-US" sz="800" dirty="0">
                <a:solidFill>
                  <a:srgbClr val="000000"/>
                </a:solidFill>
                <a:latin typeface="Arial" panose="020B0604020202020204" pitchFamily="34" charset="0"/>
                <a:ea typeface="Times New Roman" panose="02020603050405020304" pitchFamily="18" charset="0"/>
              </a:rPr>
              <a:t>Ideally, the lodge will be able to develop a unified ‘brand’ across their social media channels. Consistent use of avatar images, cover or banner photos, and channel names / handles will make it easier for you to integrate your messages between social media outlets, and help your followers find related content across channels.</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0">
              <a:spcBef>
                <a:spcPts val="0"/>
              </a:spcBef>
              <a:spcAft>
                <a:spcPts val="0"/>
              </a:spcAft>
            </a:pPr>
            <a:r>
              <a:rPr lang="en-US" sz="800" dirty="0">
                <a:solidFill>
                  <a:srgbClr val="000000"/>
                </a:solidFill>
                <a:latin typeface="Arial" panose="020B0604020202020204" pitchFamily="34" charset="0"/>
                <a:ea typeface="Times New Roman" panose="02020603050405020304" pitchFamily="18" charset="0"/>
              </a:rPr>
              <a:t>The lodge may also want to sign up for an account on major or emerging social media channels, even if you’re not sure if / how you might use it, simply to prevent someone else from ‘squatting’ on your desired name. You can always post initial content in that channel that directs the follower to your more active channels.</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111760">
              <a:spcBef>
                <a:spcPts val="0"/>
              </a:spcBef>
              <a:spcAft>
                <a:spcPts val="0"/>
              </a:spcAft>
            </a:pPr>
            <a:r>
              <a:rPr lang="en-US" sz="800" dirty="0">
                <a:solidFill>
                  <a:srgbClr val="000000"/>
                </a:solidFill>
                <a:latin typeface="Arial" panose="020B0604020202020204" pitchFamily="34" charset="0"/>
                <a:ea typeface="Times New Roman" panose="02020603050405020304" pitchFamily="18" charset="0"/>
              </a:rPr>
              <a:t>Social media leadership needs to be vigilant about emerging channels. Faddish specialty channels may have short-term or project-specific uses and should be honestly evaluated. Realize, however, that learning the nuances of each network, posting appropriate content, and recruiting and retaining followers takes significant effort. There is a definite “return on investment” decision that needs to be made regarding each and every social media outlet.</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151765" algn="just">
              <a:spcBef>
                <a:spcPts val="0"/>
              </a:spcBef>
              <a:spcAft>
                <a:spcPts val="0"/>
              </a:spcAft>
            </a:pPr>
            <a:r>
              <a:rPr lang="en-US" sz="800" dirty="0">
                <a:solidFill>
                  <a:srgbClr val="000000"/>
                </a:solidFill>
                <a:latin typeface="Arial" panose="020B0604020202020204" pitchFamily="34" charset="0"/>
                <a:ea typeface="Times New Roman" panose="02020603050405020304" pitchFamily="18" charset="0"/>
              </a:rPr>
              <a:t>With that in mind, lodges should consider the following major social media networks and understand the unique features and benefits each channel offers in an integrated communications program. Individually, and perhaps more effective when used in a coordinated fashion, these channels can help your lodge tell its story.</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indent="-63500"/>
            <a:r>
              <a:rPr lang="en-US" sz="800" i="1" dirty="0">
                <a:solidFill>
                  <a:srgbClr val="000000"/>
                </a:solidFill>
                <a:latin typeface="Arial" panose="020B0604020202020204" pitchFamily="34" charset="0"/>
                <a:ea typeface="Times New Roman" panose="02020603050405020304" pitchFamily="18" charset="0"/>
              </a:rPr>
              <a:t>(NOTE: These were current at the time this session was written, Q1 2015. The trainer should review this section to make sure that it is correct and up-to-date before presenting.)</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0">
              <a:spcBef>
                <a:spcPts val="0"/>
              </a:spcBef>
              <a:spcAft>
                <a:spcPts val="0"/>
              </a:spcAft>
            </a:pPr>
            <a:r>
              <a:rPr lang="en-US" sz="800" u="sng" dirty="0">
                <a:solidFill>
                  <a:srgbClr val="000000"/>
                </a:solidFill>
                <a:latin typeface="Arial" panose="020B0604020202020204" pitchFamily="34" charset="0"/>
                <a:ea typeface="Times New Roman" panose="02020603050405020304" pitchFamily="18" charset="0"/>
              </a:rPr>
              <a:t>Slack</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222222"/>
                </a:solidFill>
                <a:latin typeface="Arial" panose="020B0604020202020204" pitchFamily="34" charset="0"/>
                <a:ea typeface="Times New Roman" panose="02020603050405020304" pitchFamily="18" charset="0"/>
              </a:rPr>
              <a:t>Cloud-based set of proprietary team collaboration tools and services</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222222"/>
                </a:solidFill>
                <a:latin typeface="Arial" panose="020B0604020202020204" pitchFamily="34" charset="0"/>
                <a:ea typeface="Times New Roman" panose="02020603050405020304" pitchFamily="18" charset="0"/>
              </a:rPr>
              <a:t>Spans all operating systems, desktop/laptop and mobile devices</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222222"/>
                </a:solidFill>
                <a:latin typeface="Arial" panose="020B0604020202020204" pitchFamily="34" charset="0"/>
                <a:ea typeface="Times New Roman" panose="02020603050405020304" pitchFamily="18" charset="0"/>
              </a:rPr>
              <a:t>Millions of daily users in business, not-for-profits, and personal groups</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Integrates with hundreds of other social media tools, making it a hub for team communications and information &amp; data management</a:t>
            </a:r>
            <a:endParaRPr lang="en-US" sz="800" dirty="0">
              <a:latin typeface="Times New Roman" panose="02020603050405020304" pitchFamily="18" charset="0"/>
              <a:ea typeface="Times New Roman" panose="02020603050405020304" pitchFamily="18" charset="0"/>
            </a:endParaRPr>
          </a:p>
          <a:p>
            <a:pPr marR="510540">
              <a:spcBef>
                <a:spcPts val="230"/>
              </a:spcBef>
            </a:pPr>
            <a:r>
              <a:rPr lang="en-US" sz="800" u="sng" dirty="0">
                <a:solidFill>
                  <a:srgbClr val="000000"/>
                </a:solidFill>
                <a:latin typeface="Arial" panose="020B0604020202020204" pitchFamily="34" charset="0"/>
                <a:ea typeface="Times New Roman" panose="02020603050405020304" pitchFamily="18" charset="0"/>
              </a:rPr>
              <a:t>Facebook</a:t>
            </a:r>
            <a:endParaRPr lang="en-US" sz="800" dirty="0">
              <a:latin typeface="Times New Roman" panose="02020603050405020304" pitchFamily="18" charset="0"/>
              <a:ea typeface="Times New Roman" panose="02020603050405020304" pitchFamily="18" charset="0"/>
            </a:endParaRPr>
          </a:p>
          <a:p>
            <a:pPr marL="342900" marR="163195" lvl="0" indent="-342900" fontAlgn="base">
              <a:spcBef>
                <a:spcPts val="4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Robust social media platform. Good for posting short-form content, links to external articles, and photos and videos, with threaded commenting.</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With over 2.2 billion active users, it’s the largest social media channel.</a:t>
            </a:r>
            <a:endParaRPr lang="en-US" sz="800" dirty="0">
              <a:latin typeface="Times New Roman" panose="02020603050405020304" pitchFamily="18" charset="0"/>
              <a:ea typeface="Times New Roman" panose="02020603050405020304" pitchFamily="18" charset="0"/>
            </a:endParaRPr>
          </a:p>
          <a:p>
            <a:pPr marL="342900" marR="510540" lvl="0" indent="-342900" fontAlgn="base">
              <a:spcBef>
                <a:spcPts val="23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With that many users, it’s likely many in your lodge and Scouting communities are already involved.</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Facebook has more daily teen users than any other network.</a:t>
            </a:r>
            <a:endParaRPr lang="en-US" sz="800" dirty="0">
              <a:latin typeface="Times New Roman" panose="02020603050405020304" pitchFamily="18" charset="0"/>
              <a:ea typeface="Times New Roman" panose="02020603050405020304" pitchFamily="18" charset="0"/>
            </a:endParaRPr>
          </a:p>
          <a:p>
            <a:pPr marL="342900" marR="370205" lvl="0" indent="-342900"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Some recent news reports suggest teens are ‘leaving’ Facebook, it is more likely that they’re adopting other channels, e.g. Instagram, in addition to Facebook.</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0">
              <a:spcBef>
                <a:spcPts val="0"/>
              </a:spcBef>
              <a:spcAft>
                <a:spcPts val="0"/>
              </a:spcAft>
            </a:pPr>
            <a:r>
              <a:rPr lang="en-US" sz="800" u="sng" dirty="0">
                <a:solidFill>
                  <a:srgbClr val="000000"/>
                </a:solidFill>
                <a:latin typeface="Arial" panose="020B0604020202020204" pitchFamily="34" charset="0"/>
                <a:ea typeface="Times New Roman" panose="02020603050405020304" pitchFamily="18" charset="0"/>
              </a:rPr>
              <a:t>Google+</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6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Similar to Facebook in terms of features and capabilities (posts, shares, content).</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111 million active users.</a:t>
            </a:r>
            <a:endParaRPr lang="en-US" sz="800" dirty="0">
              <a:latin typeface="Times New Roman" panose="02020603050405020304" pitchFamily="18" charset="0"/>
              <a:ea typeface="Times New Roman" panose="02020603050405020304" pitchFamily="18" charset="0"/>
            </a:endParaRPr>
          </a:p>
          <a:p>
            <a:pPr marL="342900" marR="192405" lvl="0" indent="-342900" algn="just"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Google+ content and “likes” are weighted heavily in Google search engine results; this could be an important consideration in choosing to use Google+ as a complement to your lodge website, especially for public, community-facing content.</a:t>
            </a:r>
            <a:endParaRPr lang="en-US" sz="800" dirty="0">
              <a:latin typeface="Times New Roman" panose="02020603050405020304" pitchFamily="18" charset="0"/>
              <a:ea typeface="Times New Roman" panose="02020603050405020304" pitchFamily="18" charset="0"/>
            </a:endParaRPr>
          </a:p>
          <a:p>
            <a:pPr marL="342900" marR="69215"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Using a social media management tool to post simultaneously to Facebook and G+ makes managing a Google+ page less onerous; however, you still need to monitor, manage, and reply to content and comments on Google+.</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0">
              <a:spcBef>
                <a:spcPts val="0"/>
              </a:spcBef>
              <a:spcAft>
                <a:spcPts val="0"/>
              </a:spcAft>
            </a:pPr>
            <a:r>
              <a:rPr lang="en-US" sz="800" u="sng" dirty="0">
                <a:solidFill>
                  <a:srgbClr val="000000"/>
                </a:solidFill>
                <a:latin typeface="Arial" panose="020B0604020202020204" pitchFamily="34" charset="0"/>
                <a:ea typeface="Times New Roman" panose="02020603050405020304" pitchFamily="18" charset="0"/>
              </a:rPr>
              <a:t>Twitter</a:t>
            </a:r>
            <a:endParaRPr lang="en-US" sz="800" dirty="0">
              <a:latin typeface="Times New Roman" panose="02020603050405020304" pitchFamily="18" charset="0"/>
              <a:ea typeface="Times New Roman" panose="02020603050405020304" pitchFamily="18" charset="0"/>
            </a:endParaRPr>
          </a:p>
          <a:p>
            <a:pPr marL="342900" marR="502285" lvl="0" indent="-342900" fontAlgn="base">
              <a:spcBef>
                <a:spcPts val="6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Users can quickly post 280-character ‘micro-blogs’ in the moment, allowing users to share breaking news and live updates.</a:t>
            </a:r>
            <a:endParaRPr lang="en-US" sz="800" dirty="0">
              <a:latin typeface="Times New Roman" panose="02020603050405020304" pitchFamily="18" charset="0"/>
              <a:ea typeface="Times New Roman" panose="02020603050405020304" pitchFamily="18" charset="0"/>
            </a:endParaRPr>
          </a:p>
          <a:p>
            <a:pPr marL="342900" marR="323850" lvl="0" indent="-342900" fontAlgn="base">
              <a:spcBef>
                <a:spcPts val="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330 million active users. Growing usage among teens and young adults; less so among older adults.</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Quick updates, reminders, timely and relevant topical content.</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Thought to be the “pulse” of the Internet – what people are talking about, right now.</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0">
              <a:spcBef>
                <a:spcPts val="0"/>
              </a:spcBef>
              <a:spcAft>
                <a:spcPts val="0"/>
              </a:spcAft>
            </a:pPr>
            <a:r>
              <a:rPr lang="en-US" sz="800" u="sng" dirty="0">
                <a:solidFill>
                  <a:srgbClr val="000000"/>
                </a:solidFill>
                <a:latin typeface="Arial" panose="020B0604020202020204" pitchFamily="34" charset="0"/>
                <a:ea typeface="Times New Roman" panose="02020603050405020304" pitchFamily="18" charset="0"/>
              </a:rPr>
              <a:t>LinkedIn</a:t>
            </a:r>
            <a:endParaRPr lang="en-US" sz="800" dirty="0">
              <a:latin typeface="Times New Roman" panose="02020603050405020304" pitchFamily="18" charset="0"/>
              <a:ea typeface="Times New Roman" panose="02020603050405020304" pitchFamily="18" charset="0"/>
            </a:endParaRPr>
          </a:p>
          <a:p>
            <a:pPr marL="342900" marR="204470" lvl="0" indent="-342900" fontAlgn="base">
              <a:spcBef>
                <a:spcPts val="6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Popular among professionals and college students, LinkedIn offers networking, resource sharing, and establishing ties with Scouting alumni who may no longer be directly involved.</a:t>
            </a:r>
            <a:endParaRPr lang="en-US" sz="800" dirty="0">
              <a:latin typeface="Times New Roman" panose="02020603050405020304" pitchFamily="18" charset="0"/>
              <a:ea typeface="Times New Roman" panose="02020603050405020304" pitchFamily="18" charset="0"/>
            </a:endParaRPr>
          </a:p>
          <a:p>
            <a:pPr marL="342900" marR="274320"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467 million active users; more popular than Twitter among adults. Core demographic is 30-49, skews towards well-educated users.</a:t>
            </a:r>
            <a:endParaRPr lang="en-US" sz="800" dirty="0">
              <a:latin typeface="Times New Roman" panose="02020603050405020304" pitchFamily="18" charset="0"/>
              <a:ea typeface="Times New Roman" panose="02020603050405020304" pitchFamily="18" charset="0"/>
            </a:endParaRPr>
          </a:p>
          <a:p>
            <a:pPr marL="342900" marR="91440"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Limited ability to share visual media; more appropriate for short-form original content articles, and sharing relevant links.</a:t>
            </a:r>
            <a:endParaRPr lang="en-US" sz="800" dirty="0">
              <a:latin typeface="Times New Roman" panose="02020603050405020304" pitchFamily="18" charset="0"/>
              <a:ea typeface="Times New Roman" panose="02020603050405020304" pitchFamily="18" charset="0"/>
            </a:endParaRPr>
          </a:p>
          <a:p>
            <a:pPr marL="63500" marR="0">
              <a:spcBef>
                <a:spcPts val="500"/>
              </a:spcBef>
              <a:spcAft>
                <a:spcPts val="0"/>
              </a:spcAft>
            </a:pPr>
            <a:r>
              <a:rPr lang="en-US" sz="800" dirty="0">
                <a:solidFill>
                  <a:srgbClr val="000000"/>
                </a:solidFill>
                <a:latin typeface="Arial" panose="020B0604020202020204" pitchFamily="34" charset="0"/>
                <a:ea typeface="Times New Roman" panose="02020603050405020304" pitchFamily="18" charset="0"/>
              </a:rPr>
              <a:t/>
            </a:r>
            <a:br>
              <a:rPr lang="en-US" sz="800" dirty="0">
                <a:solidFill>
                  <a:srgbClr val="000000"/>
                </a:solidFill>
                <a:latin typeface="Arial" panose="020B0604020202020204" pitchFamily="34" charset="0"/>
                <a:ea typeface="Times New Roman" panose="02020603050405020304" pitchFamily="18" charset="0"/>
              </a:rPr>
            </a:br>
            <a:r>
              <a:rPr lang="en-US" sz="800" u="sng" dirty="0">
                <a:solidFill>
                  <a:srgbClr val="000000"/>
                </a:solidFill>
                <a:latin typeface="Arial" panose="020B0604020202020204" pitchFamily="34" charset="0"/>
                <a:ea typeface="Times New Roman" panose="02020603050405020304" pitchFamily="18" charset="0"/>
              </a:rPr>
              <a:t>YouTube</a:t>
            </a:r>
            <a:endParaRPr lang="en-US" sz="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World’s 2</a:t>
            </a:r>
            <a:r>
              <a:rPr lang="en-US" sz="800" baseline="30000" dirty="0">
                <a:solidFill>
                  <a:srgbClr val="000000"/>
                </a:solidFill>
                <a:latin typeface="Arial" panose="020B0604020202020204" pitchFamily="34" charset="0"/>
                <a:ea typeface="Times New Roman" panose="02020603050405020304" pitchFamily="18" charset="0"/>
              </a:rPr>
              <a:t>nd</a:t>
            </a:r>
            <a:r>
              <a:rPr lang="en-US" sz="800" dirty="0">
                <a:solidFill>
                  <a:srgbClr val="000000"/>
                </a:solidFill>
                <a:latin typeface="Arial" panose="020B0604020202020204" pitchFamily="34" charset="0"/>
                <a:ea typeface="Times New Roman" panose="02020603050405020304" pitchFamily="18" charset="0"/>
              </a:rPr>
              <a:t>largest search engine, following Google. Video sharing website, allows comments. Videos from a few seconds to several hours.</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1 billion active users each month</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300 hours of video are uploaded every minute.</a:t>
            </a:r>
            <a:endParaRPr lang="en-US" sz="800" dirty="0">
              <a:latin typeface="Times New Roman" panose="02020603050405020304" pitchFamily="18" charset="0"/>
              <a:ea typeface="Times New Roman" panose="02020603050405020304" pitchFamily="18" charset="0"/>
            </a:endParaRPr>
          </a:p>
          <a:p>
            <a:pPr marL="342900" marR="79375" lvl="0" indent="-342900"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Reaches more teens and young adults than any single cable channel. Rated by Millennials as the top place to watch content.</a:t>
            </a:r>
            <a:endParaRPr lang="en-US" sz="800" dirty="0">
              <a:latin typeface="Times New Roman" panose="02020603050405020304" pitchFamily="18" charset="0"/>
              <a:ea typeface="Times New Roman" panose="02020603050405020304" pitchFamily="18" charset="0"/>
            </a:endParaRPr>
          </a:p>
          <a:p>
            <a:pPr marL="342900" marR="379095"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Good video content is more difficult to create than written or photographic content, but is far more engaging for ‘branding’ and promotional messages.</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1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Video is also powerful for instructional, “how do I..” content.</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0">
              <a:spcBef>
                <a:spcPts val="0"/>
              </a:spcBef>
              <a:spcAft>
                <a:spcPts val="0"/>
              </a:spcAft>
            </a:pPr>
            <a:r>
              <a:rPr lang="en-US" sz="800" u="sng" dirty="0">
                <a:solidFill>
                  <a:srgbClr val="000000"/>
                </a:solidFill>
                <a:latin typeface="Arial" panose="020B0604020202020204" pitchFamily="34" charset="0"/>
                <a:ea typeface="Times New Roman" panose="02020603050405020304" pitchFamily="18" charset="0"/>
              </a:rPr>
              <a:t>Instagram</a:t>
            </a:r>
            <a:endParaRPr lang="en-US" sz="800" dirty="0">
              <a:latin typeface="Times New Roman" panose="02020603050405020304" pitchFamily="18" charset="0"/>
              <a:ea typeface="Times New Roman" panose="02020603050405020304" pitchFamily="18" charset="0"/>
            </a:endParaRPr>
          </a:p>
          <a:p>
            <a:pPr marL="342900" marR="278765" lvl="0" indent="-342900" fontAlgn="base">
              <a:spcBef>
                <a:spcPts val="6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Photo sharing site for mobile devices; pictures can be viewed from a computer, but not posted from a computer.</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800 million active users. 16 billion photos shared. 53% of young adults use Instagram.</a:t>
            </a:r>
            <a:endParaRPr lang="en-US" sz="800" dirty="0">
              <a:latin typeface="Times New Roman" panose="02020603050405020304" pitchFamily="18" charset="0"/>
              <a:ea typeface="Times New Roman" panose="02020603050405020304" pitchFamily="18" charset="0"/>
            </a:endParaRPr>
          </a:p>
          <a:p>
            <a:pPr marL="342900" marR="415290" lvl="0" indent="-342900" fontAlgn="base">
              <a:spcBef>
                <a:spcPts val="23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Instagram has edged out Facebook and Twitter among teens as “the most important” social network.</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It integrates easily into Facebook and Twitter.</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0">
              <a:spcBef>
                <a:spcPts val="5"/>
              </a:spcBef>
              <a:spcAft>
                <a:spcPts val="0"/>
              </a:spcAft>
            </a:pPr>
            <a:r>
              <a:rPr lang="en-US" sz="800" u="sng" dirty="0">
                <a:solidFill>
                  <a:srgbClr val="000000"/>
                </a:solidFill>
                <a:latin typeface="Arial" panose="020B0604020202020204" pitchFamily="34" charset="0"/>
                <a:ea typeface="Times New Roman" panose="02020603050405020304" pitchFamily="18" charset="0"/>
              </a:rPr>
              <a:t>Snapchat</a:t>
            </a:r>
            <a:endParaRPr lang="en-US" sz="800" dirty="0">
              <a:latin typeface="Times New Roman" panose="02020603050405020304" pitchFamily="18" charset="0"/>
              <a:ea typeface="Times New Roman" panose="02020603050405020304" pitchFamily="18" charset="0"/>
            </a:endParaRPr>
          </a:p>
          <a:p>
            <a:pPr marL="342900" marR="165100" lvl="0" indent="-342900" fontAlgn="base">
              <a:spcBef>
                <a:spcPts val="6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Similar to Twitter for “in the moment” messages, but uses a picture or short video as the primary message, with brief captions and annotations.</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150 million active users.  Snapchat has become one of the main social networks among teens.</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3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Messages disappear once viewed.</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200"/>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Sends only to a defined contact list, limiting the audience.</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63500" marR="111760">
              <a:spcBef>
                <a:spcPts val="0"/>
              </a:spcBef>
              <a:spcAft>
                <a:spcPts val="0"/>
              </a:spcAft>
            </a:pPr>
            <a:r>
              <a:rPr lang="en-US" sz="800" dirty="0">
                <a:solidFill>
                  <a:srgbClr val="000000"/>
                </a:solidFill>
                <a:latin typeface="Arial" panose="020B0604020202020204" pitchFamily="34" charset="0"/>
                <a:ea typeface="Times New Roman" panose="02020603050405020304" pitchFamily="18" charset="0"/>
              </a:rPr>
              <a:t>Based on who you’ve defined as your audiences, and what message you’re trying to communicate to them, you may choose to integrate one or more of these channels into your social media program.</a:t>
            </a:r>
            <a:endParaRPr lang="en-US" sz="800" dirty="0">
              <a:latin typeface="Times New Roman" panose="02020603050405020304" pitchFamily="18" charset="0"/>
              <a:ea typeface="Times New Roman" panose="02020603050405020304" pitchFamily="18" charset="0"/>
            </a:endParaRPr>
          </a:p>
          <a:p>
            <a:r>
              <a:rPr lang="en-US" sz="800" dirty="0">
                <a:solidFill>
                  <a:srgbClr val="000000"/>
                </a:solidFill>
                <a:latin typeface="-webkit-standard"/>
                <a:ea typeface="Times New Roman" panose="02020603050405020304" pitchFamily="18" charset="0"/>
              </a:rPr>
              <a:t> </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Which of these channels is your lodge using already?</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Who are you trying to reach, and what is the message?</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Was that the most effective channel? Why or why not?</a:t>
            </a:r>
            <a:endParaRPr lang="en-US" sz="800" dirty="0">
              <a:latin typeface="Times New Roman" panose="02020603050405020304" pitchFamily="18" charset="0"/>
              <a:ea typeface="Times New Roman" panose="02020603050405020304" pitchFamily="18" charset="0"/>
            </a:endParaRPr>
          </a:p>
          <a:p>
            <a:pPr marL="342900" marR="0" lvl="0" indent="-342900" fontAlgn="base">
              <a:spcBef>
                <a:spcPts val="225"/>
              </a:spcBef>
              <a:spcAft>
                <a:spcPts val="0"/>
              </a:spcAft>
              <a:buSzPts val="1000"/>
              <a:buFont typeface="Symbol" pitchFamily="2" charset="2"/>
              <a:buChar char=""/>
              <a:tabLst>
                <a:tab pos="457200" algn="l"/>
              </a:tabLst>
            </a:pPr>
            <a:r>
              <a:rPr lang="en-US" sz="800" dirty="0">
                <a:solidFill>
                  <a:srgbClr val="000000"/>
                </a:solidFill>
                <a:latin typeface="Arial" panose="020B0604020202020204" pitchFamily="34" charset="0"/>
                <a:ea typeface="Times New Roman" panose="02020603050405020304" pitchFamily="18" charset="0"/>
              </a:rPr>
              <a:t>What will you do differently next time?</a:t>
            </a:r>
            <a:endParaRPr lang="en-US" sz="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97030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1A85E2-D5DB-0441-B52B-A8ABB9CBCE21}"/>
              </a:ext>
            </a:extLst>
          </p:cNvPr>
          <p:cNvSpPr>
            <a:spLocks noGrp="1"/>
          </p:cNvSpPr>
          <p:nvPr>
            <p:ph type="title"/>
          </p:nvPr>
        </p:nvSpPr>
        <p:spPr/>
        <p:txBody>
          <a:bodyPr/>
          <a:lstStyle/>
          <a:p>
            <a:r>
              <a:rPr lang="en-US" sz="3600" b="1" dirty="0"/>
              <a:t>Best practices for creating engaging content</a:t>
            </a:r>
            <a:endParaRPr lang="en-US" b="1" dirty="0"/>
          </a:p>
        </p:txBody>
      </p:sp>
      <p:sp>
        <p:nvSpPr>
          <p:cNvPr id="3" name="Text Placeholder 2">
            <a:extLst>
              <a:ext uri="{FF2B5EF4-FFF2-40B4-BE49-F238E27FC236}">
                <a16:creationId xmlns:a16="http://schemas.microsoft.com/office/drawing/2014/main" xmlns="" id="{68E4606C-FAAC-DA4E-BAB2-5A1BE16A4C66}"/>
              </a:ext>
            </a:extLst>
          </p:cNvPr>
          <p:cNvSpPr>
            <a:spLocks noGrp="1"/>
          </p:cNvSpPr>
          <p:nvPr>
            <p:ph type="body" idx="1"/>
          </p:nvPr>
        </p:nvSpPr>
        <p:spPr/>
        <p:txBody>
          <a:bodyPr/>
          <a:lstStyle/>
          <a:p>
            <a:pPr lvl="0" fontAlgn="base"/>
            <a:r>
              <a:rPr lang="en-US" sz="1800" dirty="0"/>
              <a:t>Emoticons increase comments by 33%</a:t>
            </a:r>
          </a:p>
          <a:p>
            <a:pPr lvl="0" fontAlgn="base"/>
            <a:r>
              <a:rPr lang="en-US" sz="1800" dirty="0"/>
              <a:t>Question posts get 100% more comments. </a:t>
            </a:r>
          </a:p>
          <a:p>
            <a:pPr lvl="0" fontAlgn="base"/>
            <a:r>
              <a:rPr lang="en-US" sz="1800" dirty="0"/>
              <a:t>Short posts get 23% more interaction. </a:t>
            </a:r>
          </a:p>
          <a:p>
            <a:pPr lvl="0" fontAlgn="base"/>
            <a:r>
              <a:rPr lang="en-US" sz="1800" dirty="0"/>
              <a:t>Always answer the “what’s in it for me?” question that each consumer subconsciously asks.</a:t>
            </a:r>
          </a:p>
          <a:p>
            <a:pPr lvl="0" fontAlgn="base"/>
            <a:r>
              <a:rPr lang="en-US" sz="1800" dirty="0"/>
              <a:t>Use photos and video. </a:t>
            </a:r>
          </a:p>
          <a:p>
            <a:pPr lvl="0" fontAlgn="base"/>
            <a:r>
              <a:rPr lang="en-US" sz="1800" dirty="0"/>
              <a:t>Share good external content</a:t>
            </a:r>
            <a:endParaRPr lang="en-US" dirty="0"/>
          </a:p>
          <a:p>
            <a:pPr lvl="0" fontAlgn="base"/>
            <a:r>
              <a:rPr lang="en-US" sz="1800" dirty="0"/>
              <a:t>Be (reasonably) provocative. </a:t>
            </a:r>
          </a:p>
          <a:p>
            <a:pPr lvl="0" fontAlgn="base"/>
            <a:r>
              <a:rPr lang="en-US" sz="1800" dirty="0"/>
              <a:t>Follow the Scout Oath and Law.</a:t>
            </a:r>
          </a:p>
          <a:p>
            <a:pPr lvl="0" fontAlgn="base"/>
            <a:r>
              <a:rPr lang="en-US" sz="1800" dirty="0"/>
              <a:t>Above all, be innovative!  </a:t>
            </a:r>
          </a:p>
        </p:txBody>
      </p:sp>
    </p:spTree>
    <p:extLst>
      <p:ext uri="{BB962C8B-B14F-4D97-AF65-F5344CB8AC3E}">
        <p14:creationId xmlns:p14="http://schemas.microsoft.com/office/powerpoint/2010/main" val="1609566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A31D58-C658-6943-8FFA-51B490C4E86A}"/>
              </a:ext>
            </a:extLst>
          </p:cNvPr>
          <p:cNvSpPr>
            <a:spLocks noGrp="1"/>
          </p:cNvSpPr>
          <p:nvPr>
            <p:ph type="title"/>
          </p:nvPr>
        </p:nvSpPr>
        <p:spPr/>
        <p:txBody>
          <a:bodyPr/>
          <a:lstStyle/>
          <a:p>
            <a:r>
              <a:rPr lang="en-US" sz="3600" b="1" dirty="0"/>
              <a:t>Team challenge</a:t>
            </a:r>
            <a:endParaRPr lang="en-US" dirty="0"/>
          </a:p>
        </p:txBody>
      </p:sp>
      <p:sp>
        <p:nvSpPr>
          <p:cNvPr id="3" name="Text Placeholder 2">
            <a:extLst>
              <a:ext uri="{FF2B5EF4-FFF2-40B4-BE49-F238E27FC236}">
                <a16:creationId xmlns:a16="http://schemas.microsoft.com/office/drawing/2014/main" xmlns="" id="{E2D07A33-8110-774E-8987-1D8E63F62CC8}"/>
              </a:ext>
            </a:extLst>
          </p:cNvPr>
          <p:cNvSpPr>
            <a:spLocks noGrp="1"/>
          </p:cNvSpPr>
          <p:nvPr>
            <p:ph type="body" idx="1"/>
          </p:nvPr>
        </p:nvSpPr>
        <p:spPr/>
        <p:txBody>
          <a:bodyPr/>
          <a:lstStyle/>
          <a:p>
            <a:r>
              <a:rPr lang="en-US" sz="2000" dirty="0"/>
              <a:t> Arrange into teams of two to </a:t>
            </a:r>
            <a:r>
              <a:rPr lang="en-US" sz="2000" dirty="0" smtClean="0"/>
              <a:t>four</a:t>
            </a:r>
            <a:r>
              <a:rPr lang="en-US" sz="2000" dirty="0"/>
              <a:t/>
            </a:r>
            <a:br>
              <a:rPr lang="en-US" sz="2000" dirty="0"/>
            </a:br>
            <a:endParaRPr lang="en-US" sz="2000" dirty="0"/>
          </a:p>
          <a:p>
            <a:r>
              <a:rPr lang="en-US" sz="2000" dirty="0"/>
              <a:t> Take five minutes and come up with a </a:t>
            </a:r>
            <a:r>
              <a:rPr lang="en-US" sz="2000" dirty="0" smtClean="0"/>
              <a:t>post for a social media channel (Facebook, Instagram, </a:t>
            </a:r>
            <a:r>
              <a:rPr lang="en-US" sz="2000" dirty="0" err="1" smtClean="0"/>
              <a:t>etc</a:t>
            </a:r>
            <a:r>
              <a:rPr lang="en-US" sz="2000" dirty="0" smtClean="0"/>
              <a:t>), and two Tweets</a:t>
            </a:r>
            <a:br>
              <a:rPr lang="en-US" sz="2000" dirty="0" smtClean="0"/>
            </a:br>
            <a:endParaRPr lang="en-US" sz="2000" dirty="0"/>
          </a:p>
          <a:p>
            <a:r>
              <a:rPr lang="en-US" sz="2000" dirty="0"/>
              <a:t> At the end, we will have each group </a:t>
            </a:r>
            <a:r>
              <a:rPr lang="en-US" sz="2000" dirty="0" smtClean="0"/>
              <a:t>share</a:t>
            </a:r>
            <a:br>
              <a:rPr lang="en-US" sz="2000" dirty="0" smtClean="0"/>
            </a:br>
            <a:endParaRPr lang="en-US" sz="2000" dirty="0"/>
          </a:p>
          <a:p>
            <a:r>
              <a:rPr lang="en-US" sz="2000" dirty="0"/>
              <a:t> The top three </a:t>
            </a:r>
            <a:r>
              <a:rPr lang="en-US" sz="2000" dirty="0" smtClean="0"/>
              <a:t>posts </a:t>
            </a:r>
            <a:r>
              <a:rPr lang="en-US" sz="2000" dirty="0"/>
              <a:t>and the top five tweets will be submitted to your Lodge’s communications </a:t>
            </a:r>
            <a:r>
              <a:rPr lang="en-US" sz="2000" dirty="0" smtClean="0"/>
              <a:t/>
            </a:r>
            <a:br>
              <a:rPr lang="en-US" sz="2000" dirty="0" smtClean="0"/>
            </a:br>
            <a:endParaRPr lang="en-US" sz="2000" dirty="0"/>
          </a:p>
          <a:p>
            <a:r>
              <a:rPr lang="en-US" sz="2000" dirty="0"/>
              <a:t> Remember this content should be innovative, out-of-the-box sort of stuff!</a:t>
            </a:r>
          </a:p>
          <a:p>
            <a:endParaRPr lang="en-US" dirty="0"/>
          </a:p>
        </p:txBody>
      </p:sp>
    </p:spTree>
    <p:extLst>
      <p:ext uri="{BB962C8B-B14F-4D97-AF65-F5344CB8AC3E}">
        <p14:creationId xmlns:p14="http://schemas.microsoft.com/office/powerpoint/2010/main" val="3777402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07846F-0586-C448-971C-BAA2AC87374B}"/>
              </a:ext>
            </a:extLst>
          </p:cNvPr>
          <p:cNvSpPr>
            <a:spLocks noGrp="1"/>
          </p:cNvSpPr>
          <p:nvPr>
            <p:ph type="title"/>
          </p:nvPr>
        </p:nvSpPr>
        <p:spPr/>
        <p:txBody>
          <a:bodyPr/>
          <a:lstStyle/>
          <a:p>
            <a:r>
              <a:rPr lang="en-US" sz="3600" dirty="0"/>
              <a:t>BSA Guidelines - Social Media and Youth Protection. </a:t>
            </a:r>
          </a:p>
        </p:txBody>
      </p:sp>
      <p:sp>
        <p:nvSpPr>
          <p:cNvPr id="3" name="Text Placeholder 2">
            <a:extLst>
              <a:ext uri="{FF2B5EF4-FFF2-40B4-BE49-F238E27FC236}">
                <a16:creationId xmlns:a16="http://schemas.microsoft.com/office/drawing/2014/main" xmlns="" id="{1253161F-58AF-2D4E-A3B4-CA556975CB9A}"/>
              </a:ext>
            </a:extLst>
          </p:cNvPr>
          <p:cNvSpPr>
            <a:spLocks noGrp="1"/>
          </p:cNvSpPr>
          <p:nvPr>
            <p:ph type="body" idx="1"/>
          </p:nvPr>
        </p:nvSpPr>
        <p:spPr/>
        <p:txBody>
          <a:bodyPr/>
          <a:lstStyle/>
          <a:p>
            <a:pPr lvl="0" fontAlgn="base"/>
            <a:r>
              <a:rPr lang="en-US" sz="1600" dirty="0" smtClean="0"/>
              <a:t>The Two </a:t>
            </a:r>
            <a:r>
              <a:rPr lang="en-US" sz="1600" dirty="0"/>
              <a:t>deep” leadership policy that governs all Scouting activities also applies to use of social </a:t>
            </a:r>
            <a:r>
              <a:rPr lang="en-US" sz="1600" dirty="0" smtClean="0"/>
              <a:t>media</a:t>
            </a:r>
          </a:p>
          <a:p>
            <a:pPr lvl="1" fontAlgn="base"/>
            <a:r>
              <a:rPr lang="en-US" sz="1600" dirty="0" smtClean="0"/>
              <a:t> There </a:t>
            </a:r>
            <a:r>
              <a:rPr lang="en-US" sz="1600" dirty="0"/>
              <a:t>should be no private messages and no one-on-one direct contact through </a:t>
            </a:r>
            <a:r>
              <a:rPr lang="en-US" sz="1600" dirty="0" smtClean="0"/>
              <a:t>social media features or messaging apps </a:t>
            </a:r>
          </a:p>
          <a:p>
            <a:pPr lvl="1" fontAlgn="base"/>
            <a:r>
              <a:rPr lang="en-US" sz="1600" dirty="0" smtClean="0"/>
              <a:t> All </a:t>
            </a:r>
            <a:r>
              <a:rPr lang="en-US" sz="1600" dirty="0"/>
              <a:t>communication between adults and youth should take place in </a:t>
            </a:r>
            <a:r>
              <a:rPr lang="en-US" sz="1600" dirty="0" smtClean="0"/>
              <a:t>public channels</a:t>
            </a:r>
          </a:p>
          <a:p>
            <a:pPr lvl="1" fontAlgn="base"/>
            <a:r>
              <a:rPr lang="en-US" sz="1600" dirty="0" smtClean="0"/>
              <a:t> Email or messaging app co</a:t>
            </a:r>
            <a:r>
              <a:rPr lang="en-US" sz="1600" dirty="0" smtClean="0"/>
              <a:t>mmunication </a:t>
            </a:r>
            <a:r>
              <a:rPr lang="en-US" sz="1600" dirty="0"/>
              <a:t>between adults and youth should always include one or more authorized </a:t>
            </a:r>
            <a:r>
              <a:rPr lang="en-US" sz="1600" dirty="0" smtClean="0"/>
              <a:t>adults in the message</a:t>
            </a:r>
            <a:br>
              <a:rPr lang="en-US" sz="1600" dirty="0" smtClean="0"/>
            </a:br>
            <a:endParaRPr lang="en-US" sz="1600" dirty="0"/>
          </a:p>
          <a:p>
            <a:pPr lvl="0" fontAlgn="base"/>
            <a:r>
              <a:rPr lang="en-US" sz="2000" dirty="0" smtClean="0"/>
              <a:t> </a:t>
            </a:r>
            <a:r>
              <a:rPr lang="en-US" sz="1600" dirty="0" smtClean="0"/>
              <a:t>Personal </a:t>
            </a:r>
            <a:r>
              <a:rPr lang="en-US" sz="1600" dirty="0"/>
              <a:t>social media </a:t>
            </a:r>
            <a:r>
              <a:rPr lang="en-US" sz="1600" dirty="0" smtClean="0"/>
              <a:t>profiles </a:t>
            </a:r>
            <a:r>
              <a:rPr lang="en-US" sz="1600" dirty="0"/>
              <a:t>should be kept </a:t>
            </a:r>
            <a:r>
              <a:rPr lang="en-US" sz="1600" dirty="0" smtClean="0"/>
              <a:t>private </a:t>
            </a:r>
          </a:p>
          <a:p>
            <a:pPr lvl="1" fontAlgn="base"/>
            <a:r>
              <a:rPr lang="en-US" sz="1600" dirty="0" smtClean="0"/>
              <a:t> D</a:t>
            </a:r>
            <a:r>
              <a:rPr lang="en-US" sz="1600" dirty="0" smtClean="0"/>
              <a:t>o </a:t>
            </a:r>
            <a:r>
              <a:rPr lang="en-US" sz="1600" dirty="0"/>
              <a:t>not display your phone number, address, or personal email address on these </a:t>
            </a:r>
            <a:r>
              <a:rPr lang="en-US" sz="1600" dirty="0" smtClean="0"/>
              <a:t>profiles</a:t>
            </a:r>
            <a:endParaRPr lang="en-US" sz="1700" dirty="0"/>
          </a:p>
          <a:p>
            <a:endParaRPr lang="en-US" dirty="0"/>
          </a:p>
        </p:txBody>
      </p:sp>
    </p:spTree>
    <p:extLst>
      <p:ext uri="{BB962C8B-B14F-4D97-AF65-F5344CB8AC3E}">
        <p14:creationId xmlns:p14="http://schemas.microsoft.com/office/powerpoint/2010/main" val="3818621455"/>
      </p:ext>
    </p:extLst>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1297</TotalTime>
  <Words>461</Words>
  <Application>Microsoft Macintosh PowerPoint</Application>
  <PresentationFormat>On-screen Show (4:3)</PresentationFormat>
  <Paragraphs>155</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-webkit-standard</vt:lpstr>
      <vt:lpstr>Calibri</vt:lpstr>
      <vt:lpstr>Symbol</vt:lpstr>
      <vt:lpstr>Times New Roman</vt:lpstr>
      <vt:lpstr>Arial</vt:lpstr>
      <vt:lpstr>1_Office Theme</vt:lpstr>
      <vt:lpstr>BUILDING AN EFFECTIVE SOCIAL MEDIA PROGRAM</vt:lpstr>
      <vt:lpstr>PowerPoint Presentation</vt:lpstr>
      <vt:lpstr>Understanding our audience and their needs</vt:lpstr>
      <vt:lpstr>Understanding our audience and their needs</vt:lpstr>
      <vt:lpstr>Understanding the audience </vt:lpstr>
      <vt:lpstr>The right channel….</vt:lpstr>
      <vt:lpstr>Best practices for creating engaging content</vt:lpstr>
      <vt:lpstr>Team challenge</vt:lpstr>
      <vt:lpstr>BSA Guidelines - Social Media and Youth Protection. </vt:lpstr>
      <vt:lpstr>BSA Guidelines - Social Media and Youth Protection. </vt:lpstr>
      <vt:lpstr>The Lodge Social Media Team </vt:lpstr>
      <vt:lpstr>CONCLUSION</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Emery</dc:creator>
  <cp:lastModifiedBy>Dave Lannom</cp:lastModifiedBy>
  <cp:revision>21</cp:revision>
  <dcterms:created xsi:type="dcterms:W3CDTF">2017-11-02T05:39:35Z</dcterms:created>
  <dcterms:modified xsi:type="dcterms:W3CDTF">2018-09-30T22:15:42Z</dcterms:modified>
</cp:coreProperties>
</file>