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6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E5EFE-80D4-4345-ADF2-B8AF25128F01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9362C-1E0B-4727-87B2-D29A1103D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3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504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3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1371601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buClr>
                <a:srgbClr val="FFFFFF"/>
              </a:buClr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42900" marR="0" lvl="1" indent="0" algn="ctr" rtl="0">
              <a:spcBef>
                <a:spcPts val="420"/>
              </a:spcBef>
              <a:buClr>
                <a:srgbClr val="888888"/>
              </a:buClr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85800" marR="0" lvl="2" indent="0" algn="ctr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00" marR="0" lvl="3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371600" marR="0" lvl="4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14500" marR="0" lvl="5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203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2048310" y="274639"/>
            <a:ext cx="6638488" cy="7494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3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734127"/>
            <a:ext cx="8229600" cy="43920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7175" marR="0" lvl="0" indent="-104775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57213" marR="0" lvl="1" indent="-80963" algn="l" rtl="0">
              <a:spcBef>
                <a:spcPts val="420"/>
              </a:spcBef>
              <a:buClr>
                <a:schemeClr val="dk1"/>
              </a:buClr>
              <a:buSzPct val="1000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857250" marR="0" lvl="2" indent="-5715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200150" marR="0" lvl="3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43050" marR="0" lvl="4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885950" marR="0" lvl="5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6933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061967" y="274637"/>
            <a:ext cx="6624833" cy="7221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4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1893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238233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"/>
          <p:cNvSpPr txBox="1">
            <a:spLocks noGrp="1"/>
          </p:cNvSpPr>
          <p:nvPr>
            <p:ph type="ctrTitle"/>
          </p:nvPr>
        </p:nvSpPr>
        <p:spPr>
          <a:xfrm>
            <a:off x="1657350" y="2455069"/>
            <a:ext cx="58293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lang="en-US" sz="3200" b="1" dirty="0" err="1"/>
              <a:t>ArrowCorps</a:t>
            </a:r>
            <a:endParaRPr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6080A9-9589-4EA1-BCC7-B29A8F6139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4D31C-56EF-A042-B0F3-69265F922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Conservation Project Planning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D9ED0-DE8D-5F49-B448-986876E842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dirty="0"/>
              <a:t> Establish strong lines of communication and build a relationship of trust.</a:t>
            </a:r>
          </a:p>
          <a:p>
            <a:pPr fontAlgn="base"/>
            <a:r>
              <a:rPr lang="en-US" dirty="0"/>
              <a:t> Learn the terminology (e.g. Incident Command System).</a:t>
            </a:r>
          </a:p>
          <a:p>
            <a:pPr fontAlgn="base"/>
            <a:r>
              <a:rPr lang="en-US" dirty="0"/>
              <a:t> Understand:	</a:t>
            </a:r>
          </a:p>
          <a:p>
            <a:pPr lvl="1" fontAlgn="base"/>
            <a:r>
              <a:rPr lang="en-US" sz="2400" dirty="0"/>
              <a:t> Management issues and “red-tape” when working on public lands</a:t>
            </a:r>
          </a:p>
          <a:p>
            <a:pPr lvl="1" fontAlgn="base"/>
            <a:r>
              <a:rPr lang="en-US" sz="2400" dirty="0"/>
              <a:t> Resource manager’s ultimate goals.</a:t>
            </a:r>
          </a:p>
          <a:p>
            <a:pPr fontAlgn="base"/>
            <a:r>
              <a:rPr lang="en-US" dirty="0"/>
              <a:t> Demonstrate commitment to the project.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55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4D31C-56EF-A042-B0F3-69265F922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Conservation Project Planning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D9ED0-DE8D-5F49-B448-986876E842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457200">
              <a:buFont typeface="+mj-lt"/>
              <a:buAutoNum type="arabicPeriod"/>
            </a:pPr>
            <a:r>
              <a:rPr lang="en-US" dirty="0"/>
              <a:t>Assess: Understand the Conservation Need</a:t>
            </a:r>
            <a:br>
              <a:rPr lang="en-US" dirty="0"/>
            </a:br>
            <a:endParaRPr lang="en-US" b="1" dirty="0"/>
          </a:p>
          <a:p>
            <a:pPr marL="609600" indent="-457200">
              <a:buFont typeface="+mj-lt"/>
              <a:buAutoNum type="arabicPeriod"/>
            </a:pPr>
            <a:r>
              <a:rPr lang="en-US" dirty="0"/>
              <a:t>Mobilize: Gather Necessary Resources</a:t>
            </a:r>
            <a:br>
              <a:rPr lang="en-US" dirty="0"/>
            </a:br>
            <a:endParaRPr lang="en-US" dirty="0"/>
          </a:p>
          <a:p>
            <a:pPr marL="609600" indent="-457200">
              <a:buFont typeface="+mj-lt"/>
              <a:buAutoNum type="arabicPeriod"/>
            </a:pPr>
            <a:r>
              <a:rPr lang="en-US" dirty="0"/>
              <a:t>Deliver: Develop and Execute a Conservation Plan</a:t>
            </a:r>
            <a:br>
              <a:rPr lang="en-US" dirty="0"/>
            </a:br>
            <a:endParaRPr lang="en-US" dirty="0"/>
          </a:p>
          <a:p>
            <a:pPr marL="609600" indent="-457200">
              <a:buFont typeface="+mj-lt"/>
              <a:buAutoNum type="arabicPeriod"/>
            </a:pPr>
            <a:r>
              <a:rPr lang="en-US" dirty="0"/>
              <a:t>Review: Measure the Overall Conservation Impact</a:t>
            </a:r>
            <a:br>
              <a:rPr lang="en-US" dirty="0"/>
            </a:br>
            <a:endParaRPr lang="en-US" dirty="0"/>
          </a:p>
          <a:p>
            <a:pPr marL="609600" indent="-457200">
              <a:buFont typeface="+mj-lt"/>
              <a:buAutoNum type="arabicPeriod"/>
            </a:pPr>
            <a:r>
              <a:rPr lang="en-US" dirty="0"/>
              <a:t>Report: Pass along the Results</a:t>
            </a:r>
          </a:p>
        </p:txBody>
      </p:sp>
    </p:spTree>
    <p:extLst>
      <p:ext uri="{BB962C8B-B14F-4D97-AF65-F5344CB8AC3E}">
        <p14:creationId xmlns:p14="http://schemas.microsoft.com/office/powerpoint/2010/main" val="2095243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AFAAC-7D22-5F4B-816D-FE51D1048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286FB-058A-084A-BC12-E0432F9006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 </a:t>
            </a:r>
            <a:r>
              <a:rPr lang="en-US" i="1" dirty="0" err="1"/>
              <a:t>ArrowCorps</a:t>
            </a:r>
            <a:r>
              <a:rPr lang="en-US" i="1" baseline="30000" dirty="0"/>
              <a:t> </a:t>
            </a:r>
            <a:r>
              <a:rPr lang="en-US" dirty="0"/>
              <a:t>was a monumental project in its scope and overall impact, and was guided by the planning process discussed</a:t>
            </a:r>
            <a:br>
              <a:rPr lang="en-US" dirty="0"/>
            </a:br>
            <a:r>
              <a:rPr lang="en-US" dirty="0"/>
              <a:t> </a:t>
            </a:r>
          </a:p>
          <a:p>
            <a:r>
              <a:rPr lang="en-US" dirty="0"/>
              <a:t> However, even a small project can use the same guiding principles and can be a very effective tool in the conservation of our many natural resources and places.</a:t>
            </a:r>
          </a:p>
          <a:p>
            <a:pPr marL="152400" indent="0">
              <a:buNone/>
            </a:pPr>
            <a:endParaRPr lang="en-US" sz="1200" dirty="0"/>
          </a:p>
          <a:p>
            <a:pPr marL="15240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1A3555B-8ACC-CC49-A333-3A230D9C4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Your willingness to lead a conservation initiative, no matter the size, can have a multiplier effect. And as people participate in these projects their attitudes will change about the area where the project work was performed or the resource that was conserved.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-webkit-standard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-webkit-standard"/>
              </a:rPr>
            </a:b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-webkit-standard"/>
              </a:rPr>
              <a:t>  </a:t>
            </a:r>
            <a:endParaRPr kumimoji="0" lang="en-US" altLang="en-US" sz="13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-webkit-standard"/>
            </a:endParaRPr>
          </a:p>
        </p:txBody>
      </p:sp>
      <p:sp>
        <p:nvSpPr>
          <p:cNvPr id="7" name="AutoShape 4" descr="https://docs.google.com/drawings/d/sSzXYY2SKHDfCoTuwptQeKA/image?w=639&amp;h=17&amp;rev=1&amp;ac=1">
            <a:extLst>
              <a:ext uri="{FF2B5EF4-FFF2-40B4-BE49-F238E27FC236}">
                <a16:creationId xmlns:a16="http://schemas.microsoft.com/office/drawing/2014/main" id="{232F82B8-C247-CC46-8FAA-28CC71674D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84138"/>
            <a:ext cx="81153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48310" y="4925833"/>
            <a:ext cx="55066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52400" indent="0">
              <a:buNone/>
            </a:pPr>
            <a:r>
              <a:rPr lang="en-US" i="1" dirty="0"/>
              <a:t>“When one tugs at a single thing in nature, </a:t>
            </a:r>
          </a:p>
          <a:p>
            <a:pPr marL="152400" indent="0">
              <a:buNone/>
            </a:pPr>
            <a:r>
              <a:rPr lang="en-US" i="1" dirty="0"/>
              <a:t>he finds it attached to the rest of the world</a:t>
            </a:r>
            <a:r>
              <a:rPr lang="en-US" dirty="0"/>
              <a:t>.”   </a:t>
            </a:r>
          </a:p>
          <a:p>
            <a:pPr marL="152400" indent="0">
              <a:buNone/>
            </a:pPr>
            <a:r>
              <a:rPr lang="en-US" dirty="0"/>
              <a:t>                                                              -unknown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292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Objectives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b="1" dirty="0"/>
              <a:t> </a:t>
            </a:r>
            <a:r>
              <a:rPr lang="en-US" sz="2000" b="1" dirty="0"/>
              <a:t>Explain </a:t>
            </a:r>
            <a:r>
              <a:rPr lang="en-US" sz="2000" dirty="0"/>
              <a:t>the purpose of conservation and what the local, regional and national conservation issues and resources</a:t>
            </a:r>
            <a:br>
              <a:rPr lang="en-US" sz="2000" dirty="0"/>
            </a:br>
            <a:endParaRPr lang="en-US" sz="2000" dirty="0"/>
          </a:p>
          <a:p>
            <a:pPr fontAlgn="base"/>
            <a:r>
              <a:rPr lang="en-US" sz="2000" b="1" dirty="0"/>
              <a:t> Demonstrate </a:t>
            </a:r>
            <a:r>
              <a:rPr lang="en-US" sz="2000" dirty="0"/>
              <a:t>the steps required to plan a conservation project using the available local, regional and national resources</a:t>
            </a:r>
            <a:br>
              <a:rPr lang="en-US" sz="2000" dirty="0"/>
            </a:br>
            <a:endParaRPr lang="en-US" sz="2000" dirty="0"/>
          </a:p>
          <a:p>
            <a:pPr fontAlgn="base"/>
            <a:r>
              <a:rPr lang="en-US" sz="2000" b="1" dirty="0"/>
              <a:t> Guide</a:t>
            </a:r>
            <a:r>
              <a:rPr lang="en-US" sz="2000" dirty="0"/>
              <a:t> them to develop a plan for a conservation project using local, regional, and national resources</a:t>
            </a:r>
            <a:br>
              <a:rPr lang="en-US" sz="2000" dirty="0"/>
            </a:br>
            <a:endParaRPr lang="en-US" sz="2000" dirty="0"/>
          </a:p>
          <a:p>
            <a:pPr fontAlgn="base"/>
            <a:r>
              <a:rPr lang="en-US" sz="2000" b="1" dirty="0"/>
              <a:t> Enable </a:t>
            </a:r>
            <a:r>
              <a:rPr lang="en-US" sz="2000" dirty="0"/>
              <a:t>them to use the local, regional and national conservation resources in a conservation project </a:t>
            </a:r>
            <a:br>
              <a:rPr lang="en-US" dirty="0"/>
            </a:br>
            <a:br>
              <a:rPr lang="en-US" dirty="0"/>
            </a:b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2950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93C80-6DB9-1C4C-BFE9-88B405132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ArrowCorps</a:t>
            </a:r>
            <a:r>
              <a:rPr lang="en-US" sz="2800" baseline="30000" dirty="0"/>
              <a:t>  - </a:t>
            </a:r>
            <a:r>
              <a:rPr lang="en-US" sz="2800" dirty="0"/>
              <a:t>a </a:t>
            </a:r>
            <a:r>
              <a:rPr lang="en-US" sz="2800" i="1" dirty="0"/>
              <a:t>Legacy of Service</a:t>
            </a:r>
            <a:r>
              <a:rPr lang="en-US" sz="2800" dirty="0"/>
              <a:t>.</a:t>
            </a:r>
            <a:endParaRPr lang="en-US" sz="2800" baseline="30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18EF2-27E8-024D-81A6-3D2E06E8AD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Throughout the summer of 2008 the Order of the Arrow conducted the largest youth-led service project in US history:</a:t>
            </a:r>
          </a:p>
          <a:p>
            <a:pPr lvl="1"/>
            <a:r>
              <a:rPr lang="en-US" sz="2400" dirty="0"/>
              <a:t> 5,000 Arrowmen, Scouts and volunteers</a:t>
            </a:r>
          </a:p>
          <a:p>
            <a:pPr lvl="1"/>
            <a:r>
              <a:rPr lang="en-US" sz="2400" dirty="0"/>
              <a:t>  Over 250,000 Service hours</a:t>
            </a:r>
          </a:p>
          <a:p>
            <a:pPr lvl="1"/>
            <a:r>
              <a:rPr lang="en-US" sz="2400" dirty="0"/>
              <a:t> $2 million of actual and in-kind donations across five states.</a:t>
            </a:r>
            <a:br>
              <a:rPr lang="en-US" sz="2400" dirty="0"/>
            </a:br>
            <a:endParaRPr lang="en-US" sz="2400" dirty="0"/>
          </a:p>
          <a:p>
            <a:r>
              <a:rPr lang="en-US" dirty="0"/>
              <a:t> Can your Section, Area or Lodge do something as impactful at a your level?</a:t>
            </a:r>
          </a:p>
        </p:txBody>
      </p:sp>
    </p:spTree>
    <p:extLst>
      <p:ext uri="{BB962C8B-B14F-4D97-AF65-F5344CB8AC3E}">
        <p14:creationId xmlns:p14="http://schemas.microsoft.com/office/powerpoint/2010/main" val="1533279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7B35C-095B-5F49-A392-07E684789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Defining &amp; Understanding Conservation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45F976-3124-8C4F-8ED7-95665748D4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Conservation is defined as:</a:t>
            </a:r>
          </a:p>
          <a:p>
            <a:pPr lvl="1"/>
            <a:r>
              <a:rPr lang="en-US" dirty="0"/>
              <a:t>“the careful preservation and protection of something; especially planned management of a natural resource to prevent exploitation, destruction, or neglect."</a:t>
            </a:r>
          </a:p>
          <a:p>
            <a:pPr marL="152400" indent="0">
              <a:buNone/>
            </a:pP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156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37236-03C3-B84C-B586-1186101F6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Conservation vs Preservation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C22F09-62A8-E34A-BD58-34245BEC97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There is a difference however between the idea of </a:t>
            </a:r>
            <a:r>
              <a:rPr lang="en-US" i="1" dirty="0"/>
              <a:t>conservation </a:t>
            </a:r>
            <a:r>
              <a:rPr lang="en-US" dirty="0"/>
              <a:t>and </a:t>
            </a:r>
            <a:r>
              <a:rPr lang="en-US" i="1" dirty="0"/>
              <a:t>preservation. </a:t>
            </a:r>
          </a:p>
          <a:p>
            <a:pPr lvl="1"/>
            <a:r>
              <a:rPr lang="en-US" i="1" dirty="0"/>
              <a:t> </a:t>
            </a:r>
            <a:r>
              <a:rPr lang="en-US" dirty="0"/>
              <a:t>A nature </a:t>
            </a:r>
            <a:r>
              <a:rPr lang="en-US" b="1" u="sng" dirty="0"/>
              <a:t>pre</a:t>
            </a:r>
            <a:r>
              <a:rPr lang="en-US" dirty="0"/>
              <a:t>serve is a protected area of importance for wildlife, flora, fauna or features of geological or other special interest, which generally restricts human interaction. A good example of this would be the Arctic National Wildlife Refuge (ANWR).</a:t>
            </a:r>
          </a:p>
        </p:txBody>
      </p:sp>
    </p:spTree>
    <p:extLst>
      <p:ext uri="{BB962C8B-B14F-4D97-AF65-F5344CB8AC3E}">
        <p14:creationId xmlns:p14="http://schemas.microsoft.com/office/powerpoint/2010/main" val="159129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99CD2-880B-224D-9CF7-6B2242886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Conservation Issues &amp; Resources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62D557-B3FC-6147-B46D-CFC379F60E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2000" dirty="0"/>
              <a:t>Resource management professionals currently lack adequate time and manpower to fully manage and protect our country's natural places. </a:t>
            </a:r>
          </a:p>
          <a:p>
            <a:pPr lvl="1"/>
            <a:r>
              <a:rPr lang="en-US" sz="2000" dirty="0"/>
              <a:t>They need our help and we have a duty help them 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 Four major threats to the nation's forests and grasslands:</a:t>
            </a:r>
          </a:p>
          <a:p>
            <a:pPr lvl="1" fontAlgn="base"/>
            <a:r>
              <a:rPr lang="en-US" sz="2000" dirty="0"/>
              <a:t>fires and fuels</a:t>
            </a:r>
          </a:p>
          <a:p>
            <a:pPr lvl="1" fontAlgn="base"/>
            <a:r>
              <a:rPr lang="en-US" sz="2000" dirty="0"/>
              <a:t>invasive species</a:t>
            </a:r>
          </a:p>
          <a:p>
            <a:pPr lvl="1" fontAlgn="base"/>
            <a:r>
              <a:rPr lang="en-US" sz="2000" dirty="0"/>
              <a:t>loss of open space</a:t>
            </a:r>
          </a:p>
          <a:p>
            <a:pPr lvl="1" fontAlgn="base"/>
            <a:r>
              <a:rPr lang="en-US" sz="2000" dirty="0"/>
              <a:t>unmanaged recreation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54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99CD2-880B-224D-9CF7-6B2242886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Conservation Group Activity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62D557-B3FC-6147-B46D-CFC379F60E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Task</a:t>
            </a:r>
          </a:p>
          <a:p>
            <a:pPr lvl="2"/>
            <a:r>
              <a:rPr lang="en-US" sz="2400" dirty="0"/>
              <a:t> Identify a conservation-related issue that is local to one of the members of the group and then to devise project ideas that small groups could perform to help solve the issue</a:t>
            </a:r>
            <a:br>
              <a:rPr lang="en-US" sz="2400" dirty="0"/>
            </a:br>
            <a:br>
              <a:rPr lang="en-US" sz="2400" dirty="0"/>
            </a:br>
            <a:endParaRPr lang="en-US" dirty="0"/>
          </a:p>
          <a:p>
            <a:pPr lvl="2"/>
            <a:r>
              <a:rPr lang="en-US" dirty="0"/>
              <a:t> Remember</a:t>
            </a:r>
            <a:r>
              <a:rPr lang="mr-IN" dirty="0"/>
              <a:t>…</a:t>
            </a:r>
            <a:endParaRPr lang="en-US" dirty="0"/>
          </a:p>
          <a:p>
            <a:pPr lvl="3"/>
            <a:r>
              <a:rPr lang="en-US" sz="1800" dirty="0"/>
              <a:t>Four major threats to the nation's forests and grasslands</a:t>
            </a:r>
            <a:r>
              <a:rPr lang="mr-IN" sz="1800" dirty="0"/>
              <a:t>…</a:t>
            </a:r>
            <a:r>
              <a:rPr lang="en-US" sz="1800" dirty="0"/>
              <a:t>.</a:t>
            </a:r>
          </a:p>
          <a:p>
            <a:pPr lvl="4"/>
            <a:r>
              <a:rPr lang="en-US" sz="1800" dirty="0"/>
              <a:t>fires and fuels, invasive species, loss of open space, unmanaged recreation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556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4D31C-56EF-A042-B0F3-69265F922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Conservation Project Planning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D9ED0-DE8D-5F49-B448-986876E842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Conservation project planning with outside organizations is considerably different in terms of style from what we as an organization might be used to</a:t>
            </a:r>
          </a:p>
          <a:p>
            <a:pPr marL="15240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 What are a few things to consider when we begin to plan a project on Forest Service property in comparison to working at a Boy Scout camp?</a:t>
            </a:r>
          </a:p>
          <a:p>
            <a:pPr marL="152400" indent="0" fontAlgn="base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669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Agencies to Partner with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4712" y="1276927"/>
            <a:ext cx="5614416" cy="4392035"/>
          </a:xfrm>
        </p:spPr>
        <p:txBody>
          <a:bodyPr/>
          <a:lstStyle/>
          <a:p>
            <a:pPr lvl="0"/>
            <a:r>
              <a:rPr lang="en-US" sz="1600" dirty="0"/>
              <a:t> U.S. Department of Agriculture</a:t>
            </a:r>
          </a:p>
          <a:p>
            <a:pPr lvl="0"/>
            <a:r>
              <a:rPr lang="en-US" sz="1600" dirty="0"/>
              <a:t>Natural Resources Conservation Service</a:t>
            </a:r>
          </a:p>
          <a:p>
            <a:pPr lvl="0"/>
            <a:r>
              <a:rPr lang="en-US" sz="1600" dirty="0"/>
              <a:t>Forest Service</a:t>
            </a:r>
          </a:p>
          <a:p>
            <a:pPr lvl="0"/>
            <a:r>
              <a:rPr lang="en-US" sz="1600" dirty="0"/>
              <a:t>Cooperative State Research, Education, and Extension Service</a:t>
            </a:r>
          </a:p>
          <a:p>
            <a:pPr lvl="0"/>
            <a:r>
              <a:rPr lang="en-US" sz="1600" dirty="0"/>
              <a:t>U.S. Department of the Interior </a:t>
            </a:r>
          </a:p>
          <a:p>
            <a:pPr lvl="0"/>
            <a:r>
              <a:rPr lang="en-US" sz="1600" dirty="0"/>
              <a:t>Fish and Wildlife Service</a:t>
            </a:r>
          </a:p>
          <a:p>
            <a:pPr lvl="0"/>
            <a:r>
              <a:rPr lang="en-US" sz="1600" dirty="0"/>
              <a:t>Bureau of Land Management</a:t>
            </a:r>
          </a:p>
          <a:p>
            <a:pPr lvl="0"/>
            <a:r>
              <a:rPr lang="en-US" sz="1600" dirty="0"/>
              <a:t>National Park Service</a:t>
            </a:r>
          </a:p>
          <a:p>
            <a:pPr lvl="0"/>
            <a:r>
              <a:rPr lang="en-US" sz="1600" dirty="0"/>
              <a:t>Geological Survey</a:t>
            </a:r>
          </a:p>
          <a:p>
            <a:pPr lvl="0"/>
            <a:r>
              <a:rPr lang="en-US" sz="1600" dirty="0"/>
              <a:t>Bureau of Indian Affairs</a:t>
            </a:r>
          </a:p>
          <a:p>
            <a:pPr lvl="0"/>
            <a:r>
              <a:rPr lang="en-US" sz="1600" dirty="0"/>
              <a:t>Bureau of Reclamation</a:t>
            </a:r>
          </a:p>
          <a:p>
            <a:pPr lvl="0"/>
            <a:r>
              <a:rPr lang="en-US" sz="1600" dirty="0"/>
              <a:t>U.S. Department of Commerce</a:t>
            </a:r>
          </a:p>
          <a:p>
            <a:pPr lvl="0"/>
            <a:r>
              <a:rPr lang="en-US" sz="1600" dirty="0"/>
              <a:t>National Oceanic and Atmospheric Administration</a:t>
            </a:r>
          </a:p>
          <a:p>
            <a:pPr lvl="0"/>
            <a:r>
              <a:rPr lang="en-US" sz="1600" dirty="0"/>
              <a:t>U.S. Environmental Protection Agency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6887571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471</Words>
  <Application>Microsoft Office PowerPoint</Application>
  <PresentationFormat>On-screen Show (4:3)</PresentationFormat>
  <Paragraphs>76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-webkit-standard</vt:lpstr>
      <vt:lpstr>1_Office Theme</vt:lpstr>
      <vt:lpstr>ArrowCorps</vt:lpstr>
      <vt:lpstr>Session Objectives</vt:lpstr>
      <vt:lpstr>ArrowCorps  - a Legacy of Service.</vt:lpstr>
      <vt:lpstr>Defining &amp; Understanding Conservation</vt:lpstr>
      <vt:lpstr>Conservation vs Preservation</vt:lpstr>
      <vt:lpstr>Conservation Issues &amp; Resources</vt:lpstr>
      <vt:lpstr>Conservation Group Activity</vt:lpstr>
      <vt:lpstr>Conservation Project Planning</vt:lpstr>
      <vt:lpstr>National Agencies to Partner with</vt:lpstr>
      <vt:lpstr>Conservation Project Planning</vt:lpstr>
      <vt:lpstr>Conservation Project Planning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ArrowCorps</dc:title>
  <cp:lastModifiedBy>David Emery</cp:lastModifiedBy>
  <cp:revision>2</cp:revision>
  <dcterms:modified xsi:type="dcterms:W3CDTF">2018-12-26T05:06:30Z</dcterms:modified>
</cp:coreProperties>
</file>