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306" r:id="rId3"/>
    <p:sldId id="333" r:id="rId4"/>
    <p:sldId id="334" r:id="rId5"/>
    <p:sldId id="336" r:id="rId6"/>
    <p:sldId id="339" r:id="rId7"/>
    <p:sldId id="337" r:id="rId8"/>
    <p:sldId id="307" r:id="rId9"/>
    <p:sldId id="311" r:id="rId10"/>
    <p:sldId id="312" r:id="rId11"/>
    <p:sldId id="34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6" autoAdjust="0"/>
    <p:restoredTop sz="94660"/>
  </p:normalViewPr>
  <p:slideViewPr>
    <p:cSldViewPr snapToGrid="0">
      <p:cViewPr varScale="1">
        <p:scale>
          <a:sx n="58" d="100"/>
          <a:sy n="58"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E5EFE-80D4-4345-ADF2-B8AF25128F01}" type="datetimeFigureOut">
              <a:rPr lang="en-US" smtClean="0"/>
              <a:t>11/26/2018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9362C-1E0B-4727-87B2-D29A1103D089}" type="slidenum">
              <a:rPr lang="en-US" smtClean="0"/>
              <a:t>‹#›</a:t>
            </a:fld>
            <a:endParaRPr lang="en-US"/>
          </a:p>
        </p:txBody>
      </p:sp>
    </p:spTree>
    <p:extLst>
      <p:ext uri="{BB962C8B-B14F-4D97-AF65-F5344CB8AC3E}">
        <p14:creationId xmlns:p14="http://schemas.microsoft.com/office/powerpoint/2010/main" val="4040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 name="Shape 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043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10</a:t>
            </a:fld>
            <a:endParaRPr lang="en-US" altLang="en-US"/>
          </a:p>
        </p:txBody>
      </p:sp>
    </p:spTree>
    <p:extLst>
      <p:ext uri="{BB962C8B-B14F-4D97-AF65-F5344CB8AC3E}">
        <p14:creationId xmlns:p14="http://schemas.microsoft.com/office/powerpoint/2010/main" val="80622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2</a:t>
            </a:fld>
            <a:endParaRPr lang="en-US" altLang="en-US"/>
          </a:p>
        </p:txBody>
      </p:sp>
    </p:spTree>
    <p:extLst>
      <p:ext uri="{BB962C8B-B14F-4D97-AF65-F5344CB8AC3E}">
        <p14:creationId xmlns:p14="http://schemas.microsoft.com/office/powerpoint/2010/main" val="3768073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3</a:t>
            </a:fld>
            <a:endParaRPr lang="en-US" altLang="en-US"/>
          </a:p>
        </p:txBody>
      </p:sp>
    </p:spTree>
    <p:extLst>
      <p:ext uri="{BB962C8B-B14F-4D97-AF65-F5344CB8AC3E}">
        <p14:creationId xmlns:p14="http://schemas.microsoft.com/office/powerpoint/2010/main" val="915917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4</a:t>
            </a:fld>
            <a:endParaRPr lang="en-US" altLang="en-US"/>
          </a:p>
        </p:txBody>
      </p:sp>
    </p:spTree>
    <p:extLst>
      <p:ext uri="{BB962C8B-B14F-4D97-AF65-F5344CB8AC3E}">
        <p14:creationId xmlns:p14="http://schemas.microsoft.com/office/powerpoint/2010/main" val="1712259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5</a:t>
            </a:fld>
            <a:endParaRPr lang="en-US" altLang="en-US"/>
          </a:p>
        </p:txBody>
      </p:sp>
    </p:spTree>
    <p:extLst>
      <p:ext uri="{BB962C8B-B14F-4D97-AF65-F5344CB8AC3E}">
        <p14:creationId xmlns:p14="http://schemas.microsoft.com/office/powerpoint/2010/main" val="21836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6</a:t>
            </a:fld>
            <a:endParaRPr lang="en-US" altLang="en-US"/>
          </a:p>
        </p:txBody>
      </p:sp>
    </p:spTree>
    <p:extLst>
      <p:ext uri="{BB962C8B-B14F-4D97-AF65-F5344CB8AC3E}">
        <p14:creationId xmlns:p14="http://schemas.microsoft.com/office/powerpoint/2010/main" val="118452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7</a:t>
            </a:fld>
            <a:endParaRPr lang="en-US" altLang="en-US"/>
          </a:p>
        </p:txBody>
      </p:sp>
    </p:spTree>
    <p:extLst>
      <p:ext uri="{BB962C8B-B14F-4D97-AF65-F5344CB8AC3E}">
        <p14:creationId xmlns:p14="http://schemas.microsoft.com/office/powerpoint/2010/main" val="1557448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8</a:t>
            </a:fld>
            <a:endParaRPr lang="en-US" altLang="en-US"/>
          </a:p>
        </p:txBody>
      </p:sp>
    </p:spTree>
    <p:extLst>
      <p:ext uri="{BB962C8B-B14F-4D97-AF65-F5344CB8AC3E}">
        <p14:creationId xmlns:p14="http://schemas.microsoft.com/office/powerpoint/2010/main" val="3429028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D21DB9-D1C6-1A4C-9D11-909C30011F69}" type="slidenum">
              <a:rPr lang="en-US" altLang="en-US" smtClean="0"/>
              <a:pPr/>
              <a:t>9</a:t>
            </a:fld>
            <a:endParaRPr lang="en-US" altLang="en-US"/>
          </a:p>
        </p:txBody>
      </p:sp>
    </p:spTree>
    <p:extLst>
      <p:ext uri="{BB962C8B-B14F-4D97-AF65-F5344CB8AC3E}">
        <p14:creationId xmlns:p14="http://schemas.microsoft.com/office/powerpoint/2010/main" val="1982920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3300" b="0" i="0" u="none" strike="noStrike" cap="none">
                <a:solidFill>
                  <a:srgbClr val="FFFFFF"/>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0" name="Shape 10"/>
          <p:cNvSpPr txBox="1">
            <a:spLocks noGrp="1"/>
          </p:cNvSpPr>
          <p:nvPr>
            <p:ph type="subTitle" idx="1"/>
          </p:nvPr>
        </p:nvSpPr>
        <p:spPr>
          <a:xfrm>
            <a:off x="1371601" y="3886200"/>
            <a:ext cx="6400799" cy="1752600"/>
          </a:xfrm>
          <a:prstGeom prst="rect">
            <a:avLst/>
          </a:prstGeom>
          <a:noFill/>
          <a:ln>
            <a:noFill/>
          </a:ln>
        </p:spPr>
        <p:txBody>
          <a:bodyPr lIns="91425" tIns="91425" rIns="91425" bIns="91425" anchor="t" anchorCtr="0"/>
          <a:lstStyle>
            <a:lvl1pPr marL="0" marR="0" lvl="0" indent="0" algn="ctr" rtl="0">
              <a:spcBef>
                <a:spcPts val="480"/>
              </a:spcBef>
              <a:buClr>
                <a:srgbClr val="FFFFFF"/>
              </a:buClr>
              <a:buFont typeface="Arial"/>
              <a:buNone/>
              <a:defRPr sz="2400" b="0" i="0" u="none" strike="noStrike" cap="none">
                <a:solidFill>
                  <a:srgbClr val="FFFFFF"/>
                </a:solidFill>
                <a:latin typeface="Arial"/>
                <a:ea typeface="Arial"/>
                <a:cs typeface="Arial"/>
                <a:sym typeface="Arial"/>
              </a:defRPr>
            </a:lvl1pPr>
            <a:lvl2pPr marL="342900" marR="0" lvl="1" indent="0" algn="ctr" rtl="0">
              <a:spcBef>
                <a:spcPts val="420"/>
              </a:spcBef>
              <a:buClr>
                <a:srgbClr val="888888"/>
              </a:buClr>
              <a:buFont typeface="Arial"/>
              <a:buNone/>
              <a:defRPr sz="2100" b="0" i="0" u="none" strike="noStrike" cap="none">
                <a:solidFill>
                  <a:srgbClr val="888888"/>
                </a:solidFill>
                <a:latin typeface="Arial"/>
                <a:ea typeface="Arial"/>
                <a:cs typeface="Arial"/>
                <a:sym typeface="Arial"/>
              </a:defRPr>
            </a:lvl2pPr>
            <a:lvl3pPr marL="685800" marR="0" lvl="2" indent="0" algn="ctr" rtl="0">
              <a:spcBef>
                <a:spcPts val="360"/>
              </a:spcBef>
              <a:buClr>
                <a:srgbClr val="888888"/>
              </a:buClr>
              <a:buFont typeface="Arial"/>
              <a:buNone/>
              <a:defRPr sz="1800" b="0" i="0" u="none" strike="noStrike" cap="none">
                <a:solidFill>
                  <a:srgbClr val="888888"/>
                </a:solidFill>
                <a:latin typeface="Arial"/>
                <a:ea typeface="Arial"/>
                <a:cs typeface="Arial"/>
                <a:sym typeface="Arial"/>
              </a:defRPr>
            </a:lvl3pPr>
            <a:lvl4pPr marL="1028700" marR="0" lvl="3"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4pPr>
            <a:lvl5pPr marL="1371600" marR="0" lvl="4"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5pPr>
            <a:lvl6pPr marL="1714500" marR="0" lvl="5"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6pPr>
            <a:lvl7pPr marL="2057400" marR="0" lvl="6"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7pPr>
            <a:lvl8pPr marL="2400300" marR="0" lvl="7"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8pPr>
            <a:lvl9pPr marL="2743200" marR="0" lvl="8"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07203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67DB0-75A6-5343-89AC-C9B809CF1D34}"/>
              </a:ext>
            </a:extLst>
          </p:cNvPr>
          <p:cNvSpPr>
            <a:spLocks noGrp="1"/>
          </p:cNvSpPr>
          <p:nvPr>
            <p:ph type="dt" sz="half" idx="10"/>
          </p:nvPr>
        </p:nvSpPr>
        <p:spPr/>
        <p:txBody>
          <a:bodyPr/>
          <a:lstStyle>
            <a:lvl1pPr>
              <a:defRPr/>
            </a:lvl1pPr>
          </a:lstStyle>
          <a:p>
            <a:endParaRPr lang="en-US" altLang="en-US"/>
          </a:p>
        </p:txBody>
      </p:sp>
    </p:spTree>
    <p:extLst>
      <p:ext uri="{BB962C8B-B14F-4D97-AF65-F5344CB8AC3E}">
        <p14:creationId xmlns:p14="http://schemas.microsoft.com/office/powerpoint/2010/main" val="113898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0E6AFD-3B53-8A4D-90DF-0DC11043F097}"/>
              </a:ext>
            </a:extLst>
          </p:cNvPr>
          <p:cNvSpPr>
            <a:spLocks noGrp="1"/>
          </p:cNvSpPr>
          <p:nvPr>
            <p:ph/>
          </p:nvPr>
        </p:nvSpPr>
        <p:spPr>
          <a:xfrm>
            <a:off x="628650" y="365125"/>
            <a:ext cx="7886700" cy="58118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DD8A791E-C47A-FE47-84EF-2C667AA7743E}"/>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Tree>
    <p:extLst>
      <p:ext uri="{BB962C8B-B14F-4D97-AF65-F5344CB8AC3E}">
        <p14:creationId xmlns:p14="http://schemas.microsoft.com/office/powerpoint/2010/main" val="41809177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7"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922382335"/>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1657350" y="2455069"/>
            <a:ext cx="5829300" cy="1102518"/>
          </a:xfrm>
          <a:prstGeom prst="rect">
            <a:avLst/>
          </a:prstGeom>
          <a:noFill/>
          <a:ln>
            <a:noFill/>
          </a:ln>
        </p:spPr>
        <p:txBody>
          <a:bodyPr lIns="68569" tIns="34275" rIns="68569" bIns="34275" anchor="ctr" anchorCtr="0">
            <a:noAutofit/>
          </a:bodyPr>
          <a:lstStyle/>
          <a:p>
            <a:pPr>
              <a:buSzPct val="25000"/>
            </a:pPr>
            <a:r>
              <a:rPr lang="en-US" b="1" dirty="0"/>
              <a:t>Brotherhood Conversion</a:t>
            </a:r>
          </a:p>
        </p:txBody>
      </p:sp>
      <p:sp>
        <p:nvSpPr>
          <p:cNvPr id="19" name="Shape 19"/>
          <p:cNvSpPr txBox="1">
            <a:spLocks noGrp="1"/>
          </p:cNvSpPr>
          <p:nvPr>
            <p:ph type="subTitle" idx="1"/>
          </p:nvPr>
        </p:nvSpPr>
        <p:spPr>
          <a:xfrm>
            <a:off x="1807700" y="3771900"/>
            <a:ext cx="5475848" cy="1314450"/>
          </a:xfrm>
          <a:prstGeom prst="rect">
            <a:avLst/>
          </a:prstGeom>
          <a:noFill/>
          <a:ln>
            <a:noFill/>
          </a:ln>
        </p:spPr>
        <p:txBody>
          <a:bodyPr lIns="68569" tIns="34275" rIns="68569" bIns="34275" anchor="t" anchorCtr="0">
            <a:noAutofit/>
          </a:bodyPr>
          <a:lstStyle/>
          <a:p>
            <a:pPr>
              <a:spcBef>
                <a:spcPts val="0"/>
              </a:spcBef>
              <a:buSzPct val="25000"/>
            </a:pPr>
            <a:r>
              <a:rPr lang="en-US" altLang="en-US" b="1" dirty="0">
                <a:solidFill>
                  <a:schemeClr val="bg1"/>
                </a:solidFill>
                <a:latin typeface="+mj-lt"/>
              </a:rPr>
              <a:t>Understanding and Meeting</a:t>
            </a:r>
          </a:p>
          <a:p>
            <a:pPr>
              <a:spcBef>
                <a:spcPts val="0"/>
              </a:spcBef>
              <a:buSzPct val="25000"/>
            </a:pPr>
            <a:r>
              <a:rPr lang="en-US" altLang="en-US" b="1" dirty="0">
                <a:solidFill>
                  <a:schemeClr val="bg1"/>
                </a:solidFill>
                <a:latin typeface="+mj-lt"/>
              </a:rPr>
              <a:t>JTE Requirements</a:t>
            </a:r>
          </a:p>
        </p:txBody>
      </p:sp>
    </p:spTree>
    <p:extLst>
      <p:ext uri="{BB962C8B-B14F-4D97-AF65-F5344CB8AC3E}">
        <p14:creationId xmlns:p14="http://schemas.microsoft.com/office/powerpoint/2010/main" val="3524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Text Box 4">
            <a:extLst>
              <a:ext uri="{FF2B5EF4-FFF2-40B4-BE49-F238E27FC236}">
                <a16:creationId xmlns:a16="http://schemas.microsoft.com/office/drawing/2014/main" id="{6828818D-419A-6642-B860-2B99A01100CD}"/>
              </a:ext>
            </a:extLst>
          </p:cNvPr>
          <p:cNvSpPr txBox="1">
            <a:spLocks noChangeArrowheads="1"/>
          </p:cNvSpPr>
          <p:nvPr/>
        </p:nvSpPr>
        <p:spPr bwMode="auto">
          <a:xfrm>
            <a:off x="2971800" y="1219200"/>
            <a:ext cx="30797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chemeClr val="bg1"/>
                </a:solidFill>
              </a:rPr>
              <a:t>LEADERSHIP</a:t>
            </a:r>
          </a:p>
          <a:p>
            <a:endParaRPr lang="en-US" altLang="en-US" sz="3200">
              <a:solidFill>
                <a:schemeClr val="bg1"/>
              </a:solidFill>
            </a:endParaRPr>
          </a:p>
        </p:txBody>
      </p:sp>
      <p:sp>
        <p:nvSpPr>
          <p:cNvPr id="80901" name="Text Box 5">
            <a:extLst>
              <a:ext uri="{FF2B5EF4-FFF2-40B4-BE49-F238E27FC236}">
                <a16:creationId xmlns:a16="http://schemas.microsoft.com/office/drawing/2014/main" id="{16E83ABA-41F9-844F-BD39-96130CDA9BC7}"/>
              </a:ext>
            </a:extLst>
          </p:cNvPr>
          <p:cNvSpPr txBox="1">
            <a:spLocks noChangeArrowheads="1"/>
          </p:cNvSpPr>
          <p:nvPr/>
        </p:nvSpPr>
        <p:spPr bwMode="auto">
          <a:xfrm>
            <a:off x="762000" y="1219200"/>
            <a:ext cx="7620000"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108585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200025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Symbol" pitchFamily="2" charset="2"/>
              <a:buNone/>
            </a:pPr>
            <a:endParaRPr lang="en-US" altLang="en-US" sz="1800" b="1" i="0" dirty="0"/>
          </a:p>
          <a:p>
            <a:pPr eaLnBrk="1" hangingPunct="1">
              <a:buFont typeface="Arial" panose="020B0604020202020204" pitchFamily="34" charset="0"/>
              <a:buChar char="•"/>
            </a:pPr>
            <a:r>
              <a:rPr lang="en-US" altLang="en-US" b="1" i="0" dirty="0"/>
              <a:t>Articles in Newsletter</a:t>
            </a:r>
          </a:p>
          <a:p>
            <a:pPr eaLnBrk="1" hangingPunct="1">
              <a:buFont typeface="Arial" panose="020B0604020202020204" pitchFamily="34" charset="0"/>
              <a:buChar char="•"/>
            </a:pPr>
            <a:r>
              <a:rPr lang="en-US" altLang="en-US" b="1" i="0" dirty="0"/>
              <a:t>Brotherhood Training Session at Lodge Events</a:t>
            </a:r>
          </a:p>
          <a:p>
            <a:pPr eaLnBrk="1" hangingPunct="1">
              <a:buFont typeface="Arial" panose="020B0604020202020204" pitchFamily="34" charset="0"/>
              <a:buChar char="•"/>
            </a:pPr>
            <a:r>
              <a:rPr lang="en-US" altLang="en-US" b="1" i="0" dirty="0"/>
              <a:t>‘Challenge’ vs. ‘Test’</a:t>
            </a:r>
          </a:p>
          <a:p>
            <a:pPr eaLnBrk="1" hangingPunct="1">
              <a:buFont typeface="Arial" panose="020B0604020202020204" pitchFamily="34" charset="0"/>
              <a:buChar char="•"/>
            </a:pPr>
            <a:r>
              <a:rPr lang="en-US" altLang="en-US" b="1" i="0" dirty="0"/>
              <a:t>Brotherhood Chairman</a:t>
            </a:r>
          </a:p>
          <a:p>
            <a:pPr eaLnBrk="1" hangingPunct="1">
              <a:buFont typeface="Arial" panose="020B0604020202020204" pitchFamily="34" charset="0"/>
              <a:buChar char="•"/>
            </a:pPr>
            <a:r>
              <a:rPr lang="en-US" altLang="en-US" b="1" i="0" dirty="0"/>
              <a:t>Troop/Team Representative</a:t>
            </a:r>
          </a:p>
          <a:p>
            <a:pPr eaLnBrk="1" hangingPunct="1">
              <a:buFont typeface="Arial" panose="020B0604020202020204" pitchFamily="34" charset="0"/>
              <a:buChar char="•"/>
            </a:pPr>
            <a:r>
              <a:rPr lang="en-US" altLang="en-US" b="1" i="0" dirty="0"/>
              <a:t>JumpStart Program</a:t>
            </a:r>
          </a:p>
          <a:p>
            <a:pPr eaLnBrk="1" hangingPunct="1">
              <a:buFont typeface="Arial" panose="020B0604020202020204" pitchFamily="34" charset="0"/>
              <a:buChar char="•"/>
            </a:pPr>
            <a:r>
              <a:rPr lang="en-US" altLang="en-US" b="1" i="0" dirty="0"/>
              <a:t>Brotherhood Challenge Worksheet</a:t>
            </a:r>
          </a:p>
          <a:p>
            <a:pPr eaLnBrk="1" hangingPunct="1">
              <a:buFont typeface="Arial" panose="020B0604020202020204" pitchFamily="34" charset="0"/>
              <a:buChar char="•"/>
            </a:pPr>
            <a:r>
              <a:rPr lang="en-US" altLang="en-US" b="1" i="0" dirty="0"/>
              <a:t>Lodge/Chapter Incentive</a:t>
            </a:r>
          </a:p>
          <a:p>
            <a:pPr eaLnBrk="1" hangingPunct="1">
              <a:buFont typeface="Arial" panose="020B0604020202020204" pitchFamily="34" charset="0"/>
              <a:buChar char="•"/>
            </a:pPr>
            <a:r>
              <a:rPr lang="en-US" altLang="en-US" b="1" i="0" dirty="0"/>
              <a:t>Lodge Image</a:t>
            </a:r>
          </a:p>
          <a:p>
            <a:pPr eaLnBrk="1" hangingPunct="1">
              <a:buFont typeface="Arial" panose="020B0604020202020204" pitchFamily="34" charset="0"/>
              <a:buChar char="•"/>
            </a:pPr>
            <a:r>
              <a:rPr lang="en-US" altLang="en-US" b="1" i="0" dirty="0"/>
              <a:t>Pre-Ordeal Meeting with Candidates</a:t>
            </a:r>
          </a:p>
        </p:txBody>
      </p:sp>
      <p:sp>
        <p:nvSpPr>
          <p:cNvPr id="2" name="Rectangle 1">
            <a:extLst>
              <a:ext uri="{FF2B5EF4-FFF2-40B4-BE49-F238E27FC236}">
                <a16:creationId xmlns:a16="http://schemas.microsoft.com/office/drawing/2014/main" id="{4F126EB6-9A41-F547-8ABC-B22745CCFABA}"/>
              </a:ext>
            </a:extLst>
          </p:cNvPr>
          <p:cNvSpPr/>
          <p:nvPr/>
        </p:nvSpPr>
        <p:spPr>
          <a:xfrm>
            <a:off x="2116666" y="159435"/>
            <a:ext cx="6474177" cy="954107"/>
          </a:xfrm>
          <a:prstGeom prst="rect">
            <a:avLst/>
          </a:prstGeom>
        </p:spPr>
        <p:txBody>
          <a:bodyPr wrap="square">
            <a:spAutoFit/>
          </a:bodyPr>
          <a:lstStyle/>
          <a:p>
            <a:pPr algn="ctr"/>
            <a:r>
              <a:rPr lang="en-US" altLang="en-US" sz="2800" b="1" dirty="0">
                <a:solidFill>
                  <a:schemeClr val="bg1"/>
                </a:solidFill>
              </a:rPr>
              <a:t>Ideas to Increase Brotherhood Conversion</a:t>
            </a:r>
          </a:p>
        </p:txBody>
      </p:sp>
    </p:spTree>
    <p:extLst>
      <p:ext uri="{BB962C8B-B14F-4D97-AF65-F5344CB8AC3E}">
        <p14:creationId xmlns:p14="http://schemas.microsoft.com/office/powerpoint/2010/main" val="546548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81459" y="612949"/>
            <a:ext cx="184731" cy="369332"/>
          </a:xfrm>
          <a:prstGeom prst="rect">
            <a:avLst/>
          </a:prstGeom>
          <a:noFill/>
        </p:spPr>
        <p:txBody>
          <a:bodyPr wrap="none" rtlCol="0">
            <a:spAutoFit/>
          </a:bodyPr>
          <a:lstStyle/>
          <a:p>
            <a:endParaRPr lang="en-US"/>
          </a:p>
        </p:txBody>
      </p:sp>
      <p:sp>
        <p:nvSpPr>
          <p:cNvPr id="5" name="Title 4">
            <a:extLst>
              <a:ext uri="{FF2B5EF4-FFF2-40B4-BE49-F238E27FC236}">
                <a16:creationId xmlns:a16="http://schemas.microsoft.com/office/drawing/2014/main" id="{92CFE946-9B0B-471A-A887-1B795D4A88AA}"/>
              </a:ext>
            </a:extLst>
          </p:cNvPr>
          <p:cNvSpPr>
            <a:spLocks noGrp="1"/>
          </p:cNvSpPr>
          <p:nvPr>
            <p:ph type="ctrTitle"/>
          </p:nvPr>
        </p:nvSpPr>
        <p:spPr/>
        <p:txBody>
          <a:bodyPr/>
          <a:lstStyle/>
          <a:p>
            <a:r>
              <a:rPr lang="en-US" b="1" dirty="0"/>
              <a:t>Thanks for joining us today!</a:t>
            </a:r>
          </a:p>
        </p:txBody>
      </p:sp>
      <p:sp>
        <p:nvSpPr>
          <p:cNvPr id="6" name="Subtitle 5">
            <a:extLst>
              <a:ext uri="{FF2B5EF4-FFF2-40B4-BE49-F238E27FC236}">
                <a16:creationId xmlns:a16="http://schemas.microsoft.com/office/drawing/2014/main" id="{5A2DDE6D-3565-4592-8E54-B15F55327074}"/>
              </a:ext>
            </a:extLst>
          </p:cNvPr>
          <p:cNvSpPr>
            <a:spLocks noGrp="1"/>
          </p:cNvSpPr>
          <p:nvPr>
            <p:ph type="subTitle" idx="1"/>
          </p:nvPr>
        </p:nvSpPr>
        <p:spPr/>
        <p:txBody>
          <a:bodyPr/>
          <a:lstStyle/>
          <a:p>
            <a:r>
              <a:rPr lang="en-US" b="1" dirty="0"/>
              <a:t>Any questions?</a:t>
            </a:r>
          </a:p>
        </p:txBody>
      </p:sp>
    </p:spTree>
    <p:extLst>
      <p:ext uri="{BB962C8B-B14F-4D97-AF65-F5344CB8AC3E}">
        <p14:creationId xmlns:p14="http://schemas.microsoft.com/office/powerpoint/2010/main" val="204068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7" name="Text Box 2055">
            <a:extLst>
              <a:ext uri="{FF2B5EF4-FFF2-40B4-BE49-F238E27FC236}">
                <a16:creationId xmlns:a16="http://schemas.microsoft.com/office/drawing/2014/main" id="{73469E05-49FF-E144-ABB0-F94A3E142B3D}"/>
              </a:ext>
            </a:extLst>
          </p:cNvPr>
          <p:cNvSpPr txBox="1">
            <a:spLocks noChangeArrowheads="1"/>
          </p:cNvSpPr>
          <p:nvPr/>
        </p:nvSpPr>
        <p:spPr bwMode="auto">
          <a:xfrm>
            <a:off x="381000" y="1219200"/>
            <a:ext cx="8458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defRPr sz="2400">
                <a:solidFill>
                  <a:schemeClr val="tx1"/>
                </a:solidFill>
                <a:latin typeface="Times New Roman" panose="02020603050405020304" pitchFamily="18" charset="0"/>
              </a:defRPr>
            </a:lvl1pPr>
            <a:lvl2pPr marL="628650" algn="l" eaLnBrk="0" hangingPunct="0">
              <a:defRPr sz="2400">
                <a:solidFill>
                  <a:schemeClr val="tx1"/>
                </a:solidFill>
                <a:latin typeface="Times New Roman" panose="02020603050405020304" pitchFamily="18" charset="0"/>
              </a:defRPr>
            </a:lvl2pPr>
            <a:lvl3pPr marL="1143000" indent="-228600" algn="l" eaLnBrk="0" hangingPunct="0">
              <a:defRPr sz="2400">
                <a:solidFill>
                  <a:schemeClr val="tx1"/>
                </a:solidFill>
                <a:latin typeface="Times New Roman" panose="02020603050405020304" pitchFamily="18" charset="0"/>
              </a:defRPr>
            </a:lvl3pPr>
            <a:lvl4pPr marL="1543050" algn="l" eaLnBrk="0" hangingPunct="0">
              <a:defRPr sz="2400">
                <a:solidFill>
                  <a:schemeClr val="tx1"/>
                </a:solidFill>
                <a:latin typeface="Times New Roman" panose="02020603050405020304" pitchFamily="18" charset="0"/>
              </a:defRPr>
            </a:lvl4pPr>
            <a:lvl5pPr algn="l" eaLnBrk="0" hangingPunct="0">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b="1" dirty="0"/>
          </a:p>
          <a:p>
            <a:pPr eaLnBrk="1" hangingPunct="1"/>
            <a:r>
              <a:rPr lang="en-US" altLang="en-US" dirty="0"/>
              <a:t>Initially, there were two honors called “Degrees”</a:t>
            </a:r>
          </a:p>
          <a:p>
            <a:pPr lvl="2" eaLnBrk="1" hangingPunct="1">
              <a:buFontTx/>
              <a:buChar char="•"/>
            </a:pPr>
            <a:r>
              <a:rPr lang="en-US" altLang="en-US" dirty="0"/>
              <a:t> </a:t>
            </a:r>
            <a:r>
              <a:rPr lang="en-US" altLang="en-US" b="1" dirty="0">
                <a:cs typeface="Times New Roman" panose="02020603050405020304" pitchFamily="18" charset="0"/>
              </a:rPr>
              <a:t>First Degree </a:t>
            </a:r>
            <a:r>
              <a:rPr lang="en-US" altLang="en-US" dirty="0">
                <a:cs typeface="Times New Roman" panose="02020603050405020304" pitchFamily="18" charset="0"/>
              </a:rPr>
              <a:t>is what we now know as </a:t>
            </a:r>
            <a:r>
              <a:rPr lang="en-US" altLang="en-US" b="1" dirty="0">
                <a:cs typeface="Times New Roman" panose="02020603050405020304" pitchFamily="18" charset="0"/>
              </a:rPr>
              <a:t>Ordeal</a:t>
            </a:r>
          </a:p>
          <a:p>
            <a:pPr lvl="2" eaLnBrk="1" hangingPunct="1">
              <a:buFontTx/>
              <a:buChar char="•"/>
            </a:pPr>
            <a:r>
              <a:rPr lang="en-US" altLang="en-US" b="1" dirty="0">
                <a:cs typeface="Times New Roman" panose="02020603050405020304" pitchFamily="18" charset="0"/>
              </a:rPr>
              <a:t> Second Degree </a:t>
            </a:r>
            <a:r>
              <a:rPr lang="en-US" altLang="en-US" dirty="0">
                <a:cs typeface="Times New Roman" panose="02020603050405020304" pitchFamily="18" charset="0"/>
              </a:rPr>
              <a:t>is what we now know as </a:t>
            </a:r>
            <a:r>
              <a:rPr lang="en-US" altLang="en-US" b="1" dirty="0">
                <a:cs typeface="Times New Roman" panose="02020603050405020304" pitchFamily="18" charset="0"/>
              </a:rPr>
              <a:t>Vigil</a:t>
            </a:r>
          </a:p>
          <a:p>
            <a:pPr lvl="2" eaLnBrk="1" hangingPunct="1">
              <a:buFontTx/>
              <a:buChar char="•"/>
            </a:pPr>
            <a:endParaRPr lang="en-US" altLang="en-US" b="1" dirty="0">
              <a:cs typeface="Times New Roman" panose="02020603050405020304" pitchFamily="18" charset="0"/>
            </a:endParaRPr>
          </a:p>
          <a:p>
            <a:pPr eaLnBrk="1" hangingPunct="1"/>
            <a:r>
              <a:rPr lang="en-US" altLang="en-US" b="1" i="0" dirty="0"/>
              <a:t>Brotherhood membership was later created as a method to signify the completion of the induction process.</a:t>
            </a:r>
            <a:r>
              <a:rPr lang="en-US" altLang="en-US" dirty="0"/>
              <a:t> </a:t>
            </a:r>
            <a:endParaRPr lang="en-US" altLang="en-US" b="1" dirty="0">
              <a:cs typeface="Times New Roman" panose="02020603050405020304" pitchFamily="18" charset="0"/>
            </a:endParaRPr>
          </a:p>
          <a:p>
            <a:pPr eaLnBrk="1" hangingPunct="1"/>
            <a:r>
              <a:rPr lang="en-US" altLang="en-US" b="1" dirty="0">
                <a:cs typeface="Times New Roman" panose="02020603050405020304" pitchFamily="18" charset="0"/>
              </a:rPr>
              <a:t>	</a:t>
            </a:r>
          </a:p>
        </p:txBody>
      </p:sp>
      <p:sp>
        <p:nvSpPr>
          <p:cNvPr id="3" name="Rectangle 2">
            <a:extLst>
              <a:ext uri="{FF2B5EF4-FFF2-40B4-BE49-F238E27FC236}">
                <a16:creationId xmlns:a16="http://schemas.microsoft.com/office/drawing/2014/main" id="{C1BECE95-36CA-9C4B-8E51-3E88F296EED4}"/>
              </a:ext>
            </a:extLst>
          </p:cNvPr>
          <p:cNvSpPr/>
          <p:nvPr/>
        </p:nvSpPr>
        <p:spPr>
          <a:xfrm>
            <a:off x="1885244" y="329546"/>
            <a:ext cx="7258756" cy="523220"/>
          </a:xfrm>
          <a:prstGeom prst="rect">
            <a:avLst/>
          </a:prstGeom>
        </p:spPr>
        <p:txBody>
          <a:bodyPr wrap="square">
            <a:spAutoFit/>
          </a:bodyPr>
          <a:lstStyle/>
          <a:p>
            <a:r>
              <a:rPr lang="en-US" altLang="en-US" sz="2800" b="1" dirty="0">
                <a:solidFill>
                  <a:schemeClr val="bg1"/>
                </a:solidFill>
              </a:rPr>
              <a:t>Brotherhood Membership: A Brief History</a:t>
            </a:r>
          </a:p>
        </p:txBody>
      </p:sp>
    </p:spTree>
    <p:extLst>
      <p:ext uri="{BB962C8B-B14F-4D97-AF65-F5344CB8AC3E}">
        <p14:creationId xmlns:p14="http://schemas.microsoft.com/office/powerpoint/2010/main" val="3475309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0" name="Text Box 6">
            <a:extLst>
              <a:ext uri="{FF2B5EF4-FFF2-40B4-BE49-F238E27FC236}">
                <a16:creationId xmlns:a16="http://schemas.microsoft.com/office/drawing/2014/main" id="{5C74183F-014C-6246-93FC-5CF7A006828D}"/>
              </a:ext>
            </a:extLst>
          </p:cNvPr>
          <p:cNvSpPr txBox="1">
            <a:spLocks noChangeArrowheads="1"/>
          </p:cNvSpPr>
          <p:nvPr/>
        </p:nvSpPr>
        <p:spPr bwMode="auto">
          <a:xfrm>
            <a:off x="457200" y="1600200"/>
            <a:ext cx="3886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000" b="1" i="0"/>
              <a:t>Initially, Ordeal and Brotherhood members were distinguished by what shoulder they wore their sash.  Ordeal on the right and Brotherhood on the left.</a:t>
            </a:r>
          </a:p>
        </p:txBody>
      </p:sp>
      <p:sp>
        <p:nvSpPr>
          <p:cNvPr id="103431" name="Text Box 7">
            <a:extLst>
              <a:ext uri="{FF2B5EF4-FFF2-40B4-BE49-F238E27FC236}">
                <a16:creationId xmlns:a16="http://schemas.microsoft.com/office/drawing/2014/main" id="{909D78FE-4E6C-2447-B5A5-E5720F2A2919}"/>
              </a:ext>
            </a:extLst>
          </p:cNvPr>
          <p:cNvSpPr txBox="1">
            <a:spLocks noChangeArrowheads="1"/>
          </p:cNvSpPr>
          <p:nvPr/>
        </p:nvSpPr>
        <p:spPr bwMode="auto">
          <a:xfrm>
            <a:off x="4267200" y="4648200"/>
            <a:ext cx="45720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2000" b="1" i="0"/>
              <a:t>In 1950, a separate Brotherhood Sash was created. </a:t>
            </a:r>
          </a:p>
          <a:p>
            <a:pPr algn="l">
              <a:spcBef>
                <a:spcPct val="50000"/>
              </a:spcBef>
            </a:pPr>
            <a:endParaRPr lang="en-US" altLang="en-US" sz="2000" b="1" i="0"/>
          </a:p>
        </p:txBody>
      </p:sp>
      <p:grpSp>
        <p:nvGrpSpPr>
          <p:cNvPr id="103441" name="Group 17">
            <a:extLst>
              <a:ext uri="{FF2B5EF4-FFF2-40B4-BE49-F238E27FC236}">
                <a16:creationId xmlns:a16="http://schemas.microsoft.com/office/drawing/2014/main" id="{1C04BB02-3D65-CF4B-943C-A327F3DF8C19}"/>
              </a:ext>
            </a:extLst>
          </p:cNvPr>
          <p:cNvGrpSpPr>
            <a:grpSpLocks/>
          </p:cNvGrpSpPr>
          <p:nvPr/>
        </p:nvGrpSpPr>
        <p:grpSpPr bwMode="auto">
          <a:xfrm>
            <a:off x="4495800" y="1295400"/>
            <a:ext cx="3971925" cy="2286000"/>
            <a:chOff x="2832" y="816"/>
            <a:chExt cx="2502" cy="1440"/>
          </a:xfrm>
        </p:grpSpPr>
        <p:pic>
          <p:nvPicPr>
            <p:cNvPr id="103438" name="Picture 14">
              <a:extLst>
                <a:ext uri="{FF2B5EF4-FFF2-40B4-BE49-F238E27FC236}">
                  <a16:creationId xmlns:a16="http://schemas.microsoft.com/office/drawing/2014/main" id="{5CC0DB2E-5ACD-0841-AFAF-7411EF4170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 y="816"/>
              <a:ext cx="2502" cy="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32" name="Text Box 8">
              <a:extLst>
                <a:ext uri="{FF2B5EF4-FFF2-40B4-BE49-F238E27FC236}">
                  <a16:creationId xmlns:a16="http://schemas.microsoft.com/office/drawing/2014/main" id="{20D7E5D1-0B1A-C44B-9C90-549B4781E88A}"/>
                </a:ext>
              </a:extLst>
            </p:cNvPr>
            <p:cNvSpPr txBox="1">
              <a:spLocks noChangeArrowheads="1"/>
            </p:cNvSpPr>
            <p:nvPr/>
          </p:nvSpPr>
          <p:spPr bwMode="auto">
            <a:xfrm>
              <a:off x="2832" y="2112"/>
              <a:ext cx="187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800">
                  <a:solidFill>
                    <a:srgbClr val="FFFFFF"/>
                  </a:solidFill>
                  <a:latin typeface="Arial" panose="020B0604020202020204" pitchFamily="34" charset="0"/>
                </a:rPr>
                <a:t>Reprinted from: A History of the Order of the Arrow</a:t>
              </a:r>
            </a:p>
          </p:txBody>
        </p:sp>
      </p:grpSp>
      <p:grpSp>
        <p:nvGrpSpPr>
          <p:cNvPr id="103440" name="Group 16">
            <a:extLst>
              <a:ext uri="{FF2B5EF4-FFF2-40B4-BE49-F238E27FC236}">
                <a16:creationId xmlns:a16="http://schemas.microsoft.com/office/drawing/2014/main" id="{7B89B124-1361-D440-B584-02A5B7D3C149}"/>
              </a:ext>
            </a:extLst>
          </p:cNvPr>
          <p:cNvGrpSpPr>
            <a:grpSpLocks/>
          </p:cNvGrpSpPr>
          <p:nvPr/>
        </p:nvGrpSpPr>
        <p:grpSpPr bwMode="auto">
          <a:xfrm>
            <a:off x="1023730" y="3798957"/>
            <a:ext cx="3243470" cy="2008118"/>
            <a:chOff x="336" y="2112"/>
            <a:chExt cx="2304" cy="1530"/>
          </a:xfrm>
        </p:grpSpPr>
        <p:pic>
          <p:nvPicPr>
            <p:cNvPr id="103439" name="Picture 15">
              <a:extLst>
                <a:ext uri="{FF2B5EF4-FFF2-40B4-BE49-F238E27FC236}">
                  <a16:creationId xmlns:a16="http://schemas.microsoft.com/office/drawing/2014/main" id="{9220C3A3-E673-F947-94AF-087103814C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 y="2112"/>
              <a:ext cx="2304" cy="1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33" name="Text Box 9">
              <a:extLst>
                <a:ext uri="{FF2B5EF4-FFF2-40B4-BE49-F238E27FC236}">
                  <a16:creationId xmlns:a16="http://schemas.microsoft.com/office/drawing/2014/main" id="{331DA195-543E-8A4F-9AF6-CFF2BEE92C87}"/>
                </a:ext>
              </a:extLst>
            </p:cNvPr>
            <p:cNvSpPr txBox="1">
              <a:spLocks noChangeArrowheads="1"/>
            </p:cNvSpPr>
            <p:nvPr/>
          </p:nvSpPr>
          <p:spPr bwMode="auto">
            <a:xfrm>
              <a:off x="336" y="3504"/>
              <a:ext cx="187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800">
                  <a:solidFill>
                    <a:srgbClr val="FFFFFF"/>
                  </a:solidFill>
                  <a:latin typeface="Arial" panose="020B0604020202020204" pitchFamily="34" charset="0"/>
                </a:rPr>
                <a:t>Reprinted from: A History of the Order of the Arrow</a:t>
              </a:r>
            </a:p>
          </p:txBody>
        </p:sp>
      </p:grpSp>
    </p:spTree>
    <p:extLst>
      <p:ext uri="{BB962C8B-B14F-4D97-AF65-F5344CB8AC3E}">
        <p14:creationId xmlns:p14="http://schemas.microsoft.com/office/powerpoint/2010/main" val="60936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7" name="Text Box 1029">
            <a:extLst>
              <a:ext uri="{FF2B5EF4-FFF2-40B4-BE49-F238E27FC236}">
                <a16:creationId xmlns:a16="http://schemas.microsoft.com/office/drawing/2014/main" id="{C82AB80B-A69E-0540-9954-F59D84FAF607}"/>
              </a:ext>
            </a:extLst>
          </p:cNvPr>
          <p:cNvSpPr txBox="1">
            <a:spLocks noChangeArrowheads="1"/>
          </p:cNvSpPr>
          <p:nvPr/>
        </p:nvSpPr>
        <p:spPr bwMode="auto">
          <a:xfrm>
            <a:off x="381000" y="1219200"/>
            <a:ext cx="8458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defRPr sz="2400">
                <a:solidFill>
                  <a:schemeClr val="tx1"/>
                </a:solidFill>
                <a:latin typeface="Times New Roman" panose="02020603050405020304" pitchFamily="18" charset="0"/>
              </a:defRPr>
            </a:lvl1pPr>
            <a:lvl2pPr marL="628650" algn="l" eaLnBrk="0" hangingPunct="0">
              <a:defRPr sz="2400">
                <a:solidFill>
                  <a:schemeClr val="tx1"/>
                </a:solidFill>
                <a:latin typeface="Times New Roman" panose="02020603050405020304" pitchFamily="18" charset="0"/>
              </a:defRPr>
            </a:lvl2pPr>
            <a:lvl3pPr marL="1143000" indent="-228600" algn="l" eaLnBrk="0" hangingPunct="0">
              <a:defRPr sz="2400">
                <a:solidFill>
                  <a:schemeClr val="tx1"/>
                </a:solidFill>
                <a:latin typeface="Times New Roman" panose="02020603050405020304" pitchFamily="18" charset="0"/>
              </a:defRPr>
            </a:lvl3pPr>
            <a:lvl4pPr marL="1543050" algn="l" eaLnBrk="0" hangingPunct="0">
              <a:defRPr sz="2400">
                <a:solidFill>
                  <a:schemeClr val="tx1"/>
                </a:solidFill>
                <a:latin typeface="Times New Roman" panose="02020603050405020304" pitchFamily="18" charset="0"/>
              </a:defRPr>
            </a:lvl4pPr>
            <a:lvl5pPr algn="l" eaLnBrk="0" hangingPunct="0">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b="1" i="0" dirty="0"/>
          </a:p>
          <a:p>
            <a:pPr marL="342900" indent="-342900" eaLnBrk="1" hangingPunct="1">
              <a:buFont typeface="Arial" panose="020B0604020202020204" pitchFamily="34" charset="0"/>
              <a:buChar char="•"/>
            </a:pPr>
            <a:r>
              <a:rPr lang="en-US" altLang="en-US" b="1" i="0" dirty="0">
                <a:latin typeface="Arial" panose="020B0604020202020204" pitchFamily="34" charset="0"/>
              </a:rPr>
              <a:t>Becoming a Brotherhood member marks the completion of the induction into the Order of the Arrow.  </a:t>
            </a:r>
          </a:p>
          <a:p>
            <a:pPr marL="342900" indent="-342900" eaLnBrk="1" hangingPunct="1">
              <a:buFont typeface="Arial" panose="020B0604020202020204" pitchFamily="34" charset="0"/>
              <a:buChar char="•"/>
            </a:pPr>
            <a:r>
              <a:rPr lang="en-US" altLang="en-US" b="1" i="0" dirty="0">
                <a:latin typeface="Arial" panose="020B0604020202020204" pitchFamily="34" charset="0"/>
              </a:rPr>
              <a:t>It signifies an Ordeal member’s desire to become more involved in the Order by their commitment of future service to their lodge, while continuing to serve their unit.</a:t>
            </a:r>
          </a:p>
          <a:p>
            <a:pPr eaLnBrk="1" hangingPunct="1"/>
            <a:endParaRPr lang="en-US" altLang="en-US" dirty="0">
              <a:latin typeface="Arial" panose="020B0604020202020204" pitchFamily="34" charset="0"/>
            </a:endParaRPr>
          </a:p>
        </p:txBody>
      </p:sp>
      <p:sp>
        <p:nvSpPr>
          <p:cNvPr id="2" name="Rectangle 1">
            <a:extLst>
              <a:ext uri="{FF2B5EF4-FFF2-40B4-BE49-F238E27FC236}">
                <a16:creationId xmlns:a16="http://schemas.microsoft.com/office/drawing/2014/main" id="{DAA3013E-A401-6340-B305-A051A4E4B9C2}"/>
              </a:ext>
            </a:extLst>
          </p:cNvPr>
          <p:cNvSpPr/>
          <p:nvPr/>
        </p:nvSpPr>
        <p:spPr>
          <a:xfrm>
            <a:off x="2062077" y="301437"/>
            <a:ext cx="6650999" cy="523220"/>
          </a:xfrm>
          <a:prstGeom prst="rect">
            <a:avLst/>
          </a:prstGeom>
        </p:spPr>
        <p:txBody>
          <a:bodyPr wrap="square">
            <a:spAutoFit/>
          </a:bodyPr>
          <a:lstStyle/>
          <a:p>
            <a:r>
              <a:rPr lang="en-US" altLang="en-US" sz="2800" b="1" dirty="0">
                <a:solidFill>
                  <a:schemeClr val="bg1"/>
                </a:solidFill>
              </a:rPr>
              <a:t>What is Brotherhood Membership?</a:t>
            </a:r>
          </a:p>
        </p:txBody>
      </p:sp>
    </p:spTree>
    <p:extLst>
      <p:ext uri="{BB962C8B-B14F-4D97-AF65-F5344CB8AC3E}">
        <p14:creationId xmlns:p14="http://schemas.microsoft.com/office/powerpoint/2010/main" val="40736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Text Box 1028">
            <a:extLst>
              <a:ext uri="{FF2B5EF4-FFF2-40B4-BE49-F238E27FC236}">
                <a16:creationId xmlns:a16="http://schemas.microsoft.com/office/drawing/2014/main" id="{2CFEE419-6536-F54F-8A8F-F323A5BFC09F}"/>
              </a:ext>
            </a:extLst>
          </p:cNvPr>
          <p:cNvSpPr txBox="1">
            <a:spLocks noChangeArrowheads="1"/>
          </p:cNvSpPr>
          <p:nvPr/>
        </p:nvSpPr>
        <p:spPr bwMode="auto">
          <a:xfrm>
            <a:off x="381000" y="1219200"/>
            <a:ext cx="8458200"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108585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200025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sz="1200" b="1" dirty="0"/>
          </a:p>
          <a:p>
            <a:pPr eaLnBrk="1" hangingPunct="1">
              <a:buFont typeface="Arial" panose="020B0604020202020204" pitchFamily="34" charset="0"/>
              <a:buChar char="•"/>
            </a:pPr>
            <a:r>
              <a:rPr lang="en-US" altLang="en-US" sz="1800" b="1" dirty="0"/>
              <a:t>Memorize the signs of Arrow membership</a:t>
            </a:r>
          </a:p>
          <a:p>
            <a:pPr lvl="1" eaLnBrk="1" hangingPunct="1">
              <a:buFont typeface="Arial" panose="020B0604020202020204" pitchFamily="34" charset="0"/>
              <a:buChar char="•"/>
            </a:pPr>
            <a:r>
              <a:rPr lang="en-US" altLang="en-US" sz="1600" dirty="0"/>
              <a:t>The Obligation of the Order of the Arrow</a:t>
            </a:r>
          </a:p>
          <a:p>
            <a:pPr lvl="1" eaLnBrk="1" hangingPunct="1">
              <a:buFont typeface="Arial" panose="020B0604020202020204" pitchFamily="34" charset="0"/>
              <a:buChar char="•"/>
            </a:pPr>
            <a:r>
              <a:rPr lang="en-US" altLang="en-US" sz="1600" dirty="0"/>
              <a:t>The Order of the Arrow official song</a:t>
            </a:r>
          </a:p>
          <a:p>
            <a:pPr lvl="1" eaLnBrk="1" hangingPunct="1">
              <a:buFont typeface="Arial" panose="020B0604020202020204" pitchFamily="34" charset="0"/>
              <a:buChar char="•"/>
            </a:pPr>
            <a:r>
              <a:rPr lang="en-US" altLang="en-US" sz="1600" dirty="0"/>
              <a:t>The Admonition</a:t>
            </a:r>
          </a:p>
          <a:p>
            <a:pPr lvl="1" eaLnBrk="1" hangingPunct="1">
              <a:buFont typeface="Arial" panose="020B0604020202020204" pitchFamily="34" charset="0"/>
              <a:buChar char="•"/>
            </a:pPr>
            <a:r>
              <a:rPr lang="en-US" altLang="en-US" sz="1600" dirty="0"/>
              <a:t>The sign of Ordeal Membership</a:t>
            </a:r>
          </a:p>
          <a:p>
            <a:pPr lvl="1" eaLnBrk="1" hangingPunct="1">
              <a:buFont typeface="Arial" panose="020B0604020202020204" pitchFamily="34" charset="0"/>
              <a:buChar char="•"/>
            </a:pPr>
            <a:r>
              <a:rPr lang="en-US" altLang="en-US" sz="1600" dirty="0"/>
              <a:t>The Arrow handclasp</a:t>
            </a:r>
          </a:p>
          <a:p>
            <a:pPr eaLnBrk="1" hangingPunct="1">
              <a:buFont typeface="Arial" panose="020B0604020202020204" pitchFamily="34" charset="0"/>
              <a:buChar char="•"/>
            </a:pPr>
            <a:endParaRPr lang="en-US" altLang="en-US" sz="1000" dirty="0"/>
          </a:p>
          <a:p>
            <a:pPr eaLnBrk="1" hangingPunct="1">
              <a:buFont typeface="Arial" panose="020B0604020202020204" pitchFamily="34" charset="0"/>
              <a:buChar char="•"/>
            </a:pPr>
            <a:r>
              <a:rPr lang="en-US" altLang="en-US" sz="1800" b="1" dirty="0"/>
              <a:t>Advance in your understanding of the Ordeal</a:t>
            </a:r>
          </a:p>
          <a:p>
            <a:pPr eaLnBrk="1" hangingPunct="1">
              <a:buFont typeface="Arial" panose="020B0604020202020204" pitchFamily="34" charset="0"/>
              <a:buChar char="•"/>
            </a:pPr>
            <a:endParaRPr lang="en-US" altLang="en-US" sz="1000" b="1" dirty="0"/>
          </a:p>
          <a:p>
            <a:pPr eaLnBrk="1" hangingPunct="1">
              <a:buFont typeface="Arial" panose="020B0604020202020204" pitchFamily="34" charset="0"/>
              <a:buChar char="•"/>
            </a:pPr>
            <a:r>
              <a:rPr lang="en-US" altLang="en-US" sz="1800" b="1" dirty="0"/>
              <a:t>Serve your unit</a:t>
            </a:r>
            <a:r>
              <a:rPr lang="en-US" altLang="en-US" sz="1600" b="1" dirty="0"/>
              <a:t> </a:t>
            </a:r>
          </a:p>
          <a:p>
            <a:pPr eaLnBrk="1" hangingPunct="1">
              <a:buFont typeface="Arial" panose="020B0604020202020204" pitchFamily="34" charset="0"/>
              <a:buChar char="•"/>
            </a:pPr>
            <a:endParaRPr lang="en-US" altLang="en-US" sz="1000" b="1" dirty="0"/>
          </a:p>
          <a:p>
            <a:pPr eaLnBrk="1" hangingPunct="1">
              <a:buFont typeface="Arial" panose="020B0604020202020204" pitchFamily="34" charset="0"/>
              <a:buChar char="•"/>
            </a:pPr>
            <a:r>
              <a:rPr lang="en-US" altLang="en-US" sz="1800" b="1" dirty="0"/>
              <a:t>Plan for service in your lodge</a:t>
            </a:r>
          </a:p>
          <a:p>
            <a:pPr eaLnBrk="1" hangingPunct="1">
              <a:buFont typeface="Arial" panose="020B0604020202020204" pitchFamily="34" charset="0"/>
              <a:buChar char="•"/>
            </a:pPr>
            <a:endParaRPr lang="en-US" altLang="en-US" sz="1000" b="1" dirty="0"/>
          </a:p>
          <a:p>
            <a:pPr eaLnBrk="1" hangingPunct="1">
              <a:buFont typeface="Arial" panose="020B0604020202020204" pitchFamily="34" charset="0"/>
              <a:buChar char="•"/>
            </a:pPr>
            <a:r>
              <a:rPr lang="en-US" altLang="en-US" sz="1800" b="1" dirty="0"/>
              <a:t>Review Your Progress</a:t>
            </a:r>
          </a:p>
          <a:p>
            <a:pPr lvl="1" eaLnBrk="1" hangingPunct="1">
              <a:buFont typeface="Arial" panose="020B0604020202020204" pitchFamily="34" charset="0"/>
              <a:buChar char="•"/>
            </a:pPr>
            <a:r>
              <a:rPr lang="en-US" altLang="en-US" sz="1600" dirty="0"/>
              <a:t>Explain what you think the Obligation means </a:t>
            </a:r>
          </a:p>
          <a:p>
            <a:pPr lvl="1" eaLnBrk="1" hangingPunct="1">
              <a:buFont typeface="Arial" panose="020B0604020202020204" pitchFamily="34" charset="0"/>
              <a:buChar char="•"/>
            </a:pPr>
            <a:r>
              <a:rPr lang="en-US" altLang="en-US" sz="1600" dirty="0"/>
              <a:t>Describe how you have been fulfilling this Obligation in your troop or team and in your daily life, and how you have used your understanding of the Ordeal to aid in this service </a:t>
            </a:r>
          </a:p>
          <a:p>
            <a:pPr lvl="1" eaLnBrk="1" hangingPunct="1">
              <a:buFont typeface="Arial" panose="020B0604020202020204" pitchFamily="34" charset="0"/>
              <a:buChar char="•"/>
            </a:pPr>
            <a:r>
              <a:rPr lang="en-US" altLang="en-US" sz="1600" dirty="0"/>
              <a:t>A description of your specific plans for giving future service in the lodge program</a:t>
            </a:r>
          </a:p>
        </p:txBody>
      </p:sp>
      <p:sp>
        <p:nvSpPr>
          <p:cNvPr id="2" name="Rectangle 1">
            <a:extLst>
              <a:ext uri="{FF2B5EF4-FFF2-40B4-BE49-F238E27FC236}">
                <a16:creationId xmlns:a16="http://schemas.microsoft.com/office/drawing/2014/main" id="{A0B2D5BC-08E4-E34E-BEE6-B4E022BF95FD}"/>
              </a:ext>
            </a:extLst>
          </p:cNvPr>
          <p:cNvSpPr/>
          <p:nvPr/>
        </p:nvSpPr>
        <p:spPr>
          <a:xfrm>
            <a:off x="1964267" y="376956"/>
            <a:ext cx="7044266" cy="523220"/>
          </a:xfrm>
          <a:prstGeom prst="rect">
            <a:avLst/>
          </a:prstGeom>
        </p:spPr>
        <p:txBody>
          <a:bodyPr wrap="square">
            <a:spAutoFit/>
          </a:bodyPr>
          <a:lstStyle/>
          <a:p>
            <a:r>
              <a:rPr lang="en-US" altLang="en-US" sz="2800" b="1" dirty="0">
                <a:solidFill>
                  <a:schemeClr val="bg1"/>
                </a:solidFill>
              </a:rPr>
              <a:t>Challenges of Brotherhood Membership</a:t>
            </a:r>
          </a:p>
        </p:txBody>
      </p:sp>
    </p:spTree>
    <p:extLst>
      <p:ext uri="{BB962C8B-B14F-4D97-AF65-F5344CB8AC3E}">
        <p14:creationId xmlns:p14="http://schemas.microsoft.com/office/powerpoint/2010/main" val="99109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23" name="Picture 19">
            <a:extLst>
              <a:ext uri="{FF2B5EF4-FFF2-40B4-BE49-F238E27FC236}">
                <a16:creationId xmlns:a16="http://schemas.microsoft.com/office/drawing/2014/main" id="{F2909501-9692-4F41-9899-47FFADB87E40}"/>
              </a:ext>
            </a:extLst>
          </p:cNvPr>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bwMode="auto">
          <a:xfrm>
            <a:off x="1893404" y="1798638"/>
            <a:ext cx="5433391" cy="4073611"/>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925" name="Text Box 21">
            <a:extLst>
              <a:ext uri="{FF2B5EF4-FFF2-40B4-BE49-F238E27FC236}">
                <a16:creationId xmlns:a16="http://schemas.microsoft.com/office/drawing/2014/main" id="{AACEE166-7DD6-384B-BB48-FEB5B9F887E5}"/>
              </a:ext>
            </a:extLst>
          </p:cNvPr>
          <p:cNvSpPr txBox="1">
            <a:spLocks noChangeArrowheads="1"/>
          </p:cNvSpPr>
          <p:nvPr/>
        </p:nvSpPr>
        <p:spPr bwMode="auto">
          <a:xfrm>
            <a:off x="381000" y="1219200"/>
            <a:ext cx="8458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108585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200025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b="1" i="0">
                <a:latin typeface="Arial" panose="020B0604020202020204" pitchFamily="34" charset="0"/>
              </a:rPr>
              <a:t>JumpStart Web Site </a:t>
            </a:r>
            <a:r>
              <a:rPr lang="en-US" altLang="en-US" sz="1800" b="1" i="0">
                <a:latin typeface="Arial" panose="020B0604020202020204" pitchFamily="34" charset="0"/>
              </a:rPr>
              <a:t>(http://www.jumpstart.oa-bsa.org/)</a:t>
            </a:r>
          </a:p>
        </p:txBody>
      </p:sp>
    </p:spTree>
    <p:extLst>
      <p:ext uri="{BB962C8B-B14F-4D97-AF65-F5344CB8AC3E}">
        <p14:creationId xmlns:p14="http://schemas.microsoft.com/office/powerpoint/2010/main" val="400325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1027">
            <a:extLst>
              <a:ext uri="{FF2B5EF4-FFF2-40B4-BE49-F238E27FC236}">
                <a16:creationId xmlns:a16="http://schemas.microsoft.com/office/drawing/2014/main" id="{A4C40A60-F912-154B-BBFE-1C0AB74DB351}"/>
              </a:ext>
            </a:extLst>
          </p:cNvPr>
          <p:cNvSpPr txBox="1">
            <a:spLocks noChangeArrowheads="1"/>
          </p:cNvSpPr>
          <p:nvPr/>
        </p:nvSpPr>
        <p:spPr bwMode="auto">
          <a:xfrm>
            <a:off x="914400" y="1219200"/>
            <a:ext cx="72390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631825" indent="-3175" algn="l" eaLnBrk="0" hangingPunct="0">
              <a:defRPr sz="2400">
                <a:solidFill>
                  <a:schemeClr val="tx1"/>
                </a:solidFill>
                <a:latin typeface="Times New Roman" panose="02020603050405020304" pitchFamily="18" charset="0"/>
              </a:defRPr>
            </a:lvl2pPr>
            <a:lvl3pPr marL="1601788" indent="-457200" algn="l" eaLnBrk="0" hangingPunct="0">
              <a:defRPr sz="2400">
                <a:solidFill>
                  <a:schemeClr val="tx1"/>
                </a:solidFill>
                <a:latin typeface="Times New Roman" panose="02020603050405020304" pitchFamily="18" charset="0"/>
              </a:defRPr>
            </a:lvl3pPr>
            <a:lvl4pPr marL="2173288" indent="-457200" algn="l" eaLnBrk="0" hangingPunct="0">
              <a:defRPr sz="2400">
                <a:solidFill>
                  <a:schemeClr val="tx1"/>
                </a:solidFill>
                <a:latin typeface="Times New Roman" panose="02020603050405020304" pitchFamily="18" charset="0"/>
              </a:defRPr>
            </a:lvl4pPr>
            <a:lvl5pPr marL="2744788" indent="-457200" algn="l" eaLnBrk="0" hangingPunct="0">
              <a:defRPr sz="2400">
                <a:solidFill>
                  <a:schemeClr val="tx1"/>
                </a:solidFill>
                <a:latin typeface="Times New Roman" panose="02020603050405020304" pitchFamily="18" charset="0"/>
              </a:defRPr>
            </a:lvl5pPr>
            <a:lvl6pPr marL="3201988" indent="-457200" eaLnBrk="0" fontAlgn="base" hangingPunct="0">
              <a:spcBef>
                <a:spcPct val="0"/>
              </a:spcBef>
              <a:spcAft>
                <a:spcPct val="0"/>
              </a:spcAft>
              <a:defRPr sz="2400">
                <a:solidFill>
                  <a:schemeClr val="tx1"/>
                </a:solidFill>
                <a:latin typeface="Times New Roman" panose="02020603050405020304" pitchFamily="18" charset="0"/>
              </a:defRPr>
            </a:lvl6pPr>
            <a:lvl7pPr marL="3659188" indent="-457200" eaLnBrk="0" fontAlgn="base" hangingPunct="0">
              <a:spcBef>
                <a:spcPct val="0"/>
              </a:spcBef>
              <a:spcAft>
                <a:spcPct val="0"/>
              </a:spcAft>
              <a:defRPr sz="2400">
                <a:solidFill>
                  <a:schemeClr val="tx1"/>
                </a:solidFill>
                <a:latin typeface="Times New Roman" panose="02020603050405020304" pitchFamily="18" charset="0"/>
              </a:defRPr>
            </a:lvl7pPr>
            <a:lvl8pPr marL="4116388" indent="-457200" eaLnBrk="0" fontAlgn="base" hangingPunct="0">
              <a:spcBef>
                <a:spcPct val="0"/>
              </a:spcBef>
              <a:spcAft>
                <a:spcPct val="0"/>
              </a:spcAft>
              <a:defRPr sz="2400">
                <a:solidFill>
                  <a:schemeClr val="tx1"/>
                </a:solidFill>
                <a:latin typeface="Times New Roman" panose="02020603050405020304" pitchFamily="18" charset="0"/>
              </a:defRPr>
            </a:lvl8pPr>
            <a:lvl9pPr marL="4573588"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sz="1200" b="1" dirty="0"/>
          </a:p>
          <a:p>
            <a:pPr algn="ctr" eaLnBrk="1" hangingPunct="1"/>
            <a:endParaRPr lang="en-US" altLang="en-US" sz="1200" b="1" dirty="0"/>
          </a:p>
          <a:p>
            <a:pPr eaLnBrk="1" hangingPunct="1">
              <a:buFont typeface="Symbol" pitchFamily="2" charset="2"/>
              <a:buChar char=""/>
            </a:pPr>
            <a:r>
              <a:rPr lang="en-US" altLang="en-US" sz="1800" b="1" dirty="0"/>
              <a:t>Often referred to as a percentage</a:t>
            </a:r>
            <a:br>
              <a:rPr lang="en-US" altLang="en-US" sz="1800" b="1" dirty="0"/>
            </a:br>
            <a:endParaRPr lang="en-US" altLang="en-US" sz="1800" b="1" dirty="0"/>
          </a:p>
          <a:p>
            <a:pPr eaLnBrk="1" hangingPunct="1">
              <a:buFont typeface="Symbol" pitchFamily="2" charset="2"/>
              <a:buChar char=""/>
            </a:pPr>
            <a:r>
              <a:rPr lang="en-US" altLang="en-US" sz="1800" b="1" dirty="0"/>
              <a:t>Brotherhood Conversion per year for a lodge to achieve Quality Lodge Status</a:t>
            </a:r>
          </a:p>
          <a:p>
            <a:pPr lvl="1" eaLnBrk="1" hangingPunct="1">
              <a:buFont typeface="Symbol" pitchFamily="2" charset="2"/>
              <a:buChar char=""/>
            </a:pPr>
            <a:r>
              <a:rPr lang="en-US" altLang="en-US" sz="1800" b="1" dirty="0"/>
              <a:t> 2019 JTE: 29% for Bronze, 36% for Silver, 43% for Gold </a:t>
            </a:r>
          </a:p>
          <a:p>
            <a:pPr eaLnBrk="1" hangingPunct="1">
              <a:buFont typeface="Symbol" pitchFamily="2" charset="2"/>
              <a:buChar char=""/>
            </a:pPr>
            <a:endParaRPr lang="en-US" altLang="en-US" sz="1000" b="1" dirty="0"/>
          </a:p>
          <a:p>
            <a:pPr eaLnBrk="1" hangingPunct="1">
              <a:buFont typeface="Symbol" pitchFamily="2" charset="2"/>
              <a:buChar char=""/>
            </a:pPr>
            <a:endParaRPr lang="en-US" altLang="en-US" sz="1000" b="1" dirty="0"/>
          </a:p>
          <a:p>
            <a:pPr eaLnBrk="1" hangingPunct="1">
              <a:buFont typeface="Symbol" pitchFamily="2" charset="2"/>
              <a:buChar char=""/>
            </a:pPr>
            <a:r>
              <a:rPr lang="en-US" altLang="en-US" sz="1800" b="1" dirty="0"/>
              <a:t>How is it calculated?</a:t>
            </a:r>
          </a:p>
          <a:p>
            <a:pPr eaLnBrk="1" hangingPunct="1">
              <a:buFont typeface="Symbol" pitchFamily="2" charset="2"/>
              <a:buChar char=""/>
            </a:pPr>
            <a:endParaRPr lang="en-US" altLang="en-US" sz="1800" b="1" dirty="0"/>
          </a:p>
          <a:p>
            <a:pPr lvl="1" algn="ctr" eaLnBrk="1" hangingPunct="1">
              <a:buFont typeface="Symbol" pitchFamily="2" charset="2"/>
              <a:buNone/>
            </a:pPr>
            <a:r>
              <a:rPr lang="en-US" altLang="en-US" sz="1400" b="1" i="0" u="sng" dirty="0"/>
              <a:t>Total Number of Brotherhood Members Inducted</a:t>
            </a:r>
            <a:br>
              <a:rPr lang="en-US" altLang="en-US" sz="1400" b="1" dirty="0"/>
            </a:br>
            <a:r>
              <a:rPr lang="en-US" altLang="en-US" sz="1400" b="1" i="0" dirty="0"/>
              <a:t>Total Number of Ordeal Members – Ordeal Members Inducted + Brotherhood Members Inducted</a:t>
            </a:r>
          </a:p>
          <a:p>
            <a:pPr lvl="1" eaLnBrk="1" hangingPunct="1">
              <a:buFont typeface="Symbol" pitchFamily="2" charset="2"/>
              <a:buChar char=""/>
            </a:pPr>
            <a:endParaRPr lang="en-US" altLang="en-US" sz="1400" b="1" i="0" dirty="0"/>
          </a:p>
          <a:p>
            <a:pPr eaLnBrk="1" hangingPunct="1">
              <a:buFont typeface="Symbol" pitchFamily="2" charset="2"/>
              <a:buChar char=""/>
            </a:pPr>
            <a:r>
              <a:rPr lang="en-US" altLang="en-US" sz="1800" b="1" dirty="0"/>
              <a:t>Why is it important?</a:t>
            </a:r>
          </a:p>
          <a:p>
            <a:pPr eaLnBrk="1" hangingPunct="1">
              <a:buFont typeface="Symbol" pitchFamily="2" charset="2"/>
              <a:buChar char=""/>
            </a:pPr>
            <a:endParaRPr lang="en-US" altLang="en-US" sz="1800" b="1" dirty="0"/>
          </a:p>
        </p:txBody>
      </p:sp>
      <p:sp>
        <p:nvSpPr>
          <p:cNvPr id="2" name="Rectangle 1">
            <a:extLst>
              <a:ext uri="{FF2B5EF4-FFF2-40B4-BE49-F238E27FC236}">
                <a16:creationId xmlns:a16="http://schemas.microsoft.com/office/drawing/2014/main" id="{E0ECBFEA-C953-724F-8D6A-F8B6FB8E0C30}"/>
              </a:ext>
            </a:extLst>
          </p:cNvPr>
          <p:cNvSpPr/>
          <p:nvPr/>
        </p:nvSpPr>
        <p:spPr>
          <a:xfrm>
            <a:off x="2002527" y="331801"/>
            <a:ext cx="4439036" cy="523220"/>
          </a:xfrm>
          <a:prstGeom prst="rect">
            <a:avLst/>
          </a:prstGeom>
        </p:spPr>
        <p:txBody>
          <a:bodyPr wrap="none">
            <a:spAutoFit/>
          </a:bodyPr>
          <a:lstStyle/>
          <a:p>
            <a:pPr algn="ctr"/>
            <a:r>
              <a:rPr lang="en-US" altLang="en-US" sz="2800" b="1" dirty="0">
                <a:solidFill>
                  <a:schemeClr val="bg1"/>
                </a:solidFill>
              </a:rPr>
              <a:t>Brotherhood Conversion</a:t>
            </a:r>
          </a:p>
        </p:txBody>
      </p:sp>
    </p:spTree>
    <p:extLst>
      <p:ext uri="{BB962C8B-B14F-4D97-AF65-F5344CB8AC3E}">
        <p14:creationId xmlns:p14="http://schemas.microsoft.com/office/powerpoint/2010/main" val="73846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Text Box 1029">
            <a:extLst>
              <a:ext uri="{FF2B5EF4-FFF2-40B4-BE49-F238E27FC236}">
                <a16:creationId xmlns:a16="http://schemas.microsoft.com/office/drawing/2014/main" id="{AB412BDC-C8FC-504A-9DFF-88B6ADD931B9}"/>
              </a:ext>
            </a:extLst>
          </p:cNvPr>
          <p:cNvSpPr txBox="1">
            <a:spLocks noChangeArrowheads="1"/>
          </p:cNvSpPr>
          <p:nvPr/>
        </p:nvSpPr>
        <p:spPr bwMode="auto">
          <a:xfrm>
            <a:off x="914400" y="1219200"/>
            <a:ext cx="7162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108585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200025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sz="1200" b="1" dirty="0"/>
          </a:p>
          <a:p>
            <a:pPr algn="ctr" eaLnBrk="1" hangingPunct="1"/>
            <a:endParaRPr lang="en-US" altLang="en-US" sz="1200" b="1" i="0" dirty="0"/>
          </a:p>
          <a:p>
            <a:pPr eaLnBrk="1" hangingPunct="1">
              <a:buFont typeface="Symbol" pitchFamily="2" charset="2"/>
              <a:buChar char=""/>
            </a:pPr>
            <a:r>
              <a:rPr lang="en-US" altLang="en-US" sz="1800" b="1" i="0" dirty="0"/>
              <a:t>Find a partner (someone you don’t know)</a:t>
            </a:r>
            <a:br>
              <a:rPr lang="en-US" altLang="en-US" sz="1800" b="1" i="0" dirty="0"/>
            </a:br>
            <a:endParaRPr lang="en-US" altLang="en-US" sz="1800" b="1" i="0" dirty="0"/>
          </a:p>
          <a:p>
            <a:pPr eaLnBrk="1" hangingPunct="1">
              <a:buFont typeface="Symbol" pitchFamily="2" charset="2"/>
              <a:buChar char=""/>
            </a:pPr>
            <a:r>
              <a:rPr lang="en-US" altLang="en-US" sz="1800" b="1" i="0" dirty="0"/>
              <a:t>Why did you become a Brotherhood Member?  What encouraged you to meet the Challenges of Brotherhood Membership?</a:t>
            </a:r>
            <a:br>
              <a:rPr lang="en-US" altLang="en-US" sz="1800" b="1" i="0" dirty="0"/>
            </a:br>
            <a:endParaRPr lang="en-US" altLang="en-US" sz="1800" b="1" i="0" dirty="0"/>
          </a:p>
          <a:p>
            <a:pPr eaLnBrk="1" hangingPunct="1">
              <a:buFont typeface="Symbol" pitchFamily="2" charset="2"/>
              <a:buChar char=""/>
            </a:pPr>
            <a:r>
              <a:rPr lang="en-US" altLang="en-US" sz="1800" b="1" i="0" dirty="0"/>
              <a:t>Ordeal Members – Do you plan to get your Brotherhood?  What motivates you to become a Brotherhood Honor member?</a:t>
            </a:r>
            <a:br>
              <a:rPr lang="en-US" altLang="en-US" sz="1800" b="1" i="0" dirty="0"/>
            </a:br>
            <a:endParaRPr lang="en-US" altLang="en-US" sz="1800" b="1" i="0" dirty="0"/>
          </a:p>
        </p:txBody>
      </p:sp>
      <p:sp>
        <p:nvSpPr>
          <p:cNvPr id="2" name="Rectangle 1">
            <a:extLst>
              <a:ext uri="{FF2B5EF4-FFF2-40B4-BE49-F238E27FC236}">
                <a16:creationId xmlns:a16="http://schemas.microsoft.com/office/drawing/2014/main" id="{DB63F693-1101-9A46-8215-CF76BFFED15E}"/>
              </a:ext>
            </a:extLst>
          </p:cNvPr>
          <p:cNvSpPr/>
          <p:nvPr/>
        </p:nvSpPr>
        <p:spPr>
          <a:xfrm>
            <a:off x="1823155" y="249746"/>
            <a:ext cx="7027333" cy="954107"/>
          </a:xfrm>
          <a:prstGeom prst="rect">
            <a:avLst/>
          </a:prstGeom>
        </p:spPr>
        <p:txBody>
          <a:bodyPr wrap="square">
            <a:spAutoFit/>
          </a:bodyPr>
          <a:lstStyle/>
          <a:p>
            <a:pPr algn="ctr"/>
            <a:r>
              <a:rPr lang="en-US" altLang="en-US" sz="2800" b="1" dirty="0">
                <a:solidFill>
                  <a:schemeClr val="bg1"/>
                </a:solidFill>
              </a:rPr>
              <a:t>Improving Brotherhood Conversion</a:t>
            </a:r>
          </a:p>
          <a:p>
            <a:pPr algn="ctr"/>
            <a:r>
              <a:rPr lang="en-US" altLang="en-US" sz="2800" b="1" dirty="0">
                <a:solidFill>
                  <a:schemeClr val="bg1"/>
                </a:solidFill>
              </a:rPr>
              <a:t>An Activity</a:t>
            </a:r>
          </a:p>
        </p:txBody>
      </p:sp>
    </p:spTree>
    <p:extLst>
      <p:ext uri="{BB962C8B-B14F-4D97-AF65-F5344CB8AC3E}">
        <p14:creationId xmlns:p14="http://schemas.microsoft.com/office/powerpoint/2010/main" val="213237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a:extLst>
              <a:ext uri="{FF2B5EF4-FFF2-40B4-BE49-F238E27FC236}">
                <a16:creationId xmlns:a16="http://schemas.microsoft.com/office/drawing/2014/main" id="{ED2731AB-15AE-C048-900B-97FBA9E74BCB}"/>
              </a:ext>
            </a:extLst>
          </p:cNvPr>
          <p:cNvSpPr txBox="1">
            <a:spLocks noChangeArrowheads="1"/>
          </p:cNvSpPr>
          <p:nvPr/>
        </p:nvSpPr>
        <p:spPr bwMode="auto">
          <a:xfrm>
            <a:off x="2971800" y="1219200"/>
            <a:ext cx="30797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chemeClr val="bg1"/>
                </a:solidFill>
              </a:rPr>
              <a:t>LEADERSHIP</a:t>
            </a:r>
          </a:p>
          <a:p>
            <a:pPr algn="l"/>
            <a:endParaRPr lang="en-US" altLang="en-US" sz="3200">
              <a:solidFill>
                <a:schemeClr val="bg1"/>
              </a:solidFill>
            </a:endParaRPr>
          </a:p>
        </p:txBody>
      </p:sp>
      <p:sp>
        <p:nvSpPr>
          <p:cNvPr id="79879" name="Text Box 7">
            <a:extLst>
              <a:ext uri="{FF2B5EF4-FFF2-40B4-BE49-F238E27FC236}">
                <a16:creationId xmlns:a16="http://schemas.microsoft.com/office/drawing/2014/main" id="{C5AC1B9E-0AF1-9E46-8313-3CE1E1567B43}"/>
              </a:ext>
            </a:extLst>
          </p:cNvPr>
          <p:cNvSpPr txBox="1">
            <a:spLocks noChangeArrowheads="1"/>
          </p:cNvSpPr>
          <p:nvPr/>
        </p:nvSpPr>
        <p:spPr bwMode="auto">
          <a:xfrm>
            <a:off x="762000" y="1219200"/>
            <a:ext cx="76200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63550" indent="-463550" algn="l" eaLnBrk="0" hangingPunct="0">
              <a:defRPr sz="2400">
                <a:solidFill>
                  <a:schemeClr val="tx1"/>
                </a:solidFill>
                <a:latin typeface="Times New Roman" panose="02020603050405020304" pitchFamily="18" charset="0"/>
              </a:defRPr>
            </a:lvl1pPr>
            <a:lvl2pPr marL="1138238" indent="-457200" algn="l" eaLnBrk="0" hangingPunct="0">
              <a:defRPr sz="2400">
                <a:solidFill>
                  <a:schemeClr val="tx1"/>
                </a:solidFill>
                <a:latin typeface="Times New Roman" panose="02020603050405020304" pitchFamily="18" charset="0"/>
              </a:defRPr>
            </a:lvl2pPr>
            <a:lvl3pPr marL="1709738" indent="-457200" algn="l" eaLnBrk="0" hangingPunct="0">
              <a:defRPr sz="2400">
                <a:solidFill>
                  <a:schemeClr val="tx1"/>
                </a:solidFill>
                <a:latin typeface="Times New Roman" panose="02020603050405020304" pitchFamily="18" charset="0"/>
              </a:defRPr>
            </a:lvl3pPr>
            <a:lvl4pPr marL="2281238" indent="-457200" algn="l" eaLnBrk="0" hangingPunct="0">
              <a:defRPr sz="2400">
                <a:solidFill>
                  <a:schemeClr val="tx1"/>
                </a:solidFill>
                <a:latin typeface="Times New Roman" panose="02020603050405020304" pitchFamily="18" charset="0"/>
              </a:defRPr>
            </a:lvl4pPr>
            <a:lvl5pPr marL="2852738" indent="-457200" algn="l" eaLnBrk="0" hangingPunct="0">
              <a:defRPr sz="2400">
                <a:solidFill>
                  <a:schemeClr val="tx1"/>
                </a:solidFill>
                <a:latin typeface="Times New Roman" panose="02020603050405020304" pitchFamily="18" charset="0"/>
              </a:defRPr>
            </a:lvl5pPr>
            <a:lvl6pPr marL="3309938" indent="-457200" eaLnBrk="0" fontAlgn="base" hangingPunct="0">
              <a:spcBef>
                <a:spcPct val="0"/>
              </a:spcBef>
              <a:spcAft>
                <a:spcPct val="0"/>
              </a:spcAft>
              <a:defRPr sz="2400">
                <a:solidFill>
                  <a:schemeClr val="tx1"/>
                </a:solidFill>
                <a:latin typeface="Times New Roman" panose="02020603050405020304" pitchFamily="18" charset="0"/>
              </a:defRPr>
            </a:lvl6pPr>
            <a:lvl7pPr marL="3767138" indent="-457200" eaLnBrk="0" fontAlgn="base" hangingPunct="0">
              <a:spcBef>
                <a:spcPct val="0"/>
              </a:spcBef>
              <a:spcAft>
                <a:spcPct val="0"/>
              </a:spcAft>
              <a:defRPr sz="2400">
                <a:solidFill>
                  <a:schemeClr val="tx1"/>
                </a:solidFill>
                <a:latin typeface="Times New Roman" panose="02020603050405020304" pitchFamily="18" charset="0"/>
              </a:defRPr>
            </a:lvl7pPr>
            <a:lvl8pPr marL="4224338" indent="-457200" eaLnBrk="0" fontAlgn="base" hangingPunct="0">
              <a:spcBef>
                <a:spcPct val="0"/>
              </a:spcBef>
              <a:spcAft>
                <a:spcPct val="0"/>
              </a:spcAft>
              <a:defRPr sz="2400">
                <a:solidFill>
                  <a:schemeClr val="tx1"/>
                </a:solidFill>
                <a:latin typeface="Times New Roman" panose="02020603050405020304" pitchFamily="18" charset="0"/>
              </a:defRPr>
            </a:lvl8pPr>
            <a:lvl9pPr marL="4681538"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Symbol" pitchFamily="2" charset="2"/>
              <a:buNone/>
            </a:pPr>
            <a:endParaRPr lang="en-US" altLang="en-US" sz="1800" b="1" i="0" dirty="0"/>
          </a:p>
          <a:p>
            <a:pPr eaLnBrk="1" hangingPunct="1">
              <a:buFont typeface="Arial" panose="020B0604020202020204" pitchFamily="34" charset="0"/>
              <a:buChar char="•"/>
            </a:pPr>
            <a:r>
              <a:rPr lang="en-US" altLang="en-US" b="1" i="0" dirty="0"/>
              <a:t>Mentoring</a:t>
            </a:r>
          </a:p>
          <a:p>
            <a:pPr eaLnBrk="1" hangingPunct="1">
              <a:buFont typeface="Arial" panose="020B0604020202020204" pitchFamily="34" charset="0"/>
              <a:buChar char="•"/>
            </a:pPr>
            <a:r>
              <a:rPr lang="en-US" altLang="en-US" b="1" i="0" dirty="0"/>
              <a:t>Opportunities for Ceremonies</a:t>
            </a:r>
          </a:p>
          <a:p>
            <a:pPr eaLnBrk="1" hangingPunct="1">
              <a:buFont typeface="Arial" panose="020B0604020202020204" pitchFamily="34" charset="0"/>
              <a:buChar char="•"/>
            </a:pPr>
            <a:r>
              <a:rPr lang="en-US" altLang="en-US" b="1" i="0" dirty="0"/>
              <a:t>Guide to Inductions</a:t>
            </a:r>
          </a:p>
          <a:p>
            <a:pPr eaLnBrk="1" hangingPunct="1">
              <a:buFont typeface="Arial" panose="020B0604020202020204" pitchFamily="34" charset="0"/>
              <a:buChar char="•"/>
            </a:pPr>
            <a:r>
              <a:rPr lang="en-US" altLang="en-US" b="1" i="0" dirty="0"/>
              <a:t>Accurate Records</a:t>
            </a:r>
          </a:p>
          <a:p>
            <a:pPr eaLnBrk="1" hangingPunct="1">
              <a:buFont typeface="Arial" panose="020B0604020202020204" pitchFamily="34" charset="0"/>
              <a:buChar char="•"/>
            </a:pPr>
            <a:r>
              <a:rPr lang="en-US" altLang="en-US" b="1" i="0" dirty="0"/>
              <a:t>Remove Barriers</a:t>
            </a:r>
          </a:p>
          <a:p>
            <a:pPr eaLnBrk="1" hangingPunct="1">
              <a:buFont typeface="Arial" panose="020B0604020202020204" pitchFamily="34" charset="0"/>
              <a:buChar char="•"/>
            </a:pPr>
            <a:r>
              <a:rPr lang="en-US" altLang="en-US" b="1" i="0" dirty="0"/>
              <a:t>Cost of Sash </a:t>
            </a:r>
          </a:p>
          <a:p>
            <a:pPr eaLnBrk="1" hangingPunct="1">
              <a:buFont typeface="Arial" panose="020B0604020202020204" pitchFamily="34" charset="0"/>
              <a:buChar char="•"/>
            </a:pPr>
            <a:r>
              <a:rPr lang="en-US" altLang="en-US" b="1" i="0" dirty="0"/>
              <a:t>Chapter/Lodge Recognition</a:t>
            </a:r>
          </a:p>
          <a:p>
            <a:pPr eaLnBrk="1" hangingPunct="1">
              <a:buFont typeface="Arial" panose="020B0604020202020204" pitchFamily="34" charset="0"/>
              <a:buChar char="•"/>
            </a:pPr>
            <a:r>
              <a:rPr lang="en-US" altLang="en-US" b="1" i="0" dirty="0"/>
              <a:t>Letters to Ordeal Members</a:t>
            </a:r>
          </a:p>
          <a:p>
            <a:pPr eaLnBrk="1" hangingPunct="1">
              <a:buFont typeface="Arial" panose="020B0604020202020204" pitchFamily="34" charset="0"/>
              <a:buChar char="•"/>
            </a:pPr>
            <a:r>
              <a:rPr lang="en-US" altLang="en-US" b="1" i="0" dirty="0"/>
              <a:t>Phone Calls/Email to Members</a:t>
            </a:r>
          </a:p>
        </p:txBody>
      </p:sp>
      <p:sp>
        <p:nvSpPr>
          <p:cNvPr id="2" name="Rectangle 1">
            <a:extLst>
              <a:ext uri="{FF2B5EF4-FFF2-40B4-BE49-F238E27FC236}">
                <a16:creationId xmlns:a16="http://schemas.microsoft.com/office/drawing/2014/main" id="{169CFCA7-5799-604F-BB19-D52226775A1F}"/>
              </a:ext>
            </a:extLst>
          </p:cNvPr>
          <p:cNvSpPr/>
          <p:nvPr/>
        </p:nvSpPr>
        <p:spPr>
          <a:xfrm>
            <a:off x="1665111" y="306191"/>
            <a:ext cx="7061200" cy="954107"/>
          </a:xfrm>
          <a:prstGeom prst="rect">
            <a:avLst/>
          </a:prstGeom>
        </p:spPr>
        <p:txBody>
          <a:bodyPr wrap="square">
            <a:spAutoFit/>
          </a:bodyPr>
          <a:lstStyle/>
          <a:p>
            <a:pPr algn="ctr"/>
            <a:r>
              <a:rPr lang="en-US" altLang="en-US" sz="2800" b="1" dirty="0">
                <a:solidFill>
                  <a:schemeClr val="bg1"/>
                </a:solidFill>
              </a:rPr>
              <a:t>Ideas to Increase Brotherhood Conversion</a:t>
            </a:r>
          </a:p>
        </p:txBody>
      </p:sp>
    </p:spTree>
    <p:extLst>
      <p:ext uri="{BB962C8B-B14F-4D97-AF65-F5344CB8AC3E}">
        <p14:creationId xmlns:p14="http://schemas.microsoft.com/office/powerpoint/2010/main" val="3845059072"/>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366</Words>
  <Application>Microsoft Office PowerPoint</Application>
  <PresentationFormat>On-screen Show (4:3)</PresentationFormat>
  <Paragraphs>95</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Symbol</vt:lpstr>
      <vt:lpstr>Times New Roman</vt:lpstr>
      <vt:lpstr>1_Office Theme</vt:lpstr>
      <vt:lpstr>Brotherhood Conversion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joining us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Emery</dc:creator>
  <cp:lastModifiedBy>David Emery</cp:lastModifiedBy>
  <cp:revision>10</cp:revision>
  <dcterms:created xsi:type="dcterms:W3CDTF">2017-11-02T05:39:35Z</dcterms:created>
  <dcterms:modified xsi:type="dcterms:W3CDTF">2018-11-26T06:56:29Z</dcterms:modified>
</cp:coreProperties>
</file>