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7" r:id="rId2"/>
    <p:sldId id="258" r:id="rId3"/>
    <p:sldId id="266" r:id="rId4"/>
    <p:sldId id="264" r:id="rId5"/>
    <p:sldId id="259" r:id="rId6"/>
    <p:sldId id="260" r:id="rId7"/>
    <p:sldId id="26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103" autoAdjust="0"/>
    <p:restoredTop sz="94660"/>
  </p:normalViewPr>
  <p:slideViewPr>
    <p:cSldViewPr snapToGrid="0">
      <p:cViewPr varScale="1">
        <p:scale>
          <a:sx n="83" d="100"/>
          <a:sy n="83" d="100"/>
        </p:scale>
        <p:origin x="90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7E5EFE-80D4-4345-ADF2-B8AF25128F01}" type="datetimeFigureOut">
              <a:rPr lang="en-US" smtClean="0"/>
              <a:t>12/24/2018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69362C-1E0B-4727-87B2-D29A1103D0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63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" name="Shape 1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350439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blipFill rotWithShape="1"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rgbClr val="FFFFFF"/>
              </a:buClr>
              <a:buFont typeface="Arial"/>
              <a:buNone/>
              <a:defRPr sz="33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None/>
              <a:defRPr sz="1350"/>
            </a:lvl2pPr>
            <a:lvl3pPr lvl="2" indent="0">
              <a:spcBef>
                <a:spcPts val="0"/>
              </a:spcBef>
              <a:buNone/>
              <a:defRPr sz="1350"/>
            </a:lvl3pPr>
            <a:lvl4pPr lvl="3" indent="0">
              <a:spcBef>
                <a:spcPts val="0"/>
              </a:spcBef>
              <a:buNone/>
              <a:defRPr sz="1350"/>
            </a:lvl4pPr>
            <a:lvl5pPr lvl="4" indent="0">
              <a:spcBef>
                <a:spcPts val="0"/>
              </a:spcBef>
              <a:buNone/>
              <a:defRPr sz="1350"/>
            </a:lvl5pPr>
            <a:lvl6pPr lvl="5" indent="0">
              <a:spcBef>
                <a:spcPts val="0"/>
              </a:spcBef>
              <a:buNone/>
              <a:defRPr sz="1350"/>
            </a:lvl6pPr>
            <a:lvl7pPr lvl="6" indent="0">
              <a:spcBef>
                <a:spcPts val="0"/>
              </a:spcBef>
              <a:buNone/>
              <a:defRPr sz="1350"/>
            </a:lvl7pPr>
            <a:lvl8pPr lvl="7" indent="0">
              <a:spcBef>
                <a:spcPts val="0"/>
              </a:spcBef>
              <a:buNone/>
              <a:defRPr sz="1350"/>
            </a:lvl8pPr>
            <a:lvl9pPr lvl="8" indent="0">
              <a:spcBef>
                <a:spcPts val="0"/>
              </a:spcBef>
              <a:buNone/>
              <a:defRPr sz="1350"/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ubTitle" idx="1"/>
          </p:nvPr>
        </p:nvSpPr>
        <p:spPr>
          <a:xfrm>
            <a:off x="1371601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480"/>
              </a:spcBef>
              <a:buClr>
                <a:srgbClr val="FFFFFF"/>
              </a:buClr>
              <a:buFont typeface="Arial"/>
              <a:buNone/>
              <a:defRPr sz="2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342900" marR="0" lvl="1" indent="0" algn="ctr" rtl="0">
              <a:spcBef>
                <a:spcPts val="420"/>
              </a:spcBef>
              <a:buClr>
                <a:srgbClr val="888888"/>
              </a:buClr>
              <a:buFont typeface="Arial"/>
              <a:buNone/>
              <a:defRPr sz="21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685800" marR="0" lvl="2" indent="0" algn="ctr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028700" marR="0" lvl="3" indent="0" algn="ctr" rtl="0">
              <a:spcBef>
                <a:spcPts val="300"/>
              </a:spcBef>
              <a:buClr>
                <a:srgbClr val="888888"/>
              </a:buClr>
              <a:buFont typeface="Arial"/>
              <a:buNone/>
              <a:defRPr sz="15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371600" marR="0" lvl="4" indent="0" algn="ctr" rtl="0">
              <a:spcBef>
                <a:spcPts val="300"/>
              </a:spcBef>
              <a:buClr>
                <a:srgbClr val="888888"/>
              </a:buClr>
              <a:buFont typeface="Arial"/>
              <a:buNone/>
              <a:defRPr sz="15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714500" marR="0" lvl="5" indent="0" algn="ctr" rtl="0">
              <a:spcBef>
                <a:spcPts val="300"/>
              </a:spcBef>
              <a:buClr>
                <a:srgbClr val="888888"/>
              </a:buClr>
              <a:buFont typeface="Arial"/>
              <a:buNone/>
              <a:defRPr sz="1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ctr" rtl="0">
              <a:spcBef>
                <a:spcPts val="300"/>
              </a:spcBef>
              <a:buClr>
                <a:srgbClr val="888888"/>
              </a:buClr>
              <a:buFont typeface="Arial"/>
              <a:buNone/>
              <a:defRPr sz="1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ctr" rtl="0">
              <a:spcBef>
                <a:spcPts val="300"/>
              </a:spcBef>
              <a:buClr>
                <a:srgbClr val="888888"/>
              </a:buClr>
              <a:buFont typeface="Arial"/>
              <a:buNone/>
              <a:defRPr sz="1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ctr" rtl="0">
              <a:spcBef>
                <a:spcPts val="300"/>
              </a:spcBef>
              <a:buClr>
                <a:srgbClr val="888888"/>
              </a:buClr>
              <a:buFont typeface="Arial"/>
              <a:buNone/>
              <a:defRPr sz="1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72030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bg>
      <p:bgPr>
        <a:blipFill rotWithShape="1"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title"/>
          </p:nvPr>
        </p:nvSpPr>
        <p:spPr>
          <a:xfrm>
            <a:off x="2048310" y="274639"/>
            <a:ext cx="6638488" cy="74945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 sz="33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None/>
              <a:defRPr sz="1350"/>
            </a:lvl2pPr>
            <a:lvl3pPr lvl="2" indent="0">
              <a:spcBef>
                <a:spcPts val="0"/>
              </a:spcBef>
              <a:buNone/>
              <a:defRPr sz="1350"/>
            </a:lvl3pPr>
            <a:lvl4pPr lvl="3" indent="0">
              <a:spcBef>
                <a:spcPts val="0"/>
              </a:spcBef>
              <a:buNone/>
              <a:defRPr sz="1350"/>
            </a:lvl4pPr>
            <a:lvl5pPr lvl="4" indent="0">
              <a:spcBef>
                <a:spcPts val="0"/>
              </a:spcBef>
              <a:buNone/>
              <a:defRPr sz="1350"/>
            </a:lvl5pPr>
            <a:lvl6pPr lvl="5" indent="0">
              <a:spcBef>
                <a:spcPts val="0"/>
              </a:spcBef>
              <a:buNone/>
              <a:defRPr sz="1350"/>
            </a:lvl6pPr>
            <a:lvl7pPr lvl="6" indent="0">
              <a:spcBef>
                <a:spcPts val="0"/>
              </a:spcBef>
              <a:buNone/>
              <a:defRPr sz="1350"/>
            </a:lvl7pPr>
            <a:lvl8pPr lvl="7" indent="0">
              <a:spcBef>
                <a:spcPts val="0"/>
              </a:spcBef>
              <a:buNone/>
              <a:defRPr sz="1350"/>
            </a:lvl8pPr>
            <a:lvl9pPr lvl="8" indent="0">
              <a:spcBef>
                <a:spcPts val="0"/>
              </a:spcBef>
              <a:buNone/>
              <a:defRPr sz="1350"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body" idx="1"/>
          </p:nvPr>
        </p:nvSpPr>
        <p:spPr>
          <a:xfrm>
            <a:off x="457200" y="1734127"/>
            <a:ext cx="8229600" cy="439203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57175" marR="0" lvl="0" indent="-104775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557213" marR="0" lvl="1" indent="-80963" algn="l" rtl="0">
              <a:spcBef>
                <a:spcPts val="420"/>
              </a:spcBef>
              <a:buClr>
                <a:schemeClr val="dk1"/>
              </a:buClr>
              <a:buSzPct val="100000"/>
              <a:buFont typeface="Arial"/>
              <a:buChar char="–"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857250" marR="0" lvl="2" indent="-5715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200150" marR="0" lvl="3" indent="-76200" algn="l" rtl="0">
              <a:spcBef>
                <a:spcPts val="300"/>
              </a:spcBef>
              <a:buClr>
                <a:schemeClr val="dk1"/>
              </a:buClr>
              <a:buSzPct val="1000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543050" marR="0" lvl="4" indent="-76200" algn="l" rtl="0">
              <a:spcBef>
                <a:spcPts val="300"/>
              </a:spcBef>
              <a:buClr>
                <a:schemeClr val="dk1"/>
              </a:buClr>
              <a:buSzPct val="100000"/>
              <a:buFont typeface="Arial"/>
              <a:buChar char="»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885950" marR="0" lvl="5" indent="-76200" algn="l" rtl="0">
              <a:spcBef>
                <a:spcPts val="300"/>
              </a:spcBef>
              <a:buClr>
                <a:schemeClr val="dk1"/>
              </a:buClr>
              <a:buSzPct val="100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228850" marR="0" lvl="6" indent="-76200" algn="l" rtl="0">
              <a:spcBef>
                <a:spcPts val="300"/>
              </a:spcBef>
              <a:buClr>
                <a:schemeClr val="dk1"/>
              </a:buClr>
              <a:buSzPct val="100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571750" marR="0" lvl="7" indent="-76200" algn="l" rtl="0">
              <a:spcBef>
                <a:spcPts val="300"/>
              </a:spcBef>
              <a:buClr>
                <a:schemeClr val="dk1"/>
              </a:buClr>
              <a:buSzPct val="100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914650" marR="0" lvl="8" indent="-76200" algn="l" rtl="0">
              <a:spcBef>
                <a:spcPts val="300"/>
              </a:spcBef>
              <a:buClr>
                <a:schemeClr val="dk1"/>
              </a:buClr>
              <a:buSzPct val="100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16933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2061967" y="274637"/>
            <a:ext cx="6624833" cy="72214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rgbClr val="FFFFFF"/>
              </a:buClr>
              <a:buFont typeface="Arial"/>
              <a:buNone/>
              <a:defRPr sz="4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18933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22382335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ctrTitle"/>
          </p:nvPr>
        </p:nvSpPr>
        <p:spPr>
          <a:xfrm>
            <a:off x="1657350" y="2455069"/>
            <a:ext cx="5829300" cy="1102518"/>
          </a:xfrm>
          <a:prstGeom prst="rect">
            <a:avLst/>
          </a:prstGeom>
          <a:noFill/>
          <a:ln>
            <a:noFill/>
          </a:ln>
        </p:spPr>
        <p:txBody>
          <a:bodyPr lIns="68569" tIns="34275" rIns="68569" bIns="34275" anchor="ctr" anchorCtr="0">
            <a:noAutofit/>
          </a:bodyPr>
          <a:lstStyle/>
          <a:p>
            <a:pPr>
              <a:buSzPct val="25000"/>
            </a:pPr>
            <a:r>
              <a:rPr lang="en-US" b="1" dirty="0" smtClean="0"/>
              <a:t>Creating </a:t>
            </a:r>
            <a:r>
              <a:rPr lang="en-US" b="1" dirty="0" err="1" smtClean="0"/>
              <a:t>eNewsletter</a:t>
            </a:r>
            <a:r>
              <a:rPr lang="en-US" b="1" dirty="0" smtClean="0"/>
              <a:t> Content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2469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9757" y="2243415"/>
            <a:ext cx="7685589" cy="2016069"/>
          </a:xfrm>
        </p:spPr>
        <p:txBody>
          <a:bodyPr/>
          <a:lstStyle/>
          <a:p>
            <a:pPr marL="152400" indent="0" algn="ctr">
              <a:buNone/>
            </a:pPr>
            <a:r>
              <a:rPr lang="en-US" b="1" dirty="0" smtClean="0"/>
              <a:t>If the content of your lodge’s </a:t>
            </a:r>
            <a:r>
              <a:rPr lang="en-US" b="1" dirty="0" err="1" smtClean="0"/>
              <a:t>eNewsletters</a:t>
            </a:r>
            <a:r>
              <a:rPr lang="en-US" b="1" dirty="0" smtClean="0"/>
              <a:t> is relevant to </a:t>
            </a:r>
            <a:r>
              <a:rPr lang="en-US" b="1" dirty="0" err="1" smtClean="0"/>
              <a:t>Arrowman</a:t>
            </a:r>
            <a:r>
              <a:rPr lang="en-US" b="1" dirty="0" smtClean="0"/>
              <a:t>, they will become dedicated readers and open future publications.</a:t>
            </a:r>
          </a:p>
        </p:txBody>
      </p:sp>
    </p:spTree>
    <p:extLst>
      <p:ext uri="{BB962C8B-B14F-4D97-AF65-F5344CB8AC3E}">
        <p14:creationId xmlns:p14="http://schemas.microsoft.com/office/powerpoint/2010/main" val="3229506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</a:t>
            </a:r>
            <a:r>
              <a:rPr lang="en-US" dirty="0" err="1" smtClean="0"/>
              <a:t>eNewsletter</a:t>
            </a:r>
            <a:r>
              <a:rPr lang="en-US" dirty="0" smtClean="0"/>
              <a:t> Content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8" y="1363737"/>
            <a:ext cx="8229600" cy="4392035"/>
          </a:xfrm>
        </p:spPr>
        <p:txBody>
          <a:bodyPr/>
          <a:lstStyle/>
          <a:p>
            <a:r>
              <a:rPr lang="en-US" u="sng" dirty="0" smtClean="0"/>
              <a:t>Promotional</a:t>
            </a:r>
            <a:r>
              <a:rPr lang="en-US" dirty="0" smtClean="0"/>
              <a:t> – Promotes upcoming lodge events</a:t>
            </a:r>
          </a:p>
          <a:p>
            <a:endParaRPr lang="en-US" dirty="0"/>
          </a:p>
          <a:p>
            <a:r>
              <a:rPr lang="en-US" u="sng" dirty="0" smtClean="0"/>
              <a:t>Updates</a:t>
            </a:r>
            <a:r>
              <a:rPr lang="en-US" dirty="0" smtClean="0"/>
              <a:t> – Letters from lodge officers/committee chairmen</a:t>
            </a:r>
          </a:p>
          <a:p>
            <a:endParaRPr lang="en-US" dirty="0"/>
          </a:p>
          <a:p>
            <a:r>
              <a:rPr lang="en-US" u="sng" dirty="0" smtClean="0"/>
              <a:t>Reports</a:t>
            </a:r>
            <a:r>
              <a:rPr lang="en-US" dirty="0" smtClean="0"/>
              <a:t> – Summaries from past lodge events</a:t>
            </a:r>
          </a:p>
          <a:p>
            <a:endParaRPr lang="en-US" dirty="0"/>
          </a:p>
          <a:p>
            <a:r>
              <a:rPr lang="en-US" u="sng" dirty="0" smtClean="0"/>
              <a:t>Historical</a:t>
            </a:r>
            <a:r>
              <a:rPr lang="en-US" dirty="0" smtClean="0"/>
              <a:t> – Explain some historical aspect of the OA or the lodge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9470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</a:t>
            </a:r>
            <a:r>
              <a:rPr lang="en-US" dirty="0" err="1" smtClean="0"/>
              <a:t>eNewsletter</a:t>
            </a:r>
            <a:r>
              <a:rPr lang="en-US" dirty="0" smtClean="0"/>
              <a:t> Content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8" y="1363737"/>
            <a:ext cx="8229600" cy="4392035"/>
          </a:xfrm>
        </p:spPr>
        <p:txBody>
          <a:bodyPr/>
          <a:lstStyle/>
          <a:p>
            <a:r>
              <a:rPr lang="en-US" u="sng" dirty="0" smtClean="0"/>
              <a:t>Interview</a:t>
            </a:r>
            <a:r>
              <a:rPr lang="en-US" dirty="0" smtClean="0"/>
              <a:t> – Asking a prominent person questions</a:t>
            </a:r>
          </a:p>
          <a:p>
            <a:endParaRPr lang="en-US" dirty="0"/>
          </a:p>
          <a:p>
            <a:r>
              <a:rPr lang="en-US" u="sng" dirty="0" smtClean="0"/>
              <a:t>Profile</a:t>
            </a:r>
            <a:r>
              <a:rPr lang="en-US" dirty="0" smtClean="0"/>
              <a:t> – Gives a story of a prominent person</a:t>
            </a:r>
          </a:p>
          <a:p>
            <a:endParaRPr lang="en-US" dirty="0"/>
          </a:p>
          <a:p>
            <a:r>
              <a:rPr lang="en-US" u="sng" dirty="0" smtClean="0"/>
              <a:t>Competition</a:t>
            </a:r>
            <a:r>
              <a:rPr lang="en-US" dirty="0" smtClean="0"/>
              <a:t> – Start a contest with a give-away prize</a:t>
            </a:r>
          </a:p>
          <a:p>
            <a:endParaRPr lang="en-US" dirty="0"/>
          </a:p>
          <a:p>
            <a:r>
              <a:rPr lang="en-US" u="sng" dirty="0" smtClean="0"/>
              <a:t>Recognition</a:t>
            </a:r>
            <a:r>
              <a:rPr lang="en-US" dirty="0" smtClean="0"/>
              <a:t> – Recognize an </a:t>
            </a:r>
            <a:r>
              <a:rPr lang="en-US" dirty="0" err="1" smtClean="0"/>
              <a:t>Arrowman</a:t>
            </a:r>
            <a:r>
              <a:rPr lang="en-US" dirty="0" smtClean="0"/>
              <a:t> for an award or other accomplishment</a:t>
            </a:r>
          </a:p>
          <a:p>
            <a:endParaRPr lang="en-US" dirty="0"/>
          </a:p>
          <a:p>
            <a:r>
              <a:rPr lang="en-US" u="sng" dirty="0" smtClean="0"/>
              <a:t>Calendar</a:t>
            </a:r>
            <a:r>
              <a:rPr lang="en-US" dirty="0" smtClean="0"/>
              <a:t> – Present important upcoming dates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953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Developing </a:t>
            </a:r>
            <a:r>
              <a:rPr lang="en-US" dirty="0" err="1" smtClean="0"/>
              <a:t>eNewsletter</a:t>
            </a:r>
            <a:r>
              <a:rPr lang="en-US" dirty="0" smtClean="0"/>
              <a:t> Content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8" y="1363737"/>
            <a:ext cx="8229600" cy="4392035"/>
          </a:xfrm>
        </p:spPr>
        <p:txBody>
          <a:bodyPr/>
          <a:lstStyle/>
          <a:p>
            <a:r>
              <a:rPr lang="en-US" dirty="0" smtClean="0"/>
              <a:t>Plan your </a:t>
            </a:r>
            <a:r>
              <a:rPr lang="en-US" dirty="0" err="1" smtClean="0"/>
              <a:t>eNewsletter</a:t>
            </a:r>
            <a:r>
              <a:rPr lang="en-US" dirty="0" smtClean="0"/>
              <a:t> content; keep it relevant and timely</a:t>
            </a:r>
          </a:p>
          <a:p>
            <a:endParaRPr lang="en-US" dirty="0" smtClean="0"/>
          </a:p>
          <a:p>
            <a:r>
              <a:rPr lang="en-US" dirty="0" smtClean="0"/>
              <a:t>Engage help from knowledgeable sources</a:t>
            </a:r>
          </a:p>
          <a:p>
            <a:endParaRPr lang="en-US" dirty="0" smtClean="0"/>
          </a:p>
          <a:p>
            <a:r>
              <a:rPr lang="en-US" dirty="0" smtClean="0"/>
              <a:t>Establish goals and benchmarks</a:t>
            </a:r>
          </a:p>
          <a:p>
            <a:endParaRPr lang="en-US" dirty="0" smtClean="0"/>
          </a:p>
          <a:p>
            <a:r>
              <a:rPr lang="en-US" dirty="0" smtClean="0"/>
              <a:t>Know your audience</a:t>
            </a:r>
          </a:p>
          <a:p>
            <a:endParaRPr lang="en-US" dirty="0" smtClean="0"/>
          </a:p>
          <a:p>
            <a:r>
              <a:rPr lang="en-US" dirty="0" smtClean="0"/>
              <a:t>Create the 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963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Your Own Content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0738" y="2092942"/>
            <a:ext cx="7436735" cy="2085519"/>
          </a:xfrm>
        </p:spPr>
        <p:txBody>
          <a:bodyPr/>
          <a:lstStyle/>
          <a:p>
            <a:pPr marL="152400" indent="0">
              <a:buNone/>
            </a:pPr>
            <a:r>
              <a:rPr lang="en-US" dirty="0" smtClean="0"/>
              <a:t>Your lodge has an upcoming lodge fellowship event. Using the process outlined, create an </a:t>
            </a:r>
            <a:r>
              <a:rPr lang="en-US" dirty="0" err="1" smtClean="0"/>
              <a:t>eNewsletter</a:t>
            </a:r>
            <a:r>
              <a:rPr lang="en-US" dirty="0" smtClean="0"/>
              <a:t> containing content that will promote the lodge and the event to newer Ordeal </a:t>
            </a:r>
            <a:r>
              <a:rPr lang="en-US" dirty="0" err="1" smtClean="0"/>
              <a:t>Arrowmen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62016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 for joining us today!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Any 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624301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181</Words>
  <Application>Microsoft Office PowerPoint</Application>
  <PresentationFormat>On-screen Show (4:3)</PresentationFormat>
  <Paragraphs>34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1_Office Theme</vt:lpstr>
      <vt:lpstr>Creating eNewsletter Content</vt:lpstr>
      <vt:lpstr>PowerPoint Presentation</vt:lpstr>
      <vt:lpstr>Types of eNewsletter Content</vt:lpstr>
      <vt:lpstr>Types of eNewsletter Content</vt:lpstr>
      <vt:lpstr>Developing eNewsletter Content</vt:lpstr>
      <vt:lpstr>Creating Your Own Content</vt:lpstr>
      <vt:lpstr>Thank you for joining us today!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Emery</dc:creator>
  <cp:lastModifiedBy>Emery David</cp:lastModifiedBy>
  <cp:revision>13</cp:revision>
  <dcterms:created xsi:type="dcterms:W3CDTF">2017-11-02T05:39:35Z</dcterms:created>
  <dcterms:modified xsi:type="dcterms:W3CDTF">2018-12-24T14:11:35Z</dcterms:modified>
</cp:coreProperties>
</file>