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6" autoAdjust="0"/>
    <p:restoredTop sz="94660"/>
  </p:normalViewPr>
  <p:slideViewPr>
    <p:cSldViewPr snapToGrid="0">
      <p:cViewPr varScale="1">
        <p:scale>
          <a:sx n="58" d="100"/>
          <a:sy n="58" d="100"/>
        </p:scale>
        <p:origin x="5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E5EFE-80D4-4345-ADF2-B8AF25128F01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69362C-1E0B-4727-87B2-D29A1103D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3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35043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84393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rgbClr val="FFFFFF"/>
              </a:buClr>
              <a:buFont typeface="Arial"/>
              <a:buNone/>
              <a:defRPr sz="3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350"/>
            </a:lvl2pPr>
            <a:lvl3pPr lvl="2" indent="0">
              <a:spcBef>
                <a:spcPts val="0"/>
              </a:spcBef>
              <a:buNone/>
              <a:defRPr sz="1350"/>
            </a:lvl3pPr>
            <a:lvl4pPr lvl="3" indent="0">
              <a:spcBef>
                <a:spcPts val="0"/>
              </a:spcBef>
              <a:buNone/>
              <a:defRPr sz="1350"/>
            </a:lvl4pPr>
            <a:lvl5pPr lvl="4" indent="0">
              <a:spcBef>
                <a:spcPts val="0"/>
              </a:spcBef>
              <a:buNone/>
              <a:defRPr sz="1350"/>
            </a:lvl5pPr>
            <a:lvl6pPr lvl="5" indent="0">
              <a:spcBef>
                <a:spcPts val="0"/>
              </a:spcBef>
              <a:buNone/>
              <a:defRPr sz="1350"/>
            </a:lvl6pPr>
            <a:lvl7pPr lvl="6" indent="0">
              <a:spcBef>
                <a:spcPts val="0"/>
              </a:spcBef>
              <a:buNone/>
              <a:defRPr sz="1350"/>
            </a:lvl7pPr>
            <a:lvl8pPr lvl="7" indent="0">
              <a:spcBef>
                <a:spcPts val="0"/>
              </a:spcBef>
              <a:buNone/>
              <a:defRPr sz="1350"/>
            </a:lvl8pPr>
            <a:lvl9pPr lvl="8" indent="0">
              <a:spcBef>
                <a:spcPts val="0"/>
              </a:spcBef>
              <a:buNone/>
              <a:defRPr sz="135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1371601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80"/>
              </a:spcBef>
              <a:buClr>
                <a:srgbClr val="FFFFFF"/>
              </a:buClr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42900" marR="0" lvl="1" indent="0" algn="ctr" rtl="0">
              <a:spcBef>
                <a:spcPts val="420"/>
              </a:spcBef>
              <a:buClr>
                <a:srgbClr val="888888"/>
              </a:buClr>
              <a:buFont typeface="Arial"/>
              <a:buNone/>
              <a:defRPr sz="21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685800" marR="0" lvl="2" indent="0" algn="ctr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00" marR="0" lvl="3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371600" marR="0" lvl="4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714500" marR="0" lvl="5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72030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2048310" y="274639"/>
            <a:ext cx="6638488" cy="7494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33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350"/>
            </a:lvl2pPr>
            <a:lvl3pPr lvl="2" indent="0">
              <a:spcBef>
                <a:spcPts val="0"/>
              </a:spcBef>
              <a:buNone/>
              <a:defRPr sz="1350"/>
            </a:lvl3pPr>
            <a:lvl4pPr lvl="3" indent="0">
              <a:spcBef>
                <a:spcPts val="0"/>
              </a:spcBef>
              <a:buNone/>
              <a:defRPr sz="1350"/>
            </a:lvl4pPr>
            <a:lvl5pPr lvl="4" indent="0">
              <a:spcBef>
                <a:spcPts val="0"/>
              </a:spcBef>
              <a:buNone/>
              <a:defRPr sz="1350"/>
            </a:lvl5pPr>
            <a:lvl6pPr lvl="5" indent="0">
              <a:spcBef>
                <a:spcPts val="0"/>
              </a:spcBef>
              <a:buNone/>
              <a:defRPr sz="1350"/>
            </a:lvl6pPr>
            <a:lvl7pPr lvl="6" indent="0">
              <a:spcBef>
                <a:spcPts val="0"/>
              </a:spcBef>
              <a:buNone/>
              <a:defRPr sz="1350"/>
            </a:lvl7pPr>
            <a:lvl8pPr lvl="7" indent="0">
              <a:spcBef>
                <a:spcPts val="0"/>
              </a:spcBef>
              <a:buNone/>
              <a:defRPr sz="1350"/>
            </a:lvl8pPr>
            <a:lvl9pPr lvl="8" indent="0">
              <a:spcBef>
                <a:spcPts val="0"/>
              </a:spcBef>
              <a:buNone/>
              <a:defRPr sz="135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734127"/>
            <a:ext cx="8229600" cy="43920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7175" marR="0" lvl="0" indent="-104775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57213" marR="0" lvl="1" indent="-80963" algn="l" rtl="0">
              <a:spcBef>
                <a:spcPts val="420"/>
              </a:spcBef>
              <a:buClr>
                <a:schemeClr val="dk1"/>
              </a:buClr>
              <a:buSzPct val="1000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857250" marR="0" lvl="2" indent="-5715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200150" marR="0" lvl="3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543050" marR="0" lvl="4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885950" marR="0" lvl="5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16933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2061967" y="274637"/>
            <a:ext cx="6624833" cy="7221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FFFF"/>
              </a:buClr>
              <a:buFont typeface="Arial"/>
              <a:buNone/>
              <a:defRPr sz="4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18933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2238233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1657350" y="2455069"/>
            <a:ext cx="5829300" cy="1102518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ctr" anchorCtr="0">
            <a:noAutofit/>
          </a:bodyPr>
          <a:lstStyle/>
          <a:p>
            <a:pPr>
              <a:buSzPct val="25000"/>
            </a:pPr>
            <a:r>
              <a:rPr lang="en-US" b="1" dirty="0"/>
              <a:t>Induction Rate</a:t>
            </a:r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807700" y="3771900"/>
            <a:ext cx="5475848" cy="1314450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>
              <a:spcBef>
                <a:spcPts val="0"/>
              </a:spcBef>
              <a:buSzPct val="25000"/>
            </a:pPr>
            <a:r>
              <a:rPr lang="en-US" dirty="0"/>
              <a:t>Converting Candidates to Members</a:t>
            </a:r>
          </a:p>
        </p:txBody>
      </p:sp>
    </p:spTree>
    <p:extLst>
      <p:ext uri="{BB962C8B-B14F-4D97-AF65-F5344CB8AC3E}">
        <p14:creationId xmlns:p14="http://schemas.microsoft.com/office/powerpoint/2010/main" val="352469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Objectives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8" y="1535344"/>
            <a:ext cx="8229600" cy="4392035"/>
          </a:xfrm>
        </p:spPr>
        <p:txBody>
          <a:bodyPr/>
          <a:lstStyle/>
          <a:p>
            <a:pPr lvl="0"/>
            <a:r>
              <a:rPr lang="en-US" sz="2000" b="1" dirty="0"/>
              <a:t>Explain </a:t>
            </a:r>
            <a:r>
              <a:rPr lang="en-US" sz="2000" dirty="0"/>
              <a:t>the Induction Rate Metric and importance of making an impact on newly elected candidates and the importance of going through the ordeal.</a:t>
            </a:r>
          </a:p>
          <a:p>
            <a:pPr marL="152400" lvl="0" indent="0">
              <a:buNone/>
            </a:pPr>
            <a:endParaRPr lang="en-US" sz="2000" dirty="0"/>
          </a:p>
          <a:p>
            <a:pPr lvl="0"/>
            <a:r>
              <a:rPr lang="en-US" sz="2000" b="1" dirty="0"/>
              <a:t>Demonstrate </a:t>
            </a:r>
            <a:r>
              <a:rPr lang="en-US" sz="2000" dirty="0"/>
              <a:t>Creative and innovative strategies to improve this metric</a:t>
            </a:r>
          </a:p>
          <a:p>
            <a:pPr lvl="0"/>
            <a:endParaRPr lang="en-US" sz="2000" dirty="0"/>
          </a:p>
          <a:p>
            <a:pPr lvl="0"/>
            <a:r>
              <a:rPr lang="en-US" sz="2000" b="1" dirty="0"/>
              <a:t>Guide </a:t>
            </a:r>
            <a:r>
              <a:rPr lang="en-US" sz="2000" dirty="0"/>
              <a:t>participants in a reflection of their lodge’s current actions, what their lodge can do in the future. </a:t>
            </a:r>
          </a:p>
          <a:p>
            <a:pPr lvl="0"/>
            <a:endParaRPr lang="en-US" sz="2000" dirty="0"/>
          </a:p>
          <a:p>
            <a:pPr lvl="0"/>
            <a:r>
              <a:rPr lang="en-US" sz="2000" b="1" dirty="0"/>
              <a:t>Enable </a:t>
            </a:r>
            <a:r>
              <a:rPr lang="en-US" sz="2000" dirty="0"/>
              <a:t>participants to innovate and improve their lodge’s process of getting candidates to their induction. </a:t>
            </a:r>
          </a:p>
          <a:p>
            <a:pPr marL="342900" indent="-190500" fontAlgn="base"/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54427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Did you know that over the course of the last five years, youth OA membership has declined by more than 10,000 </a:t>
            </a:r>
            <a:r>
              <a:rPr lang="en-US" dirty="0" err="1"/>
              <a:t>Arrowmen</a:t>
            </a:r>
            <a:r>
              <a:rPr lang="en-US" dirty="0"/>
              <a:t>? </a:t>
            </a:r>
          </a:p>
          <a:p>
            <a:endParaRPr lang="en-US" i="1" dirty="0"/>
          </a:p>
          <a:p>
            <a:r>
              <a:rPr lang="en-US" i="1" dirty="0"/>
              <a:t> </a:t>
            </a:r>
            <a:r>
              <a:rPr lang="en-US" dirty="0"/>
              <a:t>We’ve finished our Unit Elections; Now What?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229506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133;p15">
            <a:extLst>
              <a:ext uri="{FF2B5EF4-FFF2-40B4-BE49-F238E27FC236}">
                <a16:creationId xmlns:a16="http://schemas.microsoft.com/office/drawing/2014/main" id="{633EF70F-73A7-564A-9F33-92768A6D43FD}"/>
              </a:ext>
            </a:extLst>
          </p:cNvPr>
          <p:cNvSpPr/>
          <p:nvPr/>
        </p:nvSpPr>
        <p:spPr>
          <a:xfrm>
            <a:off x="1370681" y="1957516"/>
            <a:ext cx="6522497" cy="1025582"/>
          </a:xfrm>
          <a:prstGeom prst="rect">
            <a:avLst/>
          </a:prstGeom>
          <a:solidFill>
            <a:srgbClr val="EAEAEA"/>
          </a:solidFill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83FF6F-CC44-AB44-A314-B2CA01A8D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Area #2</a:t>
            </a:r>
          </a:p>
        </p:txBody>
      </p:sp>
      <p:grpSp>
        <p:nvGrpSpPr>
          <p:cNvPr id="4" name="Google Shape;135;p15">
            <a:extLst>
              <a:ext uri="{FF2B5EF4-FFF2-40B4-BE49-F238E27FC236}">
                <a16:creationId xmlns:a16="http://schemas.microsoft.com/office/drawing/2014/main" id="{C53C1984-ED01-774D-A06F-A3521F386C59}"/>
              </a:ext>
            </a:extLst>
          </p:cNvPr>
          <p:cNvGrpSpPr/>
          <p:nvPr/>
        </p:nvGrpSpPr>
        <p:grpSpPr>
          <a:xfrm>
            <a:off x="1097065" y="3254829"/>
            <a:ext cx="7289199" cy="898000"/>
            <a:chOff x="1143000" y="3429000"/>
            <a:chExt cx="7289199" cy="898000"/>
          </a:xfrm>
        </p:grpSpPr>
        <p:sp>
          <p:nvSpPr>
            <p:cNvPr id="5" name="Google Shape;136;p15">
              <a:extLst>
                <a:ext uri="{FF2B5EF4-FFF2-40B4-BE49-F238E27FC236}">
                  <a16:creationId xmlns:a16="http://schemas.microsoft.com/office/drawing/2014/main" id="{91038A25-89BF-4446-A6C4-91FDAAB27B1E}"/>
                </a:ext>
              </a:extLst>
            </p:cNvPr>
            <p:cNvSpPr txBox="1"/>
            <p:nvPr/>
          </p:nvSpPr>
          <p:spPr>
            <a:xfrm>
              <a:off x="1143000" y="3648702"/>
              <a:ext cx="2669320" cy="4616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Induction Rate  =</a:t>
              </a:r>
              <a:endParaRPr dirty="0"/>
            </a:p>
          </p:txBody>
        </p:sp>
        <p:sp>
          <p:nvSpPr>
            <p:cNvPr id="6" name="Google Shape;137;p15">
              <a:extLst>
                <a:ext uri="{FF2B5EF4-FFF2-40B4-BE49-F238E27FC236}">
                  <a16:creationId xmlns:a16="http://schemas.microsoft.com/office/drawing/2014/main" id="{23E31AFA-1AEB-A544-B1A1-54CECA635149}"/>
                </a:ext>
              </a:extLst>
            </p:cNvPr>
            <p:cNvSpPr txBox="1"/>
            <p:nvPr/>
          </p:nvSpPr>
          <p:spPr>
            <a:xfrm>
              <a:off x="3965719" y="3926890"/>
              <a:ext cx="4466480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1">
                  <a:solidFill>
                    <a:srgbClr val="1B2227"/>
                  </a:solidFill>
                  <a:latin typeface="Arial"/>
                  <a:ea typeface="Arial"/>
                  <a:cs typeface="Arial"/>
                  <a:sym typeface="Arial"/>
                </a:rPr>
                <a:t>Total number of elected candidates</a:t>
              </a:r>
              <a:endParaRPr sz="2800" b="1">
                <a:solidFill>
                  <a:srgbClr val="1B2227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7" name="Google Shape;138;p15">
              <a:extLst>
                <a:ext uri="{FF2B5EF4-FFF2-40B4-BE49-F238E27FC236}">
                  <a16:creationId xmlns:a16="http://schemas.microsoft.com/office/drawing/2014/main" id="{5CEF7E6A-B543-AB44-8916-311B7F482E78}"/>
                </a:ext>
              </a:extLst>
            </p:cNvPr>
            <p:cNvCxnSpPr/>
            <p:nvPr/>
          </p:nvCxnSpPr>
          <p:spPr>
            <a:xfrm>
              <a:off x="4147143" y="3892749"/>
              <a:ext cx="4222836" cy="0"/>
            </a:xfrm>
            <a:prstGeom prst="straightConnector1">
              <a:avLst/>
            </a:prstGeom>
            <a:noFill/>
            <a:ln w="50800" cap="flat" cmpd="sng">
              <a:solidFill>
                <a:srgbClr val="33434D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8" name="Google Shape;139;p15">
              <a:extLst>
                <a:ext uri="{FF2B5EF4-FFF2-40B4-BE49-F238E27FC236}">
                  <a16:creationId xmlns:a16="http://schemas.microsoft.com/office/drawing/2014/main" id="{FE69AB9D-00D2-E648-94EF-F923AFA09855}"/>
                </a:ext>
              </a:extLst>
            </p:cNvPr>
            <p:cNvSpPr txBox="1"/>
            <p:nvPr/>
          </p:nvSpPr>
          <p:spPr>
            <a:xfrm>
              <a:off x="4220951" y="3429000"/>
              <a:ext cx="4017445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1">
                  <a:solidFill>
                    <a:srgbClr val="1B2227"/>
                  </a:solidFill>
                  <a:latin typeface="Arial"/>
                  <a:ea typeface="Arial"/>
                  <a:cs typeface="Arial"/>
                  <a:sym typeface="Arial"/>
                </a:rPr>
                <a:t>Number of candidates inducted</a:t>
              </a:r>
              <a:endParaRPr/>
            </a:p>
          </p:txBody>
        </p:sp>
      </p:grpSp>
      <p:grpSp>
        <p:nvGrpSpPr>
          <p:cNvPr id="9" name="Google Shape;140;p15">
            <a:extLst>
              <a:ext uri="{FF2B5EF4-FFF2-40B4-BE49-F238E27FC236}">
                <a16:creationId xmlns:a16="http://schemas.microsoft.com/office/drawing/2014/main" id="{53B9ACE9-CF99-614A-8889-9300EA740632}"/>
              </a:ext>
            </a:extLst>
          </p:cNvPr>
          <p:cNvGrpSpPr/>
          <p:nvPr/>
        </p:nvGrpSpPr>
        <p:grpSpPr>
          <a:xfrm>
            <a:off x="5093262" y="4343072"/>
            <a:ext cx="2555541" cy="989238"/>
            <a:chOff x="4912059" y="4976150"/>
            <a:chExt cx="2555541" cy="989238"/>
          </a:xfrm>
        </p:grpSpPr>
        <p:grpSp>
          <p:nvGrpSpPr>
            <p:cNvPr id="10" name="Google Shape;141;p15">
              <a:extLst>
                <a:ext uri="{FF2B5EF4-FFF2-40B4-BE49-F238E27FC236}">
                  <a16:creationId xmlns:a16="http://schemas.microsoft.com/office/drawing/2014/main" id="{21FC827C-9CF3-1B45-ACDC-3D03B97EA375}"/>
                </a:ext>
              </a:extLst>
            </p:cNvPr>
            <p:cNvGrpSpPr/>
            <p:nvPr/>
          </p:nvGrpSpPr>
          <p:grpSpPr>
            <a:xfrm>
              <a:off x="5217101" y="5565188"/>
              <a:ext cx="1890110" cy="400200"/>
              <a:chOff x="4652580" y="5225016"/>
              <a:chExt cx="4051618" cy="642384"/>
            </a:xfrm>
          </p:grpSpPr>
          <p:sp>
            <p:nvSpPr>
              <p:cNvPr id="17" name="Google Shape;142;p15">
                <a:extLst>
                  <a:ext uri="{FF2B5EF4-FFF2-40B4-BE49-F238E27FC236}">
                    <a16:creationId xmlns:a16="http://schemas.microsoft.com/office/drawing/2014/main" id="{7E878A77-B30D-AB43-A16E-9D6E558E7BA8}"/>
                  </a:ext>
                </a:extLst>
              </p:cNvPr>
              <p:cNvSpPr/>
              <p:nvPr/>
            </p:nvSpPr>
            <p:spPr>
              <a:xfrm>
                <a:off x="4708441" y="5258472"/>
                <a:ext cx="3995757" cy="608928"/>
              </a:xfrm>
              <a:prstGeom prst="ellipse">
                <a:avLst/>
              </a:prstGeom>
              <a:solidFill>
                <a:schemeClr val="dk1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" name="Google Shape;143;p15">
                <a:extLst>
                  <a:ext uri="{FF2B5EF4-FFF2-40B4-BE49-F238E27FC236}">
                    <a16:creationId xmlns:a16="http://schemas.microsoft.com/office/drawing/2014/main" id="{BA10C09F-E513-9548-B679-ED430236314D}"/>
                  </a:ext>
                </a:extLst>
              </p:cNvPr>
              <p:cNvSpPr/>
              <p:nvPr/>
            </p:nvSpPr>
            <p:spPr>
              <a:xfrm>
                <a:off x="4652580" y="5225016"/>
                <a:ext cx="3995762" cy="608928"/>
              </a:xfrm>
              <a:prstGeom prst="ellipse">
                <a:avLst/>
              </a:prstGeom>
              <a:solidFill>
                <a:srgbClr val="F7F78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1" name="Google Shape;144;p15">
              <a:extLst>
                <a:ext uri="{FF2B5EF4-FFF2-40B4-BE49-F238E27FC236}">
                  <a16:creationId xmlns:a16="http://schemas.microsoft.com/office/drawing/2014/main" id="{80349135-4813-B74C-B1E4-BD551BEDC637}"/>
                </a:ext>
              </a:extLst>
            </p:cNvPr>
            <p:cNvSpPr txBox="1"/>
            <p:nvPr/>
          </p:nvSpPr>
          <p:spPr>
            <a:xfrm>
              <a:off x="5503567" y="5621841"/>
              <a:ext cx="1358963" cy="3047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Elected</a:t>
              </a:r>
              <a:endParaRPr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2" name="Google Shape;145;p15">
              <a:extLst>
                <a:ext uri="{FF2B5EF4-FFF2-40B4-BE49-F238E27FC236}">
                  <a16:creationId xmlns:a16="http://schemas.microsoft.com/office/drawing/2014/main" id="{BF43BCC3-E28C-D745-86D0-DCCA38C1F615}"/>
                </a:ext>
              </a:extLst>
            </p:cNvPr>
            <p:cNvCxnSpPr/>
            <p:nvPr/>
          </p:nvCxnSpPr>
          <p:spPr>
            <a:xfrm>
              <a:off x="4912059" y="5474578"/>
              <a:ext cx="2555541" cy="0"/>
            </a:xfrm>
            <a:prstGeom prst="straightConnector1">
              <a:avLst/>
            </a:prstGeom>
            <a:noFill/>
            <a:ln w="635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grpSp>
          <p:nvGrpSpPr>
            <p:cNvPr id="13" name="Google Shape;146;p15">
              <a:extLst>
                <a:ext uri="{FF2B5EF4-FFF2-40B4-BE49-F238E27FC236}">
                  <a16:creationId xmlns:a16="http://schemas.microsoft.com/office/drawing/2014/main" id="{07F74F5C-3BB2-EE4D-BD5A-C9181F0E689F}"/>
                </a:ext>
              </a:extLst>
            </p:cNvPr>
            <p:cNvGrpSpPr/>
            <p:nvPr/>
          </p:nvGrpSpPr>
          <p:grpSpPr>
            <a:xfrm>
              <a:off x="5215738" y="4983461"/>
              <a:ext cx="1890110" cy="394301"/>
              <a:chOff x="4979564" y="2160015"/>
              <a:chExt cx="3816807" cy="570083"/>
            </a:xfrm>
          </p:grpSpPr>
          <p:sp>
            <p:nvSpPr>
              <p:cNvPr id="15" name="Google Shape;147;p15">
                <a:extLst>
                  <a:ext uri="{FF2B5EF4-FFF2-40B4-BE49-F238E27FC236}">
                    <a16:creationId xmlns:a16="http://schemas.microsoft.com/office/drawing/2014/main" id="{C6409285-2F0A-054E-A54F-8C3D10E1C7AB}"/>
                  </a:ext>
                </a:extLst>
              </p:cNvPr>
              <p:cNvSpPr/>
              <p:nvPr/>
            </p:nvSpPr>
            <p:spPr>
              <a:xfrm>
                <a:off x="5032187" y="2189706"/>
                <a:ext cx="3764184" cy="540392"/>
              </a:xfrm>
              <a:prstGeom prst="ellipse">
                <a:avLst/>
              </a:prstGeom>
              <a:solidFill>
                <a:schemeClr val="dk1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" name="Google Shape;148;p15">
                <a:extLst>
                  <a:ext uri="{FF2B5EF4-FFF2-40B4-BE49-F238E27FC236}">
                    <a16:creationId xmlns:a16="http://schemas.microsoft.com/office/drawing/2014/main" id="{213B9CBD-9D4E-9348-8A3F-CAB029CDCB8D}"/>
                  </a:ext>
                </a:extLst>
              </p:cNvPr>
              <p:cNvSpPr/>
              <p:nvPr/>
            </p:nvSpPr>
            <p:spPr>
              <a:xfrm>
                <a:off x="4979564" y="2160015"/>
                <a:ext cx="3764188" cy="540392"/>
              </a:xfrm>
              <a:prstGeom prst="ellipse">
                <a:avLst/>
              </a:prstGeom>
              <a:solidFill>
                <a:srgbClr val="A2E0A2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" name="Google Shape;149;p15">
              <a:extLst>
                <a:ext uri="{FF2B5EF4-FFF2-40B4-BE49-F238E27FC236}">
                  <a16:creationId xmlns:a16="http://schemas.microsoft.com/office/drawing/2014/main" id="{3085C5DE-0764-4B44-A6D5-9CBD13D32D35}"/>
                </a:ext>
              </a:extLst>
            </p:cNvPr>
            <p:cNvSpPr txBox="1"/>
            <p:nvPr/>
          </p:nvSpPr>
          <p:spPr>
            <a:xfrm>
              <a:off x="5453220" y="4976150"/>
              <a:ext cx="1486277" cy="3871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Inducted</a:t>
              </a:r>
              <a:endParaRPr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" name="Google Shape;150;p15">
            <a:extLst>
              <a:ext uri="{FF2B5EF4-FFF2-40B4-BE49-F238E27FC236}">
                <a16:creationId xmlns:a16="http://schemas.microsoft.com/office/drawing/2014/main" id="{7A976ECB-46CA-184A-8F42-42E22A05A642}"/>
              </a:ext>
            </a:extLst>
          </p:cNvPr>
          <p:cNvGrpSpPr/>
          <p:nvPr/>
        </p:nvGrpSpPr>
        <p:grpSpPr>
          <a:xfrm>
            <a:off x="1463968" y="4442830"/>
            <a:ext cx="3523444" cy="755220"/>
            <a:chOff x="440537" y="4514644"/>
            <a:chExt cx="3977404" cy="930259"/>
          </a:xfrm>
        </p:grpSpPr>
        <p:grpSp>
          <p:nvGrpSpPr>
            <p:cNvPr id="20" name="Google Shape;151;p15">
              <a:extLst>
                <a:ext uri="{FF2B5EF4-FFF2-40B4-BE49-F238E27FC236}">
                  <a16:creationId xmlns:a16="http://schemas.microsoft.com/office/drawing/2014/main" id="{D9924CC1-143E-CA48-B5E5-5A7CFEEF30B3}"/>
                </a:ext>
              </a:extLst>
            </p:cNvPr>
            <p:cNvGrpSpPr/>
            <p:nvPr/>
          </p:nvGrpSpPr>
          <p:grpSpPr>
            <a:xfrm>
              <a:off x="440537" y="4514644"/>
              <a:ext cx="3365910" cy="930259"/>
              <a:chOff x="440537" y="4514644"/>
              <a:chExt cx="3365910" cy="930259"/>
            </a:xfrm>
          </p:grpSpPr>
          <p:grpSp>
            <p:nvGrpSpPr>
              <p:cNvPr id="22" name="Google Shape;152;p15">
                <a:extLst>
                  <a:ext uri="{FF2B5EF4-FFF2-40B4-BE49-F238E27FC236}">
                    <a16:creationId xmlns:a16="http://schemas.microsoft.com/office/drawing/2014/main" id="{362091F6-C8F4-1E4E-AA9C-EB1EBC30878A}"/>
                  </a:ext>
                </a:extLst>
              </p:cNvPr>
              <p:cNvGrpSpPr/>
              <p:nvPr/>
            </p:nvGrpSpPr>
            <p:grpSpPr>
              <a:xfrm>
                <a:off x="440537" y="4514644"/>
                <a:ext cx="3365910" cy="930259"/>
                <a:chOff x="1474605" y="1991811"/>
                <a:chExt cx="3792792" cy="698917"/>
              </a:xfrm>
            </p:grpSpPr>
            <p:sp>
              <p:nvSpPr>
                <p:cNvPr id="24" name="Google Shape;153;p15">
                  <a:extLst>
                    <a:ext uri="{FF2B5EF4-FFF2-40B4-BE49-F238E27FC236}">
                      <a16:creationId xmlns:a16="http://schemas.microsoft.com/office/drawing/2014/main" id="{31158B56-E3DE-D740-84A7-3CE341034F0A}"/>
                    </a:ext>
                  </a:extLst>
                </p:cNvPr>
                <p:cNvSpPr txBox="1"/>
                <p:nvPr/>
              </p:nvSpPr>
              <p:spPr>
                <a:xfrm>
                  <a:off x="3703030" y="2046711"/>
                  <a:ext cx="184372" cy="36951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1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" name="Google Shape;154;p15">
                  <a:extLst>
                    <a:ext uri="{FF2B5EF4-FFF2-40B4-BE49-F238E27FC236}">
                      <a16:creationId xmlns:a16="http://schemas.microsoft.com/office/drawing/2014/main" id="{6A77C971-5EFA-F04A-A7F9-F45B41413C85}"/>
                    </a:ext>
                  </a:extLst>
                </p:cNvPr>
                <p:cNvSpPr/>
                <p:nvPr/>
              </p:nvSpPr>
              <p:spPr>
                <a:xfrm>
                  <a:off x="1499348" y="2015038"/>
                  <a:ext cx="3768049" cy="675690"/>
                </a:xfrm>
                <a:prstGeom prst="rect">
                  <a:avLst/>
                </a:prstGeom>
                <a:solidFill>
                  <a:schemeClr val="dk1"/>
                </a:solidFill>
                <a:ln w="12700" cap="flat" cmpd="sng">
                  <a:solidFill>
                    <a:srgbClr val="00000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" name="Google Shape;155;p15">
                  <a:extLst>
                    <a:ext uri="{FF2B5EF4-FFF2-40B4-BE49-F238E27FC236}">
                      <a16:creationId xmlns:a16="http://schemas.microsoft.com/office/drawing/2014/main" id="{3EE2C085-A7D1-5B4C-BB14-EB1A268BCE73}"/>
                    </a:ext>
                  </a:extLst>
                </p:cNvPr>
                <p:cNvSpPr/>
                <p:nvPr/>
              </p:nvSpPr>
              <p:spPr>
                <a:xfrm>
                  <a:off x="1474605" y="1991811"/>
                  <a:ext cx="3768049" cy="675690"/>
                </a:xfrm>
                <a:prstGeom prst="rect">
                  <a:avLst/>
                </a:prstGeom>
                <a:solidFill>
                  <a:srgbClr val="CCFFFF"/>
                </a:solidFill>
                <a:ln w="12700" cap="flat" cmpd="sng">
                  <a:solidFill>
                    <a:srgbClr val="00000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23" name="Google Shape;156;p15">
                <a:extLst>
                  <a:ext uri="{FF2B5EF4-FFF2-40B4-BE49-F238E27FC236}">
                    <a16:creationId xmlns:a16="http://schemas.microsoft.com/office/drawing/2014/main" id="{A6B1A0CF-D3EE-4C46-9DEC-B1451795B1DA}"/>
                  </a:ext>
                </a:extLst>
              </p:cNvPr>
              <p:cNvSpPr/>
              <p:nvPr/>
            </p:nvSpPr>
            <p:spPr>
              <a:xfrm>
                <a:off x="906851" y="4735959"/>
                <a:ext cx="2347116" cy="4985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b="1" dirty="0">
                    <a:solidFill>
                      <a:schemeClr val="dk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rPr>
                  <a:t>Induction Rate</a:t>
                </a:r>
                <a:endParaRPr sz="2400" b="1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sp>
          <p:nvSpPr>
            <p:cNvPr id="21" name="Google Shape;157;p15">
              <a:extLst>
                <a:ext uri="{FF2B5EF4-FFF2-40B4-BE49-F238E27FC236}">
                  <a16:creationId xmlns:a16="http://schemas.microsoft.com/office/drawing/2014/main" id="{F883FFB8-A585-D84A-9FFE-2BB306791ABA}"/>
                </a:ext>
              </a:extLst>
            </p:cNvPr>
            <p:cNvSpPr/>
            <p:nvPr/>
          </p:nvSpPr>
          <p:spPr>
            <a:xfrm>
              <a:off x="3874201" y="4596341"/>
              <a:ext cx="543740" cy="8418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8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=</a:t>
              </a:r>
              <a:endParaRPr sz="4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" name="Google Shape;134;p15">
            <a:extLst>
              <a:ext uri="{FF2B5EF4-FFF2-40B4-BE49-F238E27FC236}">
                <a16:creationId xmlns:a16="http://schemas.microsoft.com/office/drawing/2014/main" id="{B3AB698C-B62C-6442-93BB-ECBC71B96C8D}"/>
              </a:ext>
            </a:extLst>
          </p:cNvPr>
          <p:cNvSpPr txBox="1"/>
          <p:nvPr/>
        </p:nvSpPr>
        <p:spPr>
          <a:xfrm>
            <a:off x="1463968" y="2060289"/>
            <a:ext cx="6348564" cy="819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Induction Rate </a:t>
            </a: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measures the percentage of Scouts elected to the OA who attend the Ordeal</a:t>
            </a:r>
            <a:endParaRPr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543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F7EEA-5BD3-FD4C-912F-312359E43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Induction Rate Calculated?</a:t>
            </a:r>
          </a:p>
        </p:txBody>
      </p:sp>
      <p:grpSp>
        <p:nvGrpSpPr>
          <p:cNvPr id="4" name="Google Shape;322;p19">
            <a:extLst>
              <a:ext uri="{FF2B5EF4-FFF2-40B4-BE49-F238E27FC236}">
                <a16:creationId xmlns:a16="http://schemas.microsoft.com/office/drawing/2014/main" id="{46337FF1-27C9-FE41-BFDB-C5004B1A4234}"/>
              </a:ext>
            </a:extLst>
          </p:cNvPr>
          <p:cNvGrpSpPr/>
          <p:nvPr/>
        </p:nvGrpSpPr>
        <p:grpSpPr>
          <a:xfrm>
            <a:off x="2832455" y="1890850"/>
            <a:ext cx="1737534" cy="651510"/>
            <a:chOff x="2832455" y="2699800"/>
            <a:chExt cx="1737534" cy="651510"/>
          </a:xfrm>
        </p:grpSpPr>
        <p:cxnSp>
          <p:nvCxnSpPr>
            <p:cNvPr id="5" name="Google Shape;323;p19">
              <a:extLst>
                <a:ext uri="{FF2B5EF4-FFF2-40B4-BE49-F238E27FC236}">
                  <a16:creationId xmlns:a16="http://schemas.microsoft.com/office/drawing/2014/main" id="{C2965C69-3617-6544-B01C-79677DD7AF7D}"/>
                </a:ext>
              </a:extLst>
            </p:cNvPr>
            <p:cNvCxnSpPr/>
            <p:nvPr/>
          </p:nvCxnSpPr>
          <p:spPr>
            <a:xfrm>
              <a:off x="2832455" y="2699800"/>
              <a:ext cx="1737534" cy="2960"/>
            </a:xfrm>
            <a:prstGeom prst="straightConnector1">
              <a:avLst/>
            </a:prstGeom>
            <a:noFill/>
            <a:ln w="31750" cap="flat" cmpd="sng">
              <a:solidFill>
                <a:srgbClr val="00080F"/>
              </a:solidFill>
              <a:prstDash val="dash"/>
              <a:round/>
              <a:headEnd type="stealth" w="med" len="med"/>
              <a:tailEnd type="stealth" w="med" len="med"/>
            </a:ln>
          </p:spPr>
        </p:cxnSp>
        <p:cxnSp>
          <p:nvCxnSpPr>
            <p:cNvPr id="6" name="Google Shape;324;p19">
              <a:extLst>
                <a:ext uri="{FF2B5EF4-FFF2-40B4-BE49-F238E27FC236}">
                  <a16:creationId xmlns:a16="http://schemas.microsoft.com/office/drawing/2014/main" id="{07C57AA6-A7E9-F24E-A4A2-5F106D18F071}"/>
                </a:ext>
              </a:extLst>
            </p:cNvPr>
            <p:cNvCxnSpPr/>
            <p:nvPr/>
          </p:nvCxnSpPr>
          <p:spPr>
            <a:xfrm>
              <a:off x="2832455" y="3348350"/>
              <a:ext cx="1737534" cy="2960"/>
            </a:xfrm>
            <a:prstGeom prst="straightConnector1">
              <a:avLst/>
            </a:prstGeom>
            <a:noFill/>
            <a:ln w="31750" cap="flat" cmpd="sng">
              <a:solidFill>
                <a:srgbClr val="00080F"/>
              </a:solidFill>
              <a:prstDash val="dash"/>
              <a:round/>
              <a:headEnd type="stealth" w="med" len="med"/>
              <a:tailEnd type="stealth" w="med" len="med"/>
            </a:ln>
          </p:spPr>
        </p:cxnSp>
      </p:grpSp>
      <p:grpSp>
        <p:nvGrpSpPr>
          <p:cNvPr id="7" name="Google Shape;325;p19">
            <a:extLst>
              <a:ext uri="{FF2B5EF4-FFF2-40B4-BE49-F238E27FC236}">
                <a16:creationId xmlns:a16="http://schemas.microsoft.com/office/drawing/2014/main" id="{43F95469-9A8C-D748-8EF0-BBB6E8A406F6}"/>
              </a:ext>
            </a:extLst>
          </p:cNvPr>
          <p:cNvGrpSpPr/>
          <p:nvPr/>
        </p:nvGrpSpPr>
        <p:grpSpPr>
          <a:xfrm>
            <a:off x="3041953" y="2022643"/>
            <a:ext cx="1540974" cy="343568"/>
            <a:chOff x="3041953" y="2831593"/>
            <a:chExt cx="1540974" cy="343568"/>
          </a:xfrm>
        </p:grpSpPr>
        <p:grpSp>
          <p:nvGrpSpPr>
            <p:cNvPr id="8" name="Google Shape;326;p19">
              <a:extLst>
                <a:ext uri="{FF2B5EF4-FFF2-40B4-BE49-F238E27FC236}">
                  <a16:creationId xmlns:a16="http://schemas.microsoft.com/office/drawing/2014/main" id="{1457306F-DC4A-E340-807F-F3B35DB61D23}"/>
                </a:ext>
              </a:extLst>
            </p:cNvPr>
            <p:cNvGrpSpPr/>
            <p:nvPr/>
          </p:nvGrpSpPr>
          <p:grpSpPr>
            <a:xfrm>
              <a:off x="3041953" y="2831593"/>
              <a:ext cx="1540974" cy="343568"/>
              <a:chOff x="3276600" y="990600"/>
              <a:chExt cx="1177926" cy="609600"/>
            </a:xfrm>
          </p:grpSpPr>
          <p:sp>
            <p:nvSpPr>
              <p:cNvPr id="10" name="Google Shape;327;p19">
                <a:extLst>
                  <a:ext uri="{FF2B5EF4-FFF2-40B4-BE49-F238E27FC236}">
                    <a16:creationId xmlns:a16="http://schemas.microsoft.com/office/drawing/2014/main" id="{E382D2E5-CF59-E14E-B2D0-DEA406AB9FFD}"/>
                  </a:ext>
                </a:extLst>
              </p:cNvPr>
              <p:cNvSpPr/>
              <p:nvPr/>
            </p:nvSpPr>
            <p:spPr>
              <a:xfrm>
                <a:off x="3306763" y="1022350"/>
                <a:ext cx="1147763" cy="577850"/>
              </a:xfrm>
              <a:prstGeom prst="ellipse">
                <a:avLst/>
              </a:prstGeom>
              <a:solidFill>
                <a:schemeClr val="dk1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" name="Google Shape;328;p19">
                <a:extLst>
                  <a:ext uri="{FF2B5EF4-FFF2-40B4-BE49-F238E27FC236}">
                    <a16:creationId xmlns:a16="http://schemas.microsoft.com/office/drawing/2014/main" id="{95ABCF1F-8146-DC41-A80D-9AFBFBA05073}"/>
                  </a:ext>
                </a:extLst>
              </p:cNvPr>
              <p:cNvSpPr/>
              <p:nvPr/>
            </p:nvSpPr>
            <p:spPr>
              <a:xfrm>
                <a:off x="3276600" y="990600"/>
                <a:ext cx="1147763" cy="577850"/>
              </a:xfrm>
              <a:prstGeom prst="ellipse">
                <a:avLst/>
              </a:prstGeom>
              <a:solidFill>
                <a:srgbClr val="F2F2F2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9" name="Google Shape;329;p19">
              <a:extLst>
                <a:ext uri="{FF2B5EF4-FFF2-40B4-BE49-F238E27FC236}">
                  <a16:creationId xmlns:a16="http://schemas.microsoft.com/office/drawing/2014/main" id="{FB5280D8-A380-D542-BD2E-0E2C2BB42AB1}"/>
                </a:ext>
              </a:extLst>
            </p:cNvPr>
            <p:cNvSpPr txBox="1"/>
            <p:nvPr/>
          </p:nvSpPr>
          <p:spPr>
            <a:xfrm>
              <a:off x="3261376" y="2841529"/>
              <a:ext cx="1112805" cy="3231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500" b="1">
                  <a:solidFill>
                    <a:srgbClr val="1B2227"/>
                  </a:solidFill>
                  <a:latin typeface="Arial"/>
                  <a:ea typeface="Arial"/>
                  <a:cs typeface="Arial"/>
                  <a:sym typeface="Arial"/>
                </a:rPr>
                <a:t>No Shows</a:t>
              </a:r>
              <a:endParaRPr sz="1500" b="1">
                <a:solidFill>
                  <a:srgbClr val="1B2227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" name="Google Shape;330;p19">
            <a:extLst>
              <a:ext uri="{FF2B5EF4-FFF2-40B4-BE49-F238E27FC236}">
                <a16:creationId xmlns:a16="http://schemas.microsoft.com/office/drawing/2014/main" id="{6D3E8BE5-6DDC-7B46-8E74-8D85FB7933A0}"/>
              </a:ext>
            </a:extLst>
          </p:cNvPr>
          <p:cNvGrpSpPr/>
          <p:nvPr/>
        </p:nvGrpSpPr>
        <p:grpSpPr>
          <a:xfrm>
            <a:off x="1046122" y="1814650"/>
            <a:ext cx="1734686" cy="3756214"/>
            <a:chOff x="1046122" y="2623600"/>
            <a:chExt cx="1734686" cy="3756214"/>
          </a:xfrm>
        </p:grpSpPr>
        <p:sp>
          <p:nvSpPr>
            <p:cNvPr id="13" name="Google Shape;331;p19">
              <a:extLst>
                <a:ext uri="{FF2B5EF4-FFF2-40B4-BE49-F238E27FC236}">
                  <a16:creationId xmlns:a16="http://schemas.microsoft.com/office/drawing/2014/main" id="{D151531C-8373-FA45-AE9A-43BDF4EA30FA}"/>
                </a:ext>
              </a:extLst>
            </p:cNvPr>
            <p:cNvSpPr txBox="1"/>
            <p:nvPr/>
          </p:nvSpPr>
          <p:spPr>
            <a:xfrm>
              <a:off x="1122322" y="5953986"/>
              <a:ext cx="1600200" cy="4258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194C19"/>
                </a:buClr>
                <a:buSzPts val="1800"/>
                <a:buFont typeface="Arial"/>
                <a:buNone/>
              </a:pPr>
              <a:r>
                <a:rPr lang="en-US" sz="1800" b="1">
                  <a:solidFill>
                    <a:srgbClr val="194C19"/>
                  </a:solidFill>
                  <a:latin typeface="Arial"/>
                  <a:ea typeface="Arial"/>
                  <a:cs typeface="Arial"/>
                  <a:sym typeface="Arial"/>
                </a:rPr>
                <a:t>Elected</a:t>
              </a:r>
              <a:endParaRPr sz="1800" b="1">
                <a:solidFill>
                  <a:srgbClr val="194C19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4" name="Google Shape;332;p19">
              <a:extLst>
                <a:ext uri="{FF2B5EF4-FFF2-40B4-BE49-F238E27FC236}">
                  <a16:creationId xmlns:a16="http://schemas.microsoft.com/office/drawing/2014/main" id="{166E85EE-A619-9340-A104-06B34C0B477D}"/>
                </a:ext>
              </a:extLst>
            </p:cNvPr>
            <p:cNvGrpSpPr/>
            <p:nvPr/>
          </p:nvGrpSpPr>
          <p:grpSpPr>
            <a:xfrm>
              <a:off x="1046122" y="2623600"/>
              <a:ext cx="1734686" cy="3218865"/>
              <a:chOff x="2057402" y="2465071"/>
              <a:chExt cx="1666999" cy="2607803"/>
            </a:xfrm>
          </p:grpSpPr>
          <p:sp>
            <p:nvSpPr>
              <p:cNvPr id="17" name="Google Shape;333;p19">
                <a:extLst>
                  <a:ext uri="{FF2B5EF4-FFF2-40B4-BE49-F238E27FC236}">
                    <a16:creationId xmlns:a16="http://schemas.microsoft.com/office/drawing/2014/main" id="{5D0745D5-9AB3-FF4B-A334-788C3CE30E57}"/>
                  </a:ext>
                </a:extLst>
              </p:cNvPr>
              <p:cNvSpPr/>
              <p:nvPr/>
            </p:nvSpPr>
            <p:spPr>
              <a:xfrm>
                <a:off x="2088751" y="2521063"/>
                <a:ext cx="1635650" cy="2551811"/>
              </a:xfrm>
              <a:prstGeom prst="rect">
                <a:avLst/>
              </a:prstGeom>
              <a:solidFill>
                <a:schemeClr val="dk1"/>
              </a:solidFill>
              <a:ln w="12700" cap="flat" cmpd="sng">
                <a:solidFill>
                  <a:srgbClr val="0000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" name="Google Shape;334;p19">
                <a:extLst>
                  <a:ext uri="{FF2B5EF4-FFF2-40B4-BE49-F238E27FC236}">
                    <a16:creationId xmlns:a16="http://schemas.microsoft.com/office/drawing/2014/main" id="{861603E4-5E23-8C4D-A85E-30B07853BA0F}"/>
                  </a:ext>
                </a:extLst>
              </p:cNvPr>
              <p:cNvSpPr/>
              <p:nvPr/>
            </p:nvSpPr>
            <p:spPr>
              <a:xfrm>
                <a:off x="2057402" y="2465071"/>
                <a:ext cx="1635650" cy="2551811"/>
              </a:xfrm>
              <a:prstGeom prst="rect">
                <a:avLst/>
              </a:prstGeom>
              <a:solidFill>
                <a:srgbClr val="2948CD"/>
              </a:solidFill>
              <a:ln w="12700" cap="flat" cmpd="sng">
                <a:solidFill>
                  <a:srgbClr val="0000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5" name="Google Shape;335;p19">
              <a:extLst>
                <a:ext uri="{FF2B5EF4-FFF2-40B4-BE49-F238E27FC236}">
                  <a16:creationId xmlns:a16="http://schemas.microsoft.com/office/drawing/2014/main" id="{D510D7B8-999A-1D46-A8F2-576C4FEEAEB2}"/>
                </a:ext>
              </a:extLst>
            </p:cNvPr>
            <p:cNvSpPr txBox="1"/>
            <p:nvPr/>
          </p:nvSpPr>
          <p:spPr>
            <a:xfrm>
              <a:off x="1114363" y="3176482"/>
              <a:ext cx="1657826" cy="89255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600" b="1">
                  <a:solidFill>
                    <a:schemeClr val="lt1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Elected</a:t>
              </a:r>
              <a:br>
                <a:rPr lang="en-US" sz="2600" b="1">
                  <a:solidFill>
                    <a:schemeClr val="lt1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</a:br>
              <a:r>
                <a:rPr lang="en-US" sz="2600" b="1">
                  <a:solidFill>
                    <a:schemeClr val="lt1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Candidates</a:t>
              </a:r>
              <a:endParaRPr sz="2600" b="1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16" name="Google Shape;336;p19">
              <a:extLst>
                <a:ext uri="{FF2B5EF4-FFF2-40B4-BE49-F238E27FC236}">
                  <a16:creationId xmlns:a16="http://schemas.microsoft.com/office/drawing/2014/main" id="{41E13205-BBEE-2949-ADB5-FCC93B9C48BF}"/>
                </a:ext>
              </a:extLst>
            </p:cNvPr>
            <p:cNvSpPr txBox="1"/>
            <p:nvPr/>
          </p:nvSpPr>
          <p:spPr>
            <a:xfrm>
              <a:off x="1290422" y="4172454"/>
              <a:ext cx="1317989" cy="14465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1">
                  <a:solidFill>
                    <a:schemeClr val="lt1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and</a:t>
              </a:r>
              <a:br>
                <a:rPr lang="en-US" sz="2000" b="1">
                  <a:solidFill>
                    <a:schemeClr val="lt1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</a:br>
              <a:r>
                <a:rPr lang="en-US" sz="2000" b="1">
                  <a:solidFill>
                    <a:schemeClr val="lt1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Selected</a:t>
              </a:r>
              <a:br>
                <a:rPr lang="en-US" sz="2000" b="1">
                  <a:solidFill>
                    <a:schemeClr val="lt1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</a:br>
              <a:r>
                <a:rPr lang="en-US" sz="2000" b="1">
                  <a:solidFill>
                    <a:schemeClr val="lt1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Adult</a:t>
              </a:r>
              <a:br>
                <a:rPr lang="en-US" sz="2000" b="1">
                  <a:solidFill>
                    <a:schemeClr val="lt1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</a:br>
              <a:r>
                <a:rPr lang="en-US" sz="2000" b="1">
                  <a:solidFill>
                    <a:schemeClr val="lt1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Candidates</a:t>
              </a:r>
              <a:endParaRPr sz="2800" b="1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</p:grpSp>
      <p:grpSp>
        <p:nvGrpSpPr>
          <p:cNvPr id="19" name="Google Shape;337;p19">
            <a:extLst>
              <a:ext uri="{FF2B5EF4-FFF2-40B4-BE49-F238E27FC236}">
                <a16:creationId xmlns:a16="http://schemas.microsoft.com/office/drawing/2014/main" id="{B9A94C9E-8D71-4C40-9EDC-F11E3EFC9DA2}"/>
              </a:ext>
            </a:extLst>
          </p:cNvPr>
          <p:cNvGrpSpPr/>
          <p:nvPr/>
        </p:nvGrpSpPr>
        <p:grpSpPr>
          <a:xfrm>
            <a:off x="4334000" y="2641275"/>
            <a:ext cx="1667296" cy="2928853"/>
            <a:chOff x="4334000" y="3450225"/>
            <a:chExt cx="1667296" cy="2928853"/>
          </a:xfrm>
        </p:grpSpPr>
        <p:grpSp>
          <p:nvGrpSpPr>
            <p:cNvPr id="20" name="Google Shape;338;p19">
              <a:extLst>
                <a:ext uri="{FF2B5EF4-FFF2-40B4-BE49-F238E27FC236}">
                  <a16:creationId xmlns:a16="http://schemas.microsoft.com/office/drawing/2014/main" id="{B65193B4-51F3-E747-9909-79DACAC66AD3}"/>
                </a:ext>
              </a:extLst>
            </p:cNvPr>
            <p:cNvGrpSpPr/>
            <p:nvPr/>
          </p:nvGrpSpPr>
          <p:grpSpPr>
            <a:xfrm>
              <a:off x="4334297" y="3450225"/>
              <a:ext cx="1666999" cy="2399572"/>
              <a:chOff x="1396204" y="1355723"/>
              <a:chExt cx="2054396" cy="918847"/>
            </a:xfrm>
          </p:grpSpPr>
          <p:sp>
            <p:nvSpPr>
              <p:cNvPr id="23" name="Google Shape;339;p19">
                <a:extLst>
                  <a:ext uri="{FF2B5EF4-FFF2-40B4-BE49-F238E27FC236}">
                    <a16:creationId xmlns:a16="http://schemas.microsoft.com/office/drawing/2014/main" id="{2A65DDF2-412C-4549-85B6-EEEEA78E6F46}"/>
                  </a:ext>
                </a:extLst>
              </p:cNvPr>
              <p:cNvSpPr/>
              <p:nvPr/>
            </p:nvSpPr>
            <p:spPr>
              <a:xfrm>
                <a:off x="1434838" y="1386259"/>
                <a:ext cx="2015762" cy="888311"/>
              </a:xfrm>
              <a:prstGeom prst="rect">
                <a:avLst/>
              </a:prstGeom>
              <a:solidFill>
                <a:schemeClr val="dk1"/>
              </a:solidFill>
              <a:ln w="12700" cap="flat" cmpd="sng">
                <a:solidFill>
                  <a:srgbClr val="0000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" name="Google Shape;340;p19">
                <a:extLst>
                  <a:ext uri="{FF2B5EF4-FFF2-40B4-BE49-F238E27FC236}">
                    <a16:creationId xmlns:a16="http://schemas.microsoft.com/office/drawing/2014/main" id="{184F5FBC-03AA-664B-A73E-127288057301}"/>
                  </a:ext>
                </a:extLst>
              </p:cNvPr>
              <p:cNvSpPr/>
              <p:nvPr/>
            </p:nvSpPr>
            <p:spPr>
              <a:xfrm>
                <a:off x="1396204" y="1355723"/>
                <a:ext cx="2015762" cy="888311"/>
              </a:xfrm>
              <a:prstGeom prst="rect">
                <a:avLst/>
              </a:prstGeom>
              <a:solidFill>
                <a:srgbClr val="6E2F9D"/>
              </a:solidFill>
              <a:ln w="12700" cap="flat" cmpd="sng">
                <a:solidFill>
                  <a:srgbClr val="0000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1" name="Google Shape;341;p19">
              <a:extLst>
                <a:ext uri="{FF2B5EF4-FFF2-40B4-BE49-F238E27FC236}">
                  <a16:creationId xmlns:a16="http://schemas.microsoft.com/office/drawing/2014/main" id="{7C178AB0-91FA-0E4D-9A46-188DB393B621}"/>
                </a:ext>
              </a:extLst>
            </p:cNvPr>
            <p:cNvSpPr txBox="1"/>
            <p:nvPr/>
          </p:nvSpPr>
          <p:spPr>
            <a:xfrm>
              <a:off x="4334000" y="4427994"/>
              <a:ext cx="1648208" cy="8309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>
                  <a:solidFill>
                    <a:schemeClr val="lt1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 New Ordeal</a:t>
              </a:r>
              <a:br>
                <a:rPr lang="en-US" sz="2400" b="1">
                  <a:solidFill>
                    <a:schemeClr val="lt1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</a:br>
              <a:r>
                <a:rPr lang="en-US" sz="2400" b="1">
                  <a:solidFill>
                    <a:schemeClr val="lt1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Members</a:t>
              </a:r>
              <a:endParaRPr sz="3200" b="1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22" name="Google Shape;342;p19">
              <a:extLst>
                <a:ext uri="{FF2B5EF4-FFF2-40B4-BE49-F238E27FC236}">
                  <a16:creationId xmlns:a16="http://schemas.microsoft.com/office/drawing/2014/main" id="{4C3F47E6-11BF-8A44-826E-27E6E8C5E22F}"/>
                </a:ext>
              </a:extLst>
            </p:cNvPr>
            <p:cNvSpPr txBox="1"/>
            <p:nvPr/>
          </p:nvSpPr>
          <p:spPr>
            <a:xfrm>
              <a:off x="4387347" y="5953250"/>
              <a:ext cx="1600200" cy="4258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194C19"/>
                </a:buClr>
                <a:buSzPts val="1800"/>
                <a:buFont typeface="Arial"/>
                <a:buNone/>
              </a:pPr>
              <a:r>
                <a:rPr lang="en-US" sz="1800" b="1">
                  <a:solidFill>
                    <a:srgbClr val="194C19"/>
                  </a:solidFill>
                  <a:latin typeface="Arial"/>
                  <a:ea typeface="Arial"/>
                  <a:cs typeface="Arial"/>
                  <a:sym typeface="Arial"/>
                </a:rPr>
                <a:t>Inducted</a:t>
              </a:r>
              <a:endParaRPr sz="1800" b="1">
                <a:solidFill>
                  <a:srgbClr val="194C19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5" name="Google Shape;343;p19">
            <a:extLst>
              <a:ext uri="{FF2B5EF4-FFF2-40B4-BE49-F238E27FC236}">
                <a16:creationId xmlns:a16="http://schemas.microsoft.com/office/drawing/2014/main" id="{A2ACB2AD-1F3D-6540-BA21-8177C6A0FA91}"/>
              </a:ext>
            </a:extLst>
          </p:cNvPr>
          <p:cNvGrpSpPr/>
          <p:nvPr/>
        </p:nvGrpSpPr>
        <p:grpSpPr>
          <a:xfrm>
            <a:off x="6379628" y="3331054"/>
            <a:ext cx="2506568" cy="838168"/>
            <a:chOff x="6379628" y="4140004"/>
            <a:chExt cx="2506568" cy="838168"/>
          </a:xfrm>
        </p:grpSpPr>
        <p:grpSp>
          <p:nvGrpSpPr>
            <p:cNvPr id="26" name="Google Shape;344;p19">
              <a:extLst>
                <a:ext uri="{FF2B5EF4-FFF2-40B4-BE49-F238E27FC236}">
                  <a16:creationId xmlns:a16="http://schemas.microsoft.com/office/drawing/2014/main" id="{3D348B6D-84AF-7245-BBD8-9AA9098BA581}"/>
                </a:ext>
              </a:extLst>
            </p:cNvPr>
            <p:cNvGrpSpPr/>
            <p:nvPr/>
          </p:nvGrpSpPr>
          <p:grpSpPr>
            <a:xfrm>
              <a:off x="6379628" y="4140004"/>
              <a:ext cx="2506568" cy="838168"/>
              <a:chOff x="6934200" y="3905250"/>
              <a:chExt cx="1381210" cy="880924"/>
            </a:xfrm>
          </p:grpSpPr>
          <p:sp>
            <p:nvSpPr>
              <p:cNvPr id="28" name="Google Shape;345;p19">
                <a:extLst>
                  <a:ext uri="{FF2B5EF4-FFF2-40B4-BE49-F238E27FC236}">
                    <a16:creationId xmlns:a16="http://schemas.microsoft.com/office/drawing/2014/main" id="{6E09FF35-9CA1-4F4A-9589-185B14B47330}"/>
                  </a:ext>
                </a:extLst>
              </p:cNvPr>
              <p:cNvSpPr/>
              <p:nvPr/>
            </p:nvSpPr>
            <p:spPr>
              <a:xfrm>
                <a:off x="6969568" y="3951131"/>
                <a:ext cx="1345842" cy="835043"/>
              </a:xfrm>
              <a:prstGeom prst="ellipse">
                <a:avLst/>
              </a:prstGeom>
              <a:solidFill>
                <a:schemeClr val="dk1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" name="Google Shape;346;p19">
                <a:extLst>
                  <a:ext uri="{FF2B5EF4-FFF2-40B4-BE49-F238E27FC236}">
                    <a16:creationId xmlns:a16="http://schemas.microsoft.com/office/drawing/2014/main" id="{9DA3C7C2-7276-724F-8DFD-F05F29E1B928}"/>
                  </a:ext>
                </a:extLst>
              </p:cNvPr>
              <p:cNvSpPr/>
              <p:nvPr/>
            </p:nvSpPr>
            <p:spPr>
              <a:xfrm>
                <a:off x="6934200" y="3905250"/>
                <a:ext cx="1345842" cy="835043"/>
              </a:xfrm>
              <a:prstGeom prst="ellipse">
                <a:avLst/>
              </a:prstGeom>
              <a:solidFill>
                <a:srgbClr val="FFFF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7" name="Google Shape;347;p19">
              <a:extLst>
                <a:ext uri="{FF2B5EF4-FFF2-40B4-BE49-F238E27FC236}">
                  <a16:creationId xmlns:a16="http://schemas.microsoft.com/office/drawing/2014/main" id="{2CA7D97E-7209-FA45-858E-FFBDD053AE37}"/>
                </a:ext>
              </a:extLst>
            </p:cNvPr>
            <p:cNvSpPr txBox="1"/>
            <p:nvPr/>
          </p:nvSpPr>
          <p:spPr>
            <a:xfrm>
              <a:off x="6456322" y="4231780"/>
              <a:ext cx="2305050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1" i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This percentage is the Induction Rate</a:t>
              </a:r>
              <a:endParaRPr sz="2000" b="1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" name="Google Shape;348;p19">
            <a:extLst>
              <a:ext uri="{FF2B5EF4-FFF2-40B4-BE49-F238E27FC236}">
                <a16:creationId xmlns:a16="http://schemas.microsoft.com/office/drawing/2014/main" id="{4BCDDBF6-0020-D142-885D-66E9A14B894E}"/>
              </a:ext>
            </a:extLst>
          </p:cNvPr>
          <p:cNvGrpSpPr/>
          <p:nvPr/>
        </p:nvGrpSpPr>
        <p:grpSpPr>
          <a:xfrm>
            <a:off x="6168865" y="2699351"/>
            <a:ext cx="1101219" cy="2359099"/>
            <a:chOff x="6168865" y="3508301"/>
            <a:chExt cx="1101219" cy="2359099"/>
          </a:xfrm>
        </p:grpSpPr>
        <p:cxnSp>
          <p:nvCxnSpPr>
            <p:cNvPr id="31" name="Google Shape;349;p19">
              <a:extLst>
                <a:ext uri="{FF2B5EF4-FFF2-40B4-BE49-F238E27FC236}">
                  <a16:creationId xmlns:a16="http://schemas.microsoft.com/office/drawing/2014/main" id="{19BF2BBD-BAAB-F340-B109-6851E2D2F770}"/>
                </a:ext>
              </a:extLst>
            </p:cNvPr>
            <p:cNvCxnSpPr/>
            <p:nvPr/>
          </p:nvCxnSpPr>
          <p:spPr>
            <a:xfrm>
              <a:off x="6168865" y="5858926"/>
              <a:ext cx="1076144" cy="8474"/>
            </a:xfrm>
            <a:prstGeom prst="straightConnector1">
              <a:avLst/>
            </a:prstGeom>
            <a:noFill/>
            <a:ln w="38100" cap="flat" cmpd="sng">
              <a:solidFill>
                <a:srgbClr val="00080F"/>
              </a:solidFill>
              <a:prstDash val="dash"/>
              <a:round/>
              <a:headEnd type="oval" w="med" len="med"/>
              <a:tailEnd type="oval" w="med" len="med"/>
            </a:ln>
          </p:spPr>
        </p:cxnSp>
        <p:cxnSp>
          <p:nvCxnSpPr>
            <p:cNvPr id="32" name="Google Shape;350;p19">
              <a:extLst>
                <a:ext uri="{FF2B5EF4-FFF2-40B4-BE49-F238E27FC236}">
                  <a16:creationId xmlns:a16="http://schemas.microsoft.com/office/drawing/2014/main" id="{A024045D-F7D4-2142-B305-C995B9EBCB09}"/>
                </a:ext>
              </a:extLst>
            </p:cNvPr>
            <p:cNvCxnSpPr/>
            <p:nvPr/>
          </p:nvCxnSpPr>
          <p:spPr>
            <a:xfrm>
              <a:off x="6193940" y="3508301"/>
              <a:ext cx="1076144" cy="8474"/>
            </a:xfrm>
            <a:prstGeom prst="straightConnector1">
              <a:avLst/>
            </a:prstGeom>
            <a:noFill/>
            <a:ln w="38100" cap="flat" cmpd="sng">
              <a:solidFill>
                <a:srgbClr val="00080F"/>
              </a:solidFill>
              <a:prstDash val="dash"/>
              <a:round/>
              <a:headEnd type="oval" w="med" len="med"/>
              <a:tailEnd type="oval" w="med" len="med"/>
            </a:ln>
          </p:spPr>
        </p:cxnSp>
      </p:grpSp>
      <p:cxnSp>
        <p:nvCxnSpPr>
          <p:cNvPr id="33" name="Google Shape;351;p19">
            <a:extLst>
              <a:ext uri="{FF2B5EF4-FFF2-40B4-BE49-F238E27FC236}">
                <a16:creationId xmlns:a16="http://schemas.microsoft.com/office/drawing/2014/main" id="{B30470F6-5C7E-DD45-99F1-4EE10F559C5A}"/>
              </a:ext>
            </a:extLst>
          </p:cNvPr>
          <p:cNvCxnSpPr/>
          <p:nvPr/>
        </p:nvCxnSpPr>
        <p:spPr>
          <a:xfrm rot="5400000">
            <a:off x="5363808" y="3891938"/>
            <a:ext cx="2185029" cy="0"/>
          </a:xfrm>
          <a:prstGeom prst="straightConnector1">
            <a:avLst/>
          </a:prstGeom>
          <a:noFill/>
          <a:ln w="127000" cap="flat" cmpd="sng">
            <a:solidFill>
              <a:srgbClr val="27A1FF"/>
            </a:solidFill>
            <a:prstDash val="solid"/>
            <a:round/>
            <a:headEnd type="stealth" w="med" len="med"/>
            <a:tailEnd type="stealth" w="med" len="med"/>
          </a:ln>
        </p:spPr>
      </p:cxnSp>
    </p:spTree>
    <p:extLst>
      <p:ext uri="{BB962C8B-B14F-4D97-AF65-F5344CB8AC3E}">
        <p14:creationId xmlns:p14="http://schemas.microsoft.com/office/powerpoint/2010/main" val="3819079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5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EA1B6-C99E-BE48-B6E2-1A1F9B53F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National Induction Rate Averages</a:t>
            </a:r>
          </a:p>
        </p:txBody>
      </p:sp>
      <p:pic>
        <p:nvPicPr>
          <p:cNvPr id="5" name="Google Shape;989;p43">
            <a:extLst>
              <a:ext uri="{FF2B5EF4-FFF2-40B4-BE49-F238E27FC236}">
                <a16:creationId xmlns:a16="http://schemas.microsoft.com/office/drawing/2014/main" id="{90A7FFFD-EA5B-3B47-A78A-CE426823FAB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30526" y="1080219"/>
            <a:ext cx="6882948" cy="46975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0211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A8AD-AA2C-BA4A-9EDB-B4F359026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2017 Regional Induction Rate </a:t>
            </a:r>
          </a:p>
        </p:txBody>
      </p:sp>
      <p:pic>
        <p:nvPicPr>
          <p:cNvPr id="4" name="Google Shape;513;p25">
            <a:extLst>
              <a:ext uri="{FF2B5EF4-FFF2-40B4-BE49-F238E27FC236}">
                <a16:creationId xmlns:a16="http://schemas.microsoft.com/office/drawing/2014/main" id="{58D148AF-C3C3-024C-A93A-0C6A4B76E50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03333" y="1500744"/>
            <a:ext cx="6790099" cy="43224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oogle Shape;515;p25">
            <a:extLst>
              <a:ext uri="{FF2B5EF4-FFF2-40B4-BE49-F238E27FC236}">
                <a16:creationId xmlns:a16="http://schemas.microsoft.com/office/drawing/2014/main" id="{5DF515D8-1A52-BE45-8EAD-0693C813CD26}"/>
              </a:ext>
            </a:extLst>
          </p:cNvPr>
          <p:cNvGrpSpPr/>
          <p:nvPr/>
        </p:nvGrpSpPr>
        <p:grpSpPr>
          <a:xfrm>
            <a:off x="2168490" y="2979057"/>
            <a:ext cx="1492987" cy="629145"/>
            <a:chOff x="2088413" y="3429000"/>
            <a:chExt cx="1492987" cy="629145"/>
          </a:xfrm>
        </p:grpSpPr>
        <p:sp>
          <p:nvSpPr>
            <p:cNvPr id="6" name="Google Shape;516;p25">
              <a:extLst>
                <a:ext uri="{FF2B5EF4-FFF2-40B4-BE49-F238E27FC236}">
                  <a16:creationId xmlns:a16="http://schemas.microsoft.com/office/drawing/2014/main" id="{1092748C-9B3A-E14D-8DFD-B912456084C0}"/>
                </a:ext>
              </a:extLst>
            </p:cNvPr>
            <p:cNvSpPr/>
            <p:nvPr/>
          </p:nvSpPr>
          <p:spPr>
            <a:xfrm rot="-5654854" flipH="1">
              <a:off x="2251047" y="3572891"/>
              <a:ext cx="310948" cy="614873"/>
            </a:xfrm>
            <a:custGeom>
              <a:avLst/>
              <a:gdLst/>
              <a:ahLst/>
              <a:cxnLst/>
              <a:rect l="l" t="t" r="r" b="b"/>
              <a:pathLst>
                <a:path w="182" h="464" extrusionOk="0">
                  <a:moveTo>
                    <a:pt x="0" y="464"/>
                  </a:moveTo>
                  <a:cubicBezTo>
                    <a:pt x="24" y="435"/>
                    <a:pt x="116" y="368"/>
                    <a:pt x="146" y="291"/>
                  </a:cubicBezTo>
                  <a:cubicBezTo>
                    <a:pt x="176" y="214"/>
                    <a:pt x="174" y="61"/>
                    <a:pt x="182" y="0"/>
                  </a:cubicBezTo>
                </a:path>
              </a:pathLst>
            </a:custGeom>
            <a:noFill/>
            <a:ln w="762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" name="Google Shape;517;p25">
              <a:extLst>
                <a:ext uri="{FF2B5EF4-FFF2-40B4-BE49-F238E27FC236}">
                  <a16:creationId xmlns:a16="http://schemas.microsoft.com/office/drawing/2014/main" id="{A90DE0D2-3623-A843-8402-E60593315276}"/>
                </a:ext>
              </a:extLst>
            </p:cNvPr>
            <p:cNvGrpSpPr/>
            <p:nvPr/>
          </p:nvGrpSpPr>
          <p:grpSpPr>
            <a:xfrm>
              <a:off x="2127463" y="3429000"/>
              <a:ext cx="1453937" cy="388957"/>
              <a:chOff x="370228" y="4158224"/>
              <a:chExt cx="2246698" cy="499593"/>
            </a:xfrm>
          </p:grpSpPr>
          <p:sp>
            <p:nvSpPr>
              <p:cNvPr id="9" name="Google Shape;518;p25">
                <a:extLst>
                  <a:ext uri="{FF2B5EF4-FFF2-40B4-BE49-F238E27FC236}">
                    <a16:creationId xmlns:a16="http://schemas.microsoft.com/office/drawing/2014/main" id="{ED50811A-178A-7D45-BC27-00EFA8C7C9AA}"/>
                  </a:ext>
                </a:extLst>
              </p:cNvPr>
              <p:cNvSpPr/>
              <p:nvPr/>
            </p:nvSpPr>
            <p:spPr>
              <a:xfrm>
                <a:off x="427759" y="4184244"/>
                <a:ext cx="2189167" cy="473573"/>
              </a:xfrm>
              <a:prstGeom prst="ellipse">
                <a:avLst/>
              </a:prstGeom>
              <a:solidFill>
                <a:schemeClr val="dk1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" name="Google Shape;519;p25">
                <a:extLst>
                  <a:ext uri="{FF2B5EF4-FFF2-40B4-BE49-F238E27FC236}">
                    <a16:creationId xmlns:a16="http://schemas.microsoft.com/office/drawing/2014/main" id="{77FD4264-3902-2146-BBED-549C05E615D0}"/>
                  </a:ext>
                </a:extLst>
              </p:cNvPr>
              <p:cNvSpPr/>
              <p:nvPr/>
            </p:nvSpPr>
            <p:spPr>
              <a:xfrm>
                <a:off x="370228" y="4158224"/>
                <a:ext cx="2189167" cy="473573"/>
              </a:xfrm>
              <a:prstGeom prst="ellipse">
                <a:avLst/>
              </a:prstGeom>
              <a:solidFill>
                <a:srgbClr val="D1A373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8" name="Google Shape;520;p25">
              <a:extLst>
                <a:ext uri="{FF2B5EF4-FFF2-40B4-BE49-F238E27FC236}">
                  <a16:creationId xmlns:a16="http://schemas.microsoft.com/office/drawing/2014/main" id="{F631949C-3B3D-814B-A7F1-A9D2D7884BAD}"/>
                </a:ext>
              </a:extLst>
            </p:cNvPr>
            <p:cNvSpPr txBox="1"/>
            <p:nvPr/>
          </p:nvSpPr>
          <p:spPr>
            <a:xfrm>
              <a:off x="2399939" y="3448288"/>
              <a:ext cx="914033" cy="3385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Elected</a:t>
              </a:r>
              <a:endParaRPr sz="1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" name="Google Shape;521;p25">
            <a:extLst>
              <a:ext uri="{FF2B5EF4-FFF2-40B4-BE49-F238E27FC236}">
                <a16:creationId xmlns:a16="http://schemas.microsoft.com/office/drawing/2014/main" id="{E086575E-935B-7249-B3AE-D893A9DA14B0}"/>
              </a:ext>
            </a:extLst>
          </p:cNvPr>
          <p:cNvGrpSpPr/>
          <p:nvPr/>
        </p:nvGrpSpPr>
        <p:grpSpPr>
          <a:xfrm>
            <a:off x="2680912" y="3580700"/>
            <a:ext cx="1550616" cy="592193"/>
            <a:chOff x="2600835" y="4030643"/>
            <a:chExt cx="1550616" cy="592193"/>
          </a:xfrm>
        </p:grpSpPr>
        <p:sp>
          <p:nvSpPr>
            <p:cNvPr id="12" name="Google Shape;522;p25">
              <a:extLst>
                <a:ext uri="{FF2B5EF4-FFF2-40B4-BE49-F238E27FC236}">
                  <a16:creationId xmlns:a16="http://schemas.microsoft.com/office/drawing/2014/main" id="{9CECB424-EA4E-C243-A462-A933ED8FBA1D}"/>
                </a:ext>
              </a:extLst>
            </p:cNvPr>
            <p:cNvSpPr/>
            <p:nvPr/>
          </p:nvSpPr>
          <p:spPr>
            <a:xfrm rot="-5654854" flipH="1">
              <a:off x="2763468" y="4137582"/>
              <a:ext cx="310948" cy="614873"/>
            </a:xfrm>
            <a:custGeom>
              <a:avLst/>
              <a:gdLst/>
              <a:ahLst/>
              <a:cxnLst/>
              <a:rect l="l" t="t" r="r" b="b"/>
              <a:pathLst>
                <a:path w="182" h="464" extrusionOk="0">
                  <a:moveTo>
                    <a:pt x="0" y="464"/>
                  </a:moveTo>
                  <a:cubicBezTo>
                    <a:pt x="24" y="435"/>
                    <a:pt x="116" y="368"/>
                    <a:pt x="146" y="291"/>
                  </a:cubicBezTo>
                  <a:cubicBezTo>
                    <a:pt x="176" y="214"/>
                    <a:pt x="174" y="61"/>
                    <a:pt x="182" y="0"/>
                  </a:cubicBezTo>
                </a:path>
              </a:pathLst>
            </a:custGeom>
            <a:noFill/>
            <a:ln w="762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3" name="Google Shape;523;p25">
              <a:extLst>
                <a:ext uri="{FF2B5EF4-FFF2-40B4-BE49-F238E27FC236}">
                  <a16:creationId xmlns:a16="http://schemas.microsoft.com/office/drawing/2014/main" id="{02CCD0EB-9DD9-8843-B70C-9E603030581F}"/>
                </a:ext>
              </a:extLst>
            </p:cNvPr>
            <p:cNvGrpSpPr/>
            <p:nvPr/>
          </p:nvGrpSpPr>
          <p:grpSpPr>
            <a:xfrm>
              <a:off x="2697513" y="4030643"/>
              <a:ext cx="1453937" cy="388957"/>
              <a:chOff x="370228" y="4158224"/>
              <a:chExt cx="2246698" cy="499593"/>
            </a:xfrm>
          </p:grpSpPr>
          <p:sp>
            <p:nvSpPr>
              <p:cNvPr id="15" name="Google Shape;524;p25">
                <a:extLst>
                  <a:ext uri="{FF2B5EF4-FFF2-40B4-BE49-F238E27FC236}">
                    <a16:creationId xmlns:a16="http://schemas.microsoft.com/office/drawing/2014/main" id="{405BB9D5-4B18-444C-8476-3C66309C4980}"/>
                  </a:ext>
                </a:extLst>
              </p:cNvPr>
              <p:cNvSpPr/>
              <p:nvPr/>
            </p:nvSpPr>
            <p:spPr>
              <a:xfrm>
                <a:off x="427759" y="4184244"/>
                <a:ext cx="2189167" cy="473573"/>
              </a:xfrm>
              <a:prstGeom prst="ellipse">
                <a:avLst/>
              </a:prstGeom>
              <a:solidFill>
                <a:schemeClr val="dk1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" name="Google Shape;525;p25">
                <a:extLst>
                  <a:ext uri="{FF2B5EF4-FFF2-40B4-BE49-F238E27FC236}">
                    <a16:creationId xmlns:a16="http://schemas.microsoft.com/office/drawing/2014/main" id="{608A84E3-68A4-3544-85FA-9F791D8F640F}"/>
                  </a:ext>
                </a:extLst>
              </p:cNvPr>
              <p:cNvSpPr/>
              <p:nvPr/>
            </p:nvSpPr>
            <p:spPr>
              <a:xfrm>
                <a:off x="370228" y="4158224"/>
                <a:ext cx="2189167" cy="473573"/>
              </a:xfrm>
              <a:prstGeom prst="ellipse">
                <a:avLst/>
              </a:prstGeom>
              <a:solidFill>
                <a:srgbClr val="D1A373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" name="Google Shape;526;p25">
              <a:extLst>
                <a:ext uri="{FF2B5EF4-FFF2-40B4-BE49-F238E27FC236}">
                  <a16:creationId xmlns:a16="http://schemas.microsoft.com/office/drawing/2014/main" id="{D547A183-0F89-074B-8E7F-5B67C17BE02E}"/>
                </a:ext>
              </a:extLst>
            </p:cNvPr>
            <p:cNvSpPr txBox="1"/>
            <p:nvPr/>
          </p:nvSpPr>
          <p:spPr>
            <a:xfrm>
              <a:off x="2907472" y="4049931"/>
              <a:ext cx="1039067" cy="3385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Inducted</a:t>
              </a:r>
              <a:endParaRPr sz="1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" name="Google Shape;534;p25">
            <a:extLst>
              <a:ext uri="{FF2B5EF4-FFF2-40B4-BE49-F238E27FC236}">
                <a16:creationId xmlns:a16="http://schemas.microsoft.com/office/drawing/2014/main" id="{5FF28C47-C91A-7646-98AB-90EF782EB60F}"/>
              </a:ext>
            </a:extLst>
          </p:cNvPr>
          <p:cNvGrpSpPr/>
          <p:nvPr/>
        </p:nvGrpSpPr>
        <p:grpSpPr>
          <a:xfrm>
            <a:off x="7511199" y="3207657"/>
            <a:ext cx="1191909" cy="651510"/>
            <a:chOff x="7431122" y="3657600"/>
            <a:chExt cx="1191909" cy="651510"/>
          </a:xfrm>
        </p:grpSpPr>
        <p:cxnSp>
          <p:nvCxnSpPr>
            <p:cNvPr id="18" name="Google Shape;535;p25">
              <a:extLst>
                <a:ext uri="{FF2B5EF4-FFF2-40B4-BE49-F238E27FC236}">
                  <a16:creationId xmlns:a16="http://schemas.microsoft.com/office/drawing/2014/main" id="{AB88511E-7E40-CF4B-8B9A-5DB41F37E821}"/>
                </a:ext>
              </a:extLst>
            </p:cNvPr>
            <p:cNvCxnSpPr/>
            <p:nvPr/>
          </p:nvCxnSpPr>
          <p:spPr>
            <a:xfrm>
              <a:off x="7431122" y="3657600"/>
              <a:ext cx="1178691" cy="2960"/>
            </a:xfrm>
            <a:prstGeom prst="straightConnector1">
              <a:avLst/>
            </a:prstGeom>
            <a:noFill/>
            <a:ln w="25400" cap="flat" cmpd="sng">
              <a:solidFill>
                <a:srgbClr val="00080F"/>
              </a:solidFill>
              <a:prstDash val="dash"/>
              <a:round/>
              <a:headEnd type="stealth" w="med" len="med"/>
              <a:tailEnd type="stealth" w="med" len="med"/>
            </a:ln>
          </p:spPr>
        </p:cxnSp>
        <p:cxnSp>
          <p:nvCxnSpPr>
            <p:cNvPr id="19" name="Google Shape;536;p25">
              <a:extLst>
                <a:ext uri="{FF2B5EF4-FFF2-40B4-BE49-F238E27FC236}">
                  <a16:creationId xmlns:a16="http://schemas.microsoft.com/office/drawing/2014/main" id="{602749BC-CF7A-4146-BC23-810E6225056D}"/>
                </a:ext>
              </a:extLst>
            </p:cNvPr>
            <p:cNvCxnSpPr/>
            <p:nvPr/>
          </p:nvCxnSpPr>
          <p:spPr>
            <a:xfrm>
              <a:off x="7444340" y="4306150"/>
              <a:ext cx="1178691" cy="2960"/>
            </a:xfrm>
            <a:prstGeom prst="straightConnector1">
              <a:avLst/>
            </a:prstGeom>
            <a:noFill/>
            <a:ln w="25400" cap="flat" cmpd="sng">
              <a:solidFill>
                <a:srgbClr val="00080F"/>
              </a:solidFill>
              <a:prstDash val="dash"/>
              <a:round/>
              <a:headEnd type="stealth" w="med" len="med"/>
              <a:tailEnd type="stealth" w="med" len="med"/>
            </a:ln>
          </p:spPr>
        </p:cxnSp>
      </p:grpSp>
      <p:grpSp>
        <p:nvGrpSpPr>
          <p:cNvPr id="20" name="Google Shape;537;p25">
            <a:extLst>
              <a:ext uri="{FF2B5EF4-FFF2-40B4-BE49-F238E27FC236}">
                <a16:creationId xmlns:a16="http://schemas.microsoft.com/office/drawing/2014/main" id="{D0F645EB-F52A-4347-888D-96AC4C093AE5}"/>
              </a:ext>
            </a:extLst>
          </p:cNvPr>
          <p:cNvGrpSpPr/>
          <p:nvPr/>
        </p:nvGrpSpPr>
        <p:grpSpPr>
          <a:xfrm>
            <a:off x="7601641" y="3354620"/>
            <a:ext cx="1096958" cy="320450"/>
            <a:chOff x="7521564" y="3804563"/>
            <a:chExt cx="1096958" cy="320450"/>
          </a:xfrm>
        </p:grpSpPr>
        <p:grpSp>
          <p:nvGrpSpPr>
            <p:cNvPr id="21" name="Google Shape;538;p25">
              <a:extLst>
                <a:ext uri="{FF2B5EF4-FFF2-40B4-BE49-F238E27FC236}">
                  <a16:creationId xmlns:a16="http://schemas.microsoft.com/office/drawing/2014/main" id="{F5E23732-0500-3D4C-B6DD-1CD245D1C743}"/>
                </a:ext>
              </a:extLst>
            </p:cNvPr>
            <p:cNvGrpSpPr/>
            <p:nvPr/>
          </p:nvGrpSpPr>
          <p:grpSpPr>
            <a:xfrm>
              <a:off x="7521564" y="3804563"/>
              <a:ext cx="1096958" cy="320450"/>
              <a:chOff x="3276600" y="990600"/>
              <a:chExt cx="1177926" cy="609600"/>
            </a:xfrm>
          </p:grpSpPr>
          <p:sp>
            <p:nvSpPr>
              <p:cNvPr id="23" name="Google Shape;539;p25">
                <a:extLst>
                  <a:ext uri="{FF2B5EF4-FFF2-40B4-BE49-F238E27FC236}">
                    <a16:creationId xmlns:a16="http://schemas.microsoft.com/office/drawing/2014/main" id="{96AC41FE-5E91-814F-90D2-B1AB7BD5E43C}"/>
                  </a:ext>
                </a:extLst>
              </p:cNvPr>
              <p:cNvSpPr/>
              <p:nvPr/>
            </p:nvSpPr>
            <p:spPr>
              <a:xfrm>
                <a:off x="3306763" y="1022350"/>
                <a:ext cx="1147763" cy="577850"/>
              </a:xfrm>
              <a:prstGeom prst="ellipse">
                <a:avLst/>
              </a:prstGeom>
              <a:solidFill>
                <a:schemeClr val="dk1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" name="Google Shape;540;p25">
                <a:extLst>
                  <a:ext uri="{FF2B5EF4-FFF2-40B4-BE49-F238E27FC236}">
                    <a16:creationId xmlns:a16="http://schemas.microsoft.com/office/drawing/2014/main" id="{89EDB2DC-01D7-2C4B-8A48-55628445EB90}"/>
                  </a:ext>
                </a:extLst>
              </p:cNvPr>
              <p:cNvSpPr/>
              <p:nvPr/>
            </p:nvSpPr>
            <p:spPr>
              <a:xfrm>
                <a:off x="3276600" y="990600"/>
                <a:ext cx="1147763" cy="577850"/>
              </a:xfrm>
              <a:prstGeom prst="ellipse">
                <a:avLst/>
              </a:prstGeom>
              <a:solidFill>
                <a:srgbClr val="F2F2F2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2" name="Google Shape;541;p25">
              <a:extLst>
                <a:ext uri="{FF2B5EF4-FFF2-40B4-BE49-F238E27FC236}">
                  <a16:creationId xmlns:a16="http://schemas.microsoft.com/office/drawing/2014/main" id="{6EE9EE17-E3BA-064E-986F-97BAE3368B36}"/>
                </a:ext>
              </a:extLst>
            </p:cNvPr>
            <p:cNvSpPr txBox="1"/>
            <p:nvPr/>
          </p:nvSpPr>
          <p:spPr>
            <a:xfrm>
              <a:off x="7578079" y="3818328"/>
              <a:ext cx="992579" cy="2923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 b="1">
                  <a:solidFill>
                    <a:srgbClr val="1B2227"/>
                  </a:solidFill>
                  <a:latin typeface="Arial"/>
                  <a:ea typeface="Arial"/>
                  <a:cs typeface="Arial"/>
                  <a:sym typeface="Arial"/>
                </a:rPr>
                <a:t>No Shows</a:t>
              </a:r>
              <a:endParaRPr sz="1300" b="1">
                <a:solidFill>
                  <a:srgbClr val="1B2227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129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AD62D-069B-B04F-B8FE-751E814FB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300" dirty="0"/>
              <a:t>How Can Lodges Improve Their Induction Rate?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D98D13-EEA5-974A-942D-69563B966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882898"/>
            <a:ext cx="8229600" cy="1546102"/>
          </a:xfrm>
        </p:spPr>
        <p:txBody>
          <a:bodyPr/>
          <a:lstStyle/>
          <a:p>
            <a:pPr marL="152400" indent="0">
              <a:buNone/>
            </a:pPr>
            <a:r>
              <a:rPr lang="en-US" sz="3600" dirty="0"/>
              <a:t>What are some barriers that prevent an elected Scout from registering for and completing his Ordeal? 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A5C1F51-63B7-174B-A872-CF1D719CC7B9}"/>
              </a:ext>
            </a:extLst>
          </p:cNvPr>
          <p:cNvSpPr txBox="1">
            <a:spLocks/>
          </p:cNvSpPr>
          <p:nvPr/>
        </p:nvSpPr>
        <p:spPr>
          <a:xfrm>
            <a:off x="457200" y="4204349"/>
            <a:ext cx="8229600" cy="65084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57175" marR="0" lvl="0" indent="-104775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557213" marR="0" lvl="1" indent="-80963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857250" marR="0" lvl="2" indent="-571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200150" marR="0" lvl="3" indent="-762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543050" marR="0" lvl="4" indent="-762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1885950" marR="0" lvl="5" indent="-762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6pPr>
            <a:lvl7pPr marL="2228850" marR="0" lvl="6" indent="-762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7pPr>
            <a:lvl8pPr marL="2571750" marR="0" lvl="7" indent="-762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8pPr>
            <a:lvl9pPr marL="2914650" marR="0" lvl="8" indent="-762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9pPr>
          </a:lstStyle>
          <a:p>
            <a:pPr marL="152400" indent="0" algn="ctr">
              <a:buFont typeface="Arial"/>
              <a:buNone/>
            </a:pPr>
            <a:r>
              <a:rPr lang="en-US" sz="3200" kern="0" dirty="0"/>
              <a:t>5 Minute Buzz Session</a:t>
            </a:r>
          </a:p>
        </p:txBody>
      </p:sp>
    </p:spTree>
    <p:extLst>
      <p:ext uri="{BB962C8B-B14F-4D97-AF65-F5344CB8AC3E}">
        <p14:creationId xmlns:p14="http://schemas.microsoft.com/office/powerpoint/2010/main" val="1781818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1657350" y="2455069"/>
            <a:ext cx="5829300" cy="1102518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ctr" anchorCtr="0">
            <a:noAutofit/>
          </a:bodyPr>
          <a:lstStyle/>
          <a:p>
            <a:pPr>
              <a:buSzPct val="25000"/>
            </a:pPr>
            <a:r>
              <a:rPr lang="en-US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54188487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213</Words>
  <Application>Microsoft Office PowerPoint</Application>
  <PresentationFormat>On-screen Show (4:3)</PresentationFormat>
  <Paragraphs>40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Narrow</vt:lpstr>
      <vt:lpstr>Calibri</vt:lpstr>
      <vt:lpstr>Century Gothic</vt:lpstr>
      <vt:lpstr>1_Office Theme</vt:lpstr>
      <vt:lpstr>Induction Rate</vt:lpstr>
      <vt:lpstr>Session Objectives</vt:lpstr>
      <vt:lpstr>Introduction</vt:lpstr>
      <vt:lpstr>FOCUS Area #2</vt:lpstr>
      <vt:lpstr>How is Induction Rate Calculated?</vt:lpstr>
      <vt:lpstr>National Induction Rate Averages</vt:lpstr>
      <vt:lpstr>2017 Regional Induction Rate </vt:lpstr>
      <vt:lpstr>How Can Lodges Improve Their Induction Rate?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Emery</dc:creator>
  <cp:lastModifiedBy>David Emery</cp:lastModifiedBy>
  <cp:revision>9</cp:revision>
  <dcterms:created xsi:type="dcterms:W3CDTF">2017-11-02T05:39:35Z</dcterms:created>
  <dcterms:modified xsi:type="dcterms:W3CDTF">2019-04-05T04:11:07Z</dcterms:modified>
</cp:coreProperties>
</file>