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47" autoAdjust="0"/>
    <p:restoredTop sz="94660"/>
  </p:normalViewPr>
  <p:slideViewPr>
    <p:cSldViewPr snapToGrid="0">
      <p:cViewPr varScale="1">
        <p:scale>
          <a:sx n="72" d="100"/>
          <a:sy n="72" d="100"/>
        </p:scale>
        <p:origin x="15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E5EFE-80D4-4345-ADF2-B8AF25128F01}" type="datetimeFigureOut">
              <a:rPr lang="en-US" smtClean="0"/>
              <a:t>4/1/2019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9362C-1E0B-4727-87B2-D29A1103D089}" type="slidenum">
              <a:rPr lang="en-US" smtClean="0"/>
              <a:t>‹#›</a:t>
            </a:fld>
            <a:endParaRPr lang="en-US"/>
          </a:p>
        </p:txBody>
      </p:sp>
    </p:spTree>
    <p:extLst>
      <p:ext uri="{BB962C8B-B14F-4D97-AF65-F5344CB8AC3E}">
        <p14:creationId xmlns:p14="http://schemas.microsoft.com/office/powerpoint/2010/main" val="4040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 name="Shape 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043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3300" b="0" i="0" u="none" strike="noStrike" cap="none">
                <a:solidFill>
                  <a:srgbClr val="FFFFFF"/>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0" name="Shape 10"/>
          <p:cNvSpPr txBox="1">
            <a:spLocks noGrp="1"/>
          </p:cNvSpPr>
          <p:nvPr>
            <p:ph type="subTitle" idx="1"/>
          </p:nvPr>
        </p:nvSpPr>
        <p:spPr>
          <a:xfrm>
            <a:off x="1371601" y="3886200"/>
            <a:ext cx="6400799" cy="1752600"/>
          </a:xfrm>
          <a:prstGeom prst="rect">
            <a:avLst/>
          </a:prstGeom>
          <a:noFill/>
          <a:ln>
            <a:noFill/>
          </a:ln>
        </p:spPr>
        <p:txBody>
          <a:bodyPr lIns="91425" tIns="91425" rIns="91425" bIns="91425" anchor="t" anchorCtr="0"/>
          <a:lstStyle>
            <a:lvl1pPr marL="0" marR="0" lvl="0" indent="0" algn="ctr" rtl="0">
              <a:spcBef>
                <a:spcPts val="480"/>
              </a:spcBef>
              <a:buClr>
                <a:srgbClr val="FFFFFF"/>
              </a:buClr>
              <a:buFont typeface="Arial"/>
              <a:buNone/>
              <a:defRPr sz="2400" b="0" i="0" u="none" strike="noStrike" cap="none">
                <a:solidFill>
                  <a:srgbClr val="FFFFFF"/>
                </a:solidFill>
                <a:latin typeface="Arial"/>
                <a:ea typeface="Arial"/>
                <a:cs typeface="Arial"/>
                <a:sym typeface="Arial"/>
              </a:defRPr>
            </a:lvl1pPr>
            <a:lvl2pPr marL="342900" marR="0" lvl="1" indent="0" algn="ctr" rtl="0">
              <a:spcBef>
                <a:spcPts val="420"/>
              </a:spcBef>
              <a:buClr>
                <a:srgbClr val="888888"/>
              </a:buClr>
              <a:buFont typeface="Arial"/>
              <a:buNone/>
              <a:defRPr sz="2100" b="0" i="0" u="none" strike="noStrike" cap="none">
                <a:solidFill>
                  <a:srgbClr val="888888"/>
                </a:solidFill>
                <a:latin typeface="Arial"/>
                <a:ea typeface="Arial"/>
                <a:cs typeface="Arial"/>
                <a:sym typeface="Arial"/>
              </a:defRPr>
            </a:lvl2pPr>
            <a:lvl3pPr marL="685800" marR="0" lvl="2" indent="0" algn="ctr" rtl="0">
              <a:spcBef>
                <a:spcPts val="360"/>
              </a:spcBef>
              <a:buClr>
                <a:srgbClr val="888888"/>
              </a:buClr>
              <a:buFont typeface="Arial"/>
              <a:buNone/>
              <a:defRPr sz="1800" b="0" i="0" u="none" strike="noStrike" cap="none">
                <a:solidFill>
                  <a:srgbClr val="888888"/>
                </a:solidFill>
                <a:latin typeface="Arial"/>
                <a:ea typeface="Arial"/>
                <a:cs typeface="Arial"/>
                <a:sym typeface="Arial"/>
              </a:defRPr>
            </a:lvl3pPr>
            <a:lvl4pPr marL="1028700" marR="0" lvl="3"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4pPr>
            <a:lvl5pPr marL="1371600" marR="0" lvl="4"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5pPr>
            <a:lvl6pPr marL="1714500" marR="0" lvl="5"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6pPr>
            <a:lvl7pPr marL="2057400" marR="0" lvl="6"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7pPr>
            <a:lvl8pPr marL="2400300" marR="0" lvl="7"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8pPr>
            <a:lvl9pPr marL="2743200" marR="0" lvl="8"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07203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048310" y="274639"/>
            <a:ext cx="6638488" cy="749453"/>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300" b="0" i="0" u="none" strike="noStrike" cap="none">
                <a:solidFill>
                  <a:schemeClr val="lt1"/>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3" name="Shape 13"/>
          <p:cNvSpPr txBox="1">
            <a:spLocks noGrp="1"/>
          </p:cNvSpPr>
          <p:nvPr>
            <p:ph type="body" idx="1"/>
          </p:nvPr>
        </p:nvSpPr>
        <p:spPr>
          <a:xfrm>
            <a:off x="457200" y="1734127"/>
            <a:ext cx="8229600" cy="4392035"/>
          </a:xfrm>
          <a:prstGeom prst="rect">
            <a:avLst/>
          </a:prstGeom>
          <a:noFill/>
          <a:ln>
            <a:noFill/>
          </a:ln>
        </p:spPr>
        <p:txBody>
          <a:bodyPr lIns="91425" tIns="91425" rIns="91425" bIns="91425" anchor="t" anchorCtr="0"/>
          <a:lstStyle>
            <a:lvl1pPr marL="257175" marR="0" lvl="0" indent="-104775"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557213" marR="0" lvl="1" indent="-80963" algn="l" rtl="0">
              <a:spcBef>
                <a:spcPts val="420"/>
              </a:spcBef>
              <a:buClr>
                <a:schemeClr val="dk1"/>
              </a:buClr>
              <a:buSzPct val="100000"/>
              <a:buFont typeface="Arial"/>
              <a:buChar char="–"/>
              <a:defRPr sz="2100" b="0" i="0" u="none" strike="noStrike" cap="none">
                <a:solidFill>
                  <a:schemeClr val="dk1"/>
                </a:solidFill>
                <a:latin typeface="Arial"/>
                <a:ea typeface="Arial"/>
                <a:cs typeface="Arial"/>
                <a:sym typeface="Arial"/>
              </a:defRPr>
            </a:lvl2pPr>
            <a:lvl3pPr marL="857250" marR="0" lvl="2" indent="-57150" algn="l" rtl="0">
              <a:spcBef>
                <a:spcPts val="360"/>
              </a:spcBef>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200150" marR="0" lvl="3"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4pPr>
            <a:lvl5pPr marL="1543050" marR="0" lvl="4"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5pPr>
            <a:lvl6pPr marL="1885950" marR="0" lvl="5"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716933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7"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922382335"/>
      </p:ext>
    </p:extLst>
  </p:cSld>
  <p:clrMap bg1="lt1" tx1="dk1" bg2="dk2" tx2="lt2" accent1="accent1" accent2="accent2" accent3="accent3" accent4="accent4" accent5="accent5" accent6="accent6" hlink="hlink" folHlink="folHlink"/>
  <p:sldLayoutIdLst>
    <p:sldLayoutId id="2147483661" r:id="rId1"/>
    <p:sldLayoutId id="214748366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1657350" y="2455069"/>
            <a:ext cx="5829300" cy="1102518"/>
          </a:xfrm>
          <a:prstGeom prst="rect">
            <a:avLst/>
          </a:prstGeom>
          <a:noFill/>
          <a:ln>
            <a:noFill/>
          </a:ln>
        </p:spPr>
        <p:txBody>
          <a:bodyPr lIns="68569" tIns="34275" rIns="68569" bIns="34275" anchor="ctr" anchorCtr="0">
            <a:noAutofit/>
          </a:bodyPr>
          <a:lstStyle/>
          <a:p>
            <a:pPr>
              <a:buSzPct val="25000"/>
            </a:pPr>
            <a:r>
              <a:rPr lang="en-US" b="1" dirty="0"/>
              <a:t>Member Activation</a:t>
            </a:r>
          </a:p>
        </p:txBody>
      </p:sp>
      <p:sp>
        <p:nvSpPr>
          <p:cNvPr id="19" name="Shape 19"/>
          <p:cNvSpPr txBox="1">
            <a:spLocks noGrp="1"/>
          </p:cNvSpPr>
          <p:nvPr>
            <p:ph type="subTitle" idx="1"/>
          </p:nvPr>
        </p:nvSpPr>
        <p:spPr>
          <a:xfrm>
            <a:off x="1807700" y="3771900"/>
            <a:ext cx="5475848" cy="1314450"/>
          </a:xfrm>
          <a:prstGeom prst="rect">
            <a:avLst/>
          </a:prstGeom>
          <a:noFill/>
          <a:ln>
            <a:noFill/>
          </a:ln>
        </p:spPr>
        <p:txBody>
          <a:bodyPr lIns="68569" tIns="34275" rIns="68569" bIns="34275" anchor="t" anchorCtr="0">
            <a:noAutofit/>
          </a:bodyPr>
          <a:lstStyle/>
          <a:p>
            <a:pPr>
              <a:spcBef>
                <a:spcPts val="0"/>
              </a:spcBef>
              <a:buSzPct val="25000"/>
            </a:pPr>
            <a:r>
              <a:rPr lang="en-US" dirty="0"/>
              <a:t>Getting More </a:t>
            </a:r>
            <a:r>
              <a:rPr lang="en-US" dirty="0" err="1"/>
              <a:t>Arrowmen</a:t>
            </a:r>
            <a:r>
              <a:rPr lang="en-US" dirty="0"/>
              <a:t> to Push the Button</a:t>
            </a:r>
          </a:p>
        </p:txBody>
      </p:sp>
    </p:spTree>
    <p:extLst>
      <p:ext uri="{BB962C8B-B14F-4D97-AF65-F5344CB8AC3E}">
        <p14:creationId xmlns:p14="http://schemas.microsoft.com/office/powerpoint/2010/main" val="3524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BB34D5-AA90-C94D-93DD-F36FBF691525}"/>
              </a:ext>
            </a:extLst>
          </p:cNvPr>
          <p:cNvSpPr>
            <a:spLocks noGrp="1"/>
          </p:cNvSpPr>
          <p:nvPr>
            <p:ph type="ctrTitle"/>
          </p:nvPr>
        </p:nvSpPr>
        <p:spPr/>
        <p:txBody>
          <a:bodyPr/>
          <a:lstStyle/>
          <a:p>
            <a:r>
              <a:rPr lang="en-US" dirty="0"/>
              <a:t>THANK YOU!!</a:t>
            </a:r>
          </a:p>
        </p:txBody>
      </p:sp>
      <p:sp>
        <p:nvSpPr>
          <p:cNvPr id="5" name="Subtitle 4">
            <a:extLst>
              <a:ext uri="{FF2B5EF4-FFF2-40B4-BE49-F238E27FC236}">
                <a16:creationId xmlns:a16="http://schemas.microsoft.com/office/drawing/2014/main" id="{E47C2754-1E35-3E4F-AA47-526732DBDB8A}"/>
              </a:ext>
            </a:extLst>
          </p:cNvPr>
          <p:cNvSpPr>
            <a:spLocks noGrp="1"/>
          </p:cNvSpPr>
          <p:nvPr>
            <p:ph type="subTitle" idx="1"/>
          </p:nvPr>
        </p:nvSpPr>
        <p:spPr/>
        <p:txBody>
          <a:bodyPr/>
          <a:lstStyle/>
          <a:p>
            <a:r>
              <a:rPr lang="en-US" dirty="0"/>
              <a:t>Push the button and get activated!!</a:t>
            </a:r>
          </a:p>
        </p:txBody>
      </p:sp>
    </p:spTree>
    <p:extLst>
      <p:ext uri="{BB962C8B-B14F-4D97-AF65-F5344CB8AC3E}">
        <p14:creationId xmlns:p14="http://schemas.microsoft.com/office/powerpoint/2010/main" val="275869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and Introductions</a:t>
            </a:r>
          </a:p>
        </p:txBody>
      </p:sp>
      <p:sp>
        <p:nvSpPr>
          <p:cNvPr id="3" name="Text Placeholder 2"/>
          <p:cNvSpPr>
            <a:spLocks noGrp="1"/>
          </p:cNvSpPr>
          <p:nvPr>
            <p:ph type="body" idx="1"/>
          </p:nvPr>
        </p:nvSpPr>
        <p:spPr/>
        <p:txBody>
          <a:bodyPr/>
          <a:lstStyle/>
          <a:p>
            <a:pPr marL="152400" indent="0">
              <a:buNone/>
            </a:pPr>
            <a:r>
              <a:rPr lang="en-US" i="1" dirty="0"/>
              <a:t>Let’s get to know one another!</a:t>
            </a:r>
          </a:p>
          <a:p>
            <a:pPr marL="152400" indent="0">
              <a:buNone/>
            </a:pPr>
            <a:endParaRPr lang="en-US" i="1" dirty="0"/>
          </a:p>
          <a:p>
            <a:pPr marL="152400" indent="0">
              <a:buNone/>
            </a:pPr>
            <a:r>
              <a:rPr lang="en-US" i="1" dirty="0"/>
              <a:t>Tell the group:</a:t>
            </a:r>
          </a:p>
          <a:p>
            <a:r>
              <a:rPr lang="en-US" i="1" dirty="0"/>
              <a:t> Name</a:t>
            </a:r>
          </a:p>
          <a:p>
            <a:r>
              <a:rPr lang="en-US" i="1" dirty="0"/>
              <a:t> Lodge</a:t>
            </a:r>
          </a:p>
          <a:p>
            <a:r>
              <a:rPr lang="en-US" i="1" dirty="0"/>
              <a:t> How long have you been in the OA?</a:t>
            </a:r>
          </a:p>
          <a:p>
            <a:r>
              <a:rPr lang="en-US" i="1" dirty="0"/>
              <a:t>What was your first lodge event?</a:t>
            </a:r>
          </a:p>
        </p:txBody>
      </p:sp>
    </p:spTree>
    <p:extLst>
      <p:ext uri="{BB962C8B-B14F-4D97-AF65-F5344CB8AC3E}">
        <p14:creationId xmlns:p14="http://schemas.microsoft.com/office/powerpoint/2010/main" val="322950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11A17-6DAA-024F-98BF-81A38D1DA227}"/>
              </a:ext>
            </a:extLst>
          </p:cNvPr>
          <p:cNvSpPr>
            <a:spLocks noGrp="1"/>
          </p:cNvSpPr>
          <p:nvPr>
            <p:ph type="title"/>
          </p:nvPr>
        </p:nvSpPr>
        <p:spPr/>
        <p:txBody>
          <a:bodyPr/>
          <a:lstStyle/>
          <a:p>
            <a:r>
              <a:rPr lang="en-US" dirty="0"/>
              <a:t>What is Activation?</a:t>
            </a:r>
          </a:p>
        </p:txBody>
      </p:sp>
      <p:sp>
        <p:nvSpPr>
          <p:cNvPr id="3" name="Text Placeholder 2">
            <a:extLst>
              <a:ext uri="{FF2B5EF4-FFF2-40B4-BE49-F238E27FC236}">
                <a16:creationId xmlns:a16="http://schemas.microsoft.com/office/drawing/2014/main" id="{024FFD33-11C5-EE46-8B70-85B201B875CF}"/>
              </a:ext>
            </a:extLst>
          </p:cNvPr>
          <p:cNvSpPr>
            <a:spLocks noGrp="1"/>
          </p:cNvSpPr>
          <p:nvPr>
            <p:ph type="body" idx="1"/>
          </p:nvPr>
        </p:nvSpPr>
        <p:spPr/>
        <p:txBody>
          <a:bodyPr/>
          <a:lstStyle/>
          <a:p>
            <a:pPr marL="152400" indent="0">
              <a:buNone/>
            </a:pPr>
            <a:r>
              <a:rPr lang="en-US" b="1" dirty="0"/>
              <a:t>Definition:</a:t>
            </a:r>
            <a:r>
              <a:rPr lang="en-US" dirty="0"/>
              <a:t> When an </a:t>
            </a:r>
            <a:r>
              <a:rPr lang="en-US" dirty="0" err="1"/>
              <a:t>Arrowman</a:t>
            </a:r>
            <a:r>
              <a:rPr lang="en-US" dirty="0"/>
              <a:t> attends their first OA event after their ordeal</a:t>
            </a:r>
          </a:p>
          <a:p>
            <a:pPr marL="152400" indent="0">
              <a:buNone/>
            </a:pPr>
            <a:endParaRPr lang="en-US" dirty="0"/>
          </a:p>
          <a:p>
            <a:pPr marL="152400" indent="0">
              <a:buNone/>
            </a:pPr>
            <a:r>
              <a:rPr lang="en-US" b="1" dirty="0"/>
              <a:t>Examples: </a:t>
            </a:r>
          </a:p>
          <a:p>
            <a:r>
              <a:rPr lang="en-US" dirty="0"/>
              <a:t> Chapter Meeting</a:t>
            </a:r>
          </a:p>
          <a:p>
            <a:r>
              <a:rPr lang="en-US" dirty="0"/>
              <a:t> Lodge Fellowship</a:t>
            </a:r>
          </a:p>
          <a:p>
            <a:r>
              <a:rPr lang="en-US" dirty="0"/>
              <a:t> Winter Banquet</a:t>
            </a:r>
          </a:p>
          <a:p>
            <a:r>
              <a:rPr lang="en-US" dirty="0"/>
              <a:t> Section Conclave</a:t>
            </a:r>
          </a:p>
          <a:p>
            <a:r>
              <a:rPr lang="en-US" dirty="0"/>
              <a:t> NOAC</a:t>
            </a:r>
          </a:p>
        </p:txBody>
      </p:sp>
    </p:spTree>
    <p:extLst>
      <p:ext uri="{BB962C8B-B14F-4D97-AF65-F5344CB8AC3E}">
        <p14:creationId xmlns:p14="http://schemas.microsoft.com/office/powerpoint/2010/main" val="72761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E2529-6885-E541-AC11-925FECC9DBD8}"/>
              </a:ext>
            </a:extLst>
          </p:cNvPr>
          <p:cNvSpPr>
            <a:spLocks noGrp="1"/>
          </p:cNvSpPr>
          <p:nvPr>
            <p:ph type="title"/>
          </p:nvPr>
        </p:nvSpPr>
        <p:spPr/>
        <p:txBody>
          <a:bodyPr/>
          <a:lstStyle/>
          <a:p>
            <a:r>
              <a:rPr lang="en-US" dirty="0"/>
              <a:t>Defining the Problem</a:t>
            </a:r>
          </a:p>
        </p:txBody>
      </p:sp>
      <p:sp>
        <p:nvSpPr>
          <p:cNvPr id="3" name="Text Placeholder 2">
            <a:extLst>
              <a:ext uri="{FF2B5EF4-FFF2-40B4-BE49-F238E27FC236}">
                <a16:creationId xmlns:a16="http://schemas.microsoft.com/office/drawing/2014/main" id="{29667013-1D7B-464A-A6E0-FF68EC96CA57}"/>
              </a:ext>
            </a:extLst>
          </p:cNvPr>
          <p:cNvSpPr>
            <a:spLocks noGrp="1"/>
          </p:cNvSpPr>
          <p:nvPr>
            <p:ph type="body" idx="1"/>
          </p:nvPr>
        </p:nvSpPr>
        <p:spPr/>
        <p:txBody>
          <a:bodyPr/>
          <a:lstStyle/>
          <a:p>
            <a:pPr marL="152400" indent="0">
              <a:buNone/>
            </a:pPr>
            <a:r>
              <a:rPr lang="en-US" dirty="0"/>
              <a:t>Current decline rate in the OA – 18%</a:t>
            </a:r>
          </a:p>
          <a:p>
            <a:pPr marL="152400" indent="0">
              <a:buNone/>
            </a:pPr>
            <a:endParaRPr lang="en-US" dirty="0"/>
          </a:p>
          <a:p>
            <a:pPr marL="152400" indent="0">
              <a:buNone/>
            </a:pPr>
            <a:r>
              <a:rPr lang="en-US" dirty="0"/>
              <a:t>Current Activation rate in the OA – 10% - 20%</a:t>
            </a:r>
          </a:p>
          <a:p>
            <a:pPr marL="152400" indent="0">
              <a:buNone/>
            </a:pPr>
            <a:endParaRPr lang="en-US" dirty="0"/>
          </a:p>
          <a:p>
            <a:pPr marL="152400" indent="0">
              <a:buNone/>
            </a:pPr>
            <a:endParaRPr lang="en-US" dirty="0"/>
          </a:p>
        </p:txBody>
      </p:sp>
      <p:sp>
        <p:nvSpPr>
          <p:cNvPr id="4" name="TextBox 3">
            <a:extLst>
              <a:ext uri="{FF2B5EF4-FFF2-40B4-BE49-F238E27FC236}">
                <a16:creationId xmlns:a16="http://schemas.microsoft.com/office/drawing/2014/main" id="{95507A11-2999-234A-98B7-AC9459EB1F80}"/>
              </a:ext>
            </a:extLst>
          </p:cNvPr>
          <p:cNvSpPr txBox="1"/>
          <p:nvPr/>
        </p:nvSpPr>
        <p:spPr>
          <a:xfrm>
            <a:off x="2034540" y="3644394"/>
            <a:ext cx="5074920" cy="1446550"/>
          </a:xfrm>
          <a:prstGeom prst="rect">
            <a:avLst/>
          </a:prstGeom>
          <a:noFill/>
        </p:spPr>
        <p:txBody>
          <a:bodyPr wrap="square" rtlCol="0">
            <a:spAutoFit/>
          </a:bodyPr>
          <a:lstStyle/>
          <a:p>
            <a:pPr algn="ctr"/>
            <a:r>
              <a:rPr lang="en-US" sz="4400" dirty="0">
                <a:solidFill>
                  <a:srgbClr val="DE1F00"/>
                </a:solidFill>
              </a:rPr>
              <a:t>Why is this happening?!?</a:t>
            </a:r>
          </a:p>
        </p:txBody>
      </p:sp>
    </p:spTree>
    <p:extLst>
      <p:ext uri="{BB962C8B-B14F-4D97-AF65-F5344CB8AC3E}">
        <p14:creationId xmlns:p14="http://schemas.microsoft.com/office/powerpoint/2010/main" val="396316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358B4-D51A-FC42-8AAF-E3C89C5B7AF4}"/>
              </a:ext>
            </a:extLst>
          </p:cNvPr>
          <p:cNvSpPr>
            <a:spLocks noGrp="1"/>
          </p:cNvSpPr>
          <p:nvPr>
            <p:ph type="title"/>
          </p:nvPr>
        </p:nvSpPr>
        <p:spPr/>
        <p:txBody>
          <a:bodyPr/>
          <a:lstStyle/>
          <a:p>
            <a:r>
              <a:rPr lang="en-US" dirty="0"/>
              <a:t>How Do we Solve the Problem?</a:t>
            </a:r>
          </a:p>
        </p:txBody>
      </p:sp>
      <p:sp>
        <p:nvSpPr>
          <p:cNvPr id="3" name="Text Placeholder 2">
            <a:extLst>
              <a:ext uri="{FF2B5EF4-FFF2-40B4-BE49-F238E27FC236}">
                <a16:creationId xmlns:a16="http://schemas.microsoft.com/office/drawing/2014/main" id="{20CA73DC-69B5-6B46-B77E-CB8A2EFCCD03}"/>
              </a:ext>
            </a:extLst>
          </p:cNvPr>
          <p:cNvSpPr>
            <a:spLocks noGrp="1"/>
          </p:cNvSpPr>
          <p:nvPr>
            <p:ph type="body" idx="1"/>
          </p:nvPr>
        </p:nvSpPr>
        <p:spPr/>
        <p:txBody>
          <a:bodyPr/>
          <a:lstStyle/>
          <a:p>
            <a:pPr marL="152400" indent="0">
              <a:buNone/>
            </a:pPr>
            <a:r>
              <a:rPr lang="en-US" dirty="0"/>
              <a:t>In small groups:</a:t>
            </a:r>
          </a:p>
          <a:p>
            <a:pPr marL="152400" indent="0">
              <a:buNone/>
            </a:pPr>
            <a:endParaRPr lang="en-US" dirty="0"/>
          </a:p>
          <a:p>
            <a:pPr marL="152400" indent="0">
              <a:buNone/>
            </a:pPr>
            <a:r>
              <a:rPr lang="en-US" dirty="0"/>
              <a:t>Come up with 2-3 solutions for the problems we ranked as the top 3 barriers to activation.</a:t>
            </a:r>
          </a:p>
          <a:p>
            <a:pPr marL="152400" indent="0">
              <a:buNone/>
            </a:pPr>
            <a:endParaRPr lang="en-US" dirty="0"/>
          </a:p>
          <a:p>
            <a:pPr marL="152400" indent="0">
              <a:buNone/>
            </a:pPr>
            <a:r>
              <a:rPr lang="en-US" dirty="0"/>
              <a:t>Start with vague solutions then get more specific.</a:t>
            </a:r>
          </a:p>
        </p:txBody>
      </p:sp>
    </p:spTree>
    <p:extLst>
      <p:ext uri="{BB962C8B-B14F-4D97-AF65-F5344CB8AC3E}">
        <p14:creationId xmlns:p14="http://schemas.microsoft.com/office/powerpoint/2010/main" val="100325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3DD0B-C6AD-0D45-878B-4B2B67E3028B}"/>
              </a:ext>
            </a:extLst>
          </p:cNvPr>
          <p:cNvSpPr>
            <a:spLocks noGrp="1"/>
          </p:cNvSpPr>
          <p:nvPr>
            <p:ph type="title"/>
          </p:nvPr>
        </p:nvSpPr>
        <p:spPr/>
        <p:txBody>
          <a:bodyPr/>
          <a:lstStyle/>
          <a:p>
            <a:r>
              <a:rPr lang="en-US" dirty="0"/>
              <a:t>Lets Share some Best Practices!</a:t>
            </a:r>
          </a:p>
        </p:txBody>
      </p:sp>
      <p:sp>
        <p:nvSpPr>
          <p:cNvPr id="3" name="Text Placeholder 2">
            <a:extLst>
              <a:ext uri="{FF2B5EF4-FFF2-40B4-BE49-F238E27FC236}">
                <a16:creationId xmlns:a16="http://schemas.microsoft.com/office/drawing/2014/main" id="{41F44099-B37B-AA43-9A6F-0086CFF7EB5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7291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280B-16B4-5349-A894-BFCBA0FD6DFE}"/>
              </a:ext>
            </a:extLst>
          </p:cNvPr>
          <p:cNvSpPr>
            <a:spLocks noGrp="1"/>
          </p:cNvSpPr>
          <p:nvPr>
            <p:ph type="title"/>
          </p:nvPr>
        </p:nvSpPr>
        <p:spPr/>
        <p:txBody>
          <a:bodyPr/>
          <a:lstStyle/>
          <a:p>
            <a:pPr algn="ctr"/>
            <a:r>
              <a:rPr lang="en-US" dirty="0"/>
              <a:t>Best Practice1: New Member Party/Festival</a:t>
            </a:r>
          </a:p>
        </p:txBody>
      </p:sp>
      <p:sp>
        <p:nvSpPr>
          <p:cNvPr id="3" name="Text Placeholder 2">
            <a:extLst>
              <a:ext uri="{FF2B5EF4-FFF2-40B4-BE49-F238E27FC236}">
                <a16:creationId xmlns:a16="http://schemas.microsoft.com/office/drawing/2014/main" id="{3ECFCF53-629C-8049-B947-46381FC0CD85}"/>
              </a:ext>
            </a:extLst>
          </p:cNvPr>
          <p:cNvSpPr>
            <a:spLocks noGrp="1"/>
          </p:cNvSpPr>
          <p:nvPr>
            <p:ph type="body" idx="1"/>
          </p:nvPr>
        </p:nvSpPr>
        <p:spPr/>
        <p:txBody>
          <a:bodyPr/>
          <a:lstStyle/>
          <a:p>
            <a:pPr marL="152400" indent="0">
              <a:buNone/>
            </a:pPr>
            <a:r>
              <a:rPr lang="en-US" dirty="0"/>
              <a:t>This event is meant to happen right after the Ordeal ceremony and is a way to show the new Ordeal members that there is more than just work and scant food. It is also a way to show appreciation for their work over the Ordeal process and also their future service to the lodge.</a:t>
            </a:r>
          </a:p>
        </p:txBody>
      </p:sp>
    </p:spTree>
    <p:extLst>
      <p:ext uri="{BB962C8B-B14F-4D97-AF65-F5344CB8AC3E}">
        <p14:creationId xmlns:p14="http://schemas.microsoft.com/office/powerpoint/2010/main" val="270678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9ADE5-3C57-ED4C-8565-C8AAAC6363FC}"/>
              </a:ext>
            </a:extLst>
          </p:cNvPr>
          <p:cNvSpPr>
            <a:spLocks noGrp="1"/>
          </p:cNvSpPr>
          <p:nvPr>
            <p:ph type="title"/>
          </p:nvPr>
        </p:nvSpPr>
        <p:spPr/>
        <p:txBody>
          <a:bodyPr/>
          <a:lstStyle/>
          <a:p>
            <a:pPr algn="ctr"/>
            <a:r>
              <a:rPr lang="en-US" dirty="0"/>
              <a:t>Best Practice 2: New Member Dinner</a:t>
            </a:r>
          </a:p>
        </p:txBody>
      </p:sp>
      <p:sp>
        <p:nvSpPr>
          <p:cNvPr id="3" name="Text Placeholder 2">
            <a:extLst>
              <a:ext uri="{FF2B5EF4-FFF2-40B4-BE49-F238E27FC236}">
                <a16:creationId xmlns:a16="http://schemas.microsoft.com/office/drawing/2014/main" id="{1759FBCD-81AB-4B4A-B8AF-DA8A3D27BDB9}"/>
              </a:ext>
            </a:extLst>
          </p:cNvPr>
          <p:cNvSpPr>
            <a:spLocks noGrp="1"/>
          </p:cNvSpPr>
          <p:nvPr>
            <p:ph type="body" idx="1"/>
          </p:nvPr>
        </p:nvSpPr>
        <p:spPr/>
        <p:txBody>
          <a:bodyPr/>
          <a:lstStyle/>
          <a:p>
            <a:pPr marL="152400" indent="0">
              <a:buNone/>
            </a:pPr>
            <a:r>
              <a:rPr lang="en-US" dirty="0"/>
              <a:t>This event is meant to be held after the induction weekend and is only open to the newly inducted Ordeal members. This is an opportunity for the LEC to network and get to know the new ordeal members and try to get them involved in the lodge in some function. This is also an opportune time to explain the symbolism of the ceremony they experienced. </a:t>
            </a:r>
          </a:p>
        </p:txBody>
      </p:sp>
    </p:spTree>
    <p:extLst>
      <p:ext uri="{BB962C8B-B14F-4D97-AF65-F5344CB8AC3E}">
        <p14:creationId xmlns:p14="http://schemas.microsoft.com/office/powerpoint/2010/main" val="3288653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D030-25EC-4F4A-9F68-DC9783E2576F}"/>
              </a:ext>
            </a:extLst>
          </p:cNvPr>
          <p:cNvSpPr>
            <a:spLocks noGrp="1"/>
          </p:cNvSpPr>
          <p:nvPr>
            <p:ph type="title"/>
          </p:nvPr>
        </p:nvSpPr>
        <p:spPr/>
        <p:txBody>
          <a:bodyPr/>
          <a:lstStyle/>
          <a:p>
            <a:r>
              <a:rPr lang="en-US" dirty="0"/>
              <a:t>Time to set some SMART Goals</a:t>
            </a:r>
          </a:p>
        </p:txBody>
      </p:sp>
      <p:sp>
        <p:nvSpPr>
          <p:cNvPr id="3" name="Text Placeholder 2">
            <a:extLst>
              <a:ext uri="{FF2B5EF4-FFF2-40B4-BE49-F238E27FC236}">
                <a16:creationId xmlns:a16="http://schemas.microsoft.com/office/drawing/2014/main" id="{E8E3B805-625A-D148-9500-17A158EF3056}"/>
              </a:ext>
            </a:extLst>
          </p:cNvPr>
          <p:cNvSpPr>
            <a:spLocks noGrp="1"/>
          </p:cNvSpPr>
          <p:nvPr>
            <p:ph type="body" idx="1"/>
          </p:nvPr>
        </p:nvSpPr>
        <p:spPr>
          <a:xfrm>
            <a:off x="857250" y="1734127"/>
            <a:ext cx="3760470" cy="4392035"/>
          </a:xfrm>
        </p:spPr>
        <p:txBody>
          <a:bodyPr/>
          <a:lstStyle/>
          <a:p>
            <a:pPr marL="152400" indent="0">
              <a:buNone/>
            </a:pPr>
            <a:r>
              <a:rPr lang="en-US" dirty="0"/>
              <a:t>Write down 3 SMART Goals that pertain to you helping your lodge increase its Activation rate.</a:t>
            </a:r>
          </a:p>
        </p:txBody>
      </p:sp>
      <p:sp>
        <p:nvSpPr>
          <p:cNvPr id="4" name="TextBox 3">
            <a:extLst>
              <a:ext uri="{FF2B5EF4-FFF2-40B4-BE49-F238E27FC236}">
                <a16:creationId xmlns:a16="http://schemas.microsoft.com/office/drawing/2014/main" id="{3D18F0EA-440E-2D4E-A5CB-5E83A814E132}"/>
              </a:ext>
            </a:extLst>
          </p:cNvPr>
          <p:cNvSpPr txBox="1"/>
          <p:nvPr/>
        </p:nvSpPr>
        <p:spPr>
          <a:xfrm>
            <a:off x="5417820" y="1734127"/>
            <a:ext cx="3268978" cy="3170099"/>
          </a:xfrm>
          <a:prstGeom prst="rect">
            <a:avLst/>
          </a:prstGeom>
          <a:noFill/>
        </p:spPr>
        <p:txBody>
          <a:bodyPr wrap="square" rtlCol="0">
            <a:spAutoFit/>
          </a:bodyPr>
          <a:lstStyle/>
          <a:p>
            <a:r>
              <a:rPr lang="en-US" sz="4000" b="1" dirty="0"/>
              <a:t>S</a:t>
            </a:r>
            <a:r>
              <a:rPr lang="en-US" sz="4000" dirty="0"/>
              <a:t>pecific</a:t>
            </a:r>
          </a:p>
          <a:p>
            <a:r>
              <a:rPr lang="en-US" sz="4000" b="1" dirty="0"/>
              <a:t>M</a:t>
            </a:r>
            <a:r>
              <a:rPr lang="en-US" sz="4000" dirty="0"/>
              <a:t>easurable</a:t>
            </a:r>
          </a:p>
          <a:p>
            <a:r>
              <a:rPr lang="en-US" sz="4000" b="1" dirty="0"/>
              <a:t>A</a:t>
            </a:r>
            <a:r>
              <a:rPr lang="en-US" sz="4000" dirty="0"/>
              <a:t>ctionable</a:t>
            </a:r>
          </a:p>
          <a:p>
            <a:r>
              <a:rPr lang="en-US" sz="4000" b="1" dirty="0"/>
              <a:t>R</a:t>
            </a:r>
            <a:r>
              <a:rPr lang="en-US" sz="4000" dirty="0"/>
              <a:t>elevant</a:t>
            </a:r>
          </a:p>
          <a:p>
            <a:r>
              <a:rPr lang="en-US" sz="4000" b="1" dirty="0"/>
              <a:t>T</a:t>
            </a:r>
            <a:r>
              <a:rPr lang="en-US" sz="4000" dirty="0"/>
              <a:t>ime Bound</a:t>
            </a:r>
            <a:endParaRPr lang="en-US" sz="4000" b="1" dirty="0"/>
          </a:p>
        </p:txBody>
      </p:sp>
    </p:spTree>
    <p:extLst>
      <p:ext uri="{BB962C8B-B14F-4D97-AF65-F5344CB8AC3E}">
        <p14:creationId xmlns:p14="http://schemas.microsoft.com/office/powerpoint/2010/main" val="3959510813"/>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328</Words>
  <Application>Microsoft Office PowerPoint</Application>
  <PresentationFormat>On-screen Show (4:3)</PresentationFormat>
  <Paragraphs>44</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1_Office Theme</vt:lpstr>
      <vt:lpstr>Member Activation</vt:lpstr>
      <vt:lpstr>Welcome and Introductions</vt:lpstr>
      <vt:lpstr>What is Activation?</vt:lpstr>
      <vt:lpstr>Defining the Problem</vt:lpstr>
      <vt:lpstr>How Do we Solve the Problem?</vt:lpstr>
      <vt:lpstr>Lets Share some Best Practices!</vt:lpstr>
      <vt:lpstr>Best Practice1: New Member Party/Festival</vt:lpstr>
      <vt:lpstr>Best Practice 2: New Member Dinner</vt:lpstr>
      <vt:lpstr>Time to set some SMART Goals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Emery</dc:creator>
  <cp:lastModifiedBy>David Emery</cp:lastModifiedBy>
  <cp:revision>10</cp:revision>
  <dcterms:created xsi:type="dcterms:W3CDTF">2017-11-02T05:39:35Z</dcterms:created>
  <dcterms:modified xsi:type="dcterms:W3CDTF">2019-04-02T02:09:35Z</dcterms:modified>
</cp:coreProperties>
</file>