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1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E5EFE-80D4-4345-ADF2-B8AF25128F01}" type="datetimeFigureOut">
              <a:rPr lang="en-US" smtClean="0"/>
              <a:t>9/24/18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9362C-1E0B-4727-87B2-D29A1103D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3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504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3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1371601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buClr>
                <a:srgbClr val="FFFFFF"/>
              </a:buClr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ctr" rtl="0">
              <a:spcBef>
                <a:spcPts val="420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203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2048310" y="274639"/>
            <a:ext cx="6638488" cy="7494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3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693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061967" y="274637"/>
            <a:ext cx="6624833" cy="72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238233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657350" y="2455069"/>
            <a:ext cx="5829300" cy="1102518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>
              <a:buSzPct val="25000"/>
            </a:pPr>
            <a:r>
              <a:rPr lang="en-US" sz="3600" dirty="0"/>
              <a:t>Membership Retention</a:t>
            </a:r>
            <a:endParaRPr lang="en-US" b="1" dirty="0"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807700" y="3771900"/>
            <a:ext cx="5475848" cy="1314450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dirty="0"/>
              <a:t>Purpose?</a:t>
            </a:r>
          </a:p>
          <a:p>
            <a:pPr lvl="1"/>
            <a:r>
              <a:rPr lang="en-US" dirty="0"/>
              <a:t>Survival as an organization</a:t>
            </a:r>
          </a:p>
          <a:p>
            <a:pPr lvl="1"/>
            <a:r>
              <a:rPr lang="en-US" dirty="0"/>
              <a:t>Keep new members coming back</a:t>
            </a:r>
          </a:p>
          <a:p>
            <a:pPr lvl="1"/>
            <a:r>
              <a:rPr lang="en-US" dirty="0"/>
              <a:t>Personal development of members</a:t>
            </a:r>
          </a:p>
          <a:p>
            <a:pPr lvl="1"/>
            <a:r>
              <a:rPr lang="en-US" dirty="0"/>
              <a:t>Improves quality of Lodge programs</a:t>
            </a:r>
          </a:p>
          <a:p>
            <a:pPr lvl="1"/>
            <a:r>
              <a:rPr lang="en-US" dirty="0"/>
              <a:t>Greater impact on our world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5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2400" indent="0">
              <a:buNone/>
            </a:pPr>
            <a:r>
              <a:rPr lang="en-US" b="1" dirty="0"/>
              <a:t>Unit Leader/Unit Culture and Troop OA Representatives</a:t>
            </a:r>
            <a:endParaRPr lang="en-US" dirty="0"/>
          </a:p>
          <a:p>
            <a:pPr lvl="1"/>
            <a:r>
              <a:rPr lang="en-US" dirty="0"/>
              <a:t>Units Embrace the OA and make it an integral part of the troop program</a:t>
            </a:r>
          </a:p>
          <a:p>
            <a:pPr lvl="1"/>
            <a:r>
              <a:rPr lang="en-US" dirty="0"/>
              <a:t>Units appoint active Troop OA Representatives</a:t>
            </a:r>
          </a:p>
          <a:p>
            <a:pPr lvl="1"/>
            <a:r>
              <a:rPr lang="en-US" dirty="0"/>
              <a:t>OA Troop Reps know their role</a:t>
            </a:r>
          </a:p>
          <a:p>
            <a:pPr lvl="1"/>
            <a:r>
              <a:rPr lang="en-US" dirty="0"/>
              <a:t>Lodge trains and supports Troop Reps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8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dirty="0"/>
              <a:t>Extended </a:t>
            </a:r>
            <a:r>
              <a:rPr lang="en-US" dirty="0" err="1"/>
              <a:t>Elangomat</a:t>
            </a:r>
            <a:r>
              <a:rPr lang="en-US" dirty="0"/>
              <a:t> Program</a:t>
            </a:r>
          </a:p>
          <a:p>
            <a:pPr lvl="1"/>
            <a:r>
              <a:rPr lang="en-US" dirty="0"/>
              <a:t>Goes beyond the Ordeal Experience</a:t>
            </a:r>
          </a:p>
          <a:p>
            <a:pPr lvl="1"/>
            <a:r>
              <a:rPr lang="en-US" dirty="0"/>
              <a:t>Carries through at least to Brotherhood</a:t>
            </a:r>
          </a:p>
          <a:p>
            <a:pPr lvl="1"/>
            <a:r>
              <a:rPr lang="en-US" dirty="0"/>
              <a:t>One-on-One Connection</a:t>
            </a:r>
          </a:p>
          <a:p>
            <a:pPr lvl="1"/>
            <a:r>
              <a:rPr lang="en-US" dirty="0"/>
              <a:t>Does not have to be original </a:t>
            </a:r>
            <a:r>
              <a:rPr lang="en-US" dirty="0" err="1"/>
              <a:t>Elangomat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9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dirty="0"/>
              <a:t>Brotherhood</a:t>
            </a:r>
          </a:p>
          <a:p>
            <a:pPr lvl="1"/>
            <a:r>
              <a:rPr lang="en-US" dirty="0"/>
              <a:t>Brotherhood Conversion/getting the bars</a:t>
            </a:r>
          </a:p>
          <a:p>
            <a:pPr lvl="1"/>
            <a:r>
              <a:rPr lang="en-US" dirty="0"/>
              <a:t>Actual “Brotherhood”/a Band of Brothers</a:t>
            </a:r>
          </a:p>
        </p:txBody>
      </p:sp>
    </p:spTree>
    <p:extLst>
      <p:ext uri="{BB962C8B-B14F-4D97-AF65-F5344CB8AC3E}">
        <p14:creationId xmlns:p14="http://schemas.microsoft.com/office/powerpoint/2010/main" val="330015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dirty="0"/>
              <a:t>Traditions</a:t>
            </a:r>
          </a:p>
          <a:p>
            <a:pPr lvl="1"/>
            <a:r>
              <a:rPr lang="en-US" dirty="0"/>
              <a:t>Should have a purpose</a:t>
            </a:r>
          </a:p>
          <a:p>
            <a:pPr lvl="1"/>
            <a:r>
              <a:rPr lang="en-US" dirty="0"/>
              <a:t>Traditions can encourage membership retention</a:t>
            </a:r>
          </a:p>
          <a:p>
            <a:pPr lvl="1"/>
            <a:r>
              <a:rPr lang="en-US" dirty="0"/>
              <a:t>Evaluate to see if some traditions are having an adverse effect on membership retention</a:t>
            </a:r>
          </a:p>
          <a:p>
            <a:pPr lvl="1"/>
            <a:r>
              <a:rPr lang="en-US" dirty="0"/>
              <a:t>Traditions can be formal and informal</a:t>
            </a:r>
          </a:p>
        </p:txBody>
      </p:sp>
    </p:spTree>
    <p:extLst>
      <p:ext uri="{BB962C8B-B14F-4D97-AF65-F5344CB8AC3E}">
        <p14:creationId xmlns:p14="http://schemas.microsoft.com/office/powerpoint/2010/main" val="1722892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dirty="0"/>
              <a:t>Spirit</a:t>
            </a:r>
          </a:p>
          <a:p>
            <a:pPr lvl="1"/>
            <a:r>
              <a:rPr lang="en-US" dirty="0"/>
              <a:t>It is what we are all about</a:t>
            </a:r>
          </a:p>
          <a:p>
            <a:pPr lvl="1"/>
            <a:r>
              <a:rPr lang="en-US" dirty="0"/>
              <a:t>It is the personal passion within each member</a:t>
            </a:r>
          </a:p>
          <a:p>
            <a:pPr lvl="1"/>
            <a:r>
              <a:rPr lang="en-US" dirty="0"/>
              <a:t>The origin of that passion will vary from person-to-person</a:t>
            </a:r>
          </a:p>
        </p:txBody>
      </p:sp>
    </p:spTree>
    <p:extLst>
      <p:ext uri="{BB962C8B-B14F-4D97-AF65-F5344CB8AC3E}">
        <p14:creationId xmlns:p14="http://schemas.microsoft.com/office/powerpoint/2010/main" val="2636670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dirty="0"/>
              <a:t>Mentoring</a:t>
            </a:r>
          </a:p>
          <a:p>
            <a:pPr lvl="1"/>
            <a:r>
              <a:rPr lang="en-US" dirty="0"/>
              <a:t>Create an atmosphere of fostering leadership</a:t>
            </a:r>
          </a:p>
          <a:p>
            <a:pPr lvl="1"/>
            <a:r>
              <a:rPr lang="en-US" dirty="0"/>
              <a:t>Provides purpose for older youth</a:t>
            </a:r>
          </a:p>
          <a:p>
            <a:pPr lvl="1"/>
            <a:r>
              <a:rPr lang="en-US" dirty="0"/>
              <a:t>Provides guidance and inspiration for younger youth</a:t>
            </a:r>
          </a:p>
          <a:p>
            <a:pPr lvl="1"/>
            <a:r>
              <a:rPr lang="en-US" dirty="0"/>
              <a:t>True servant leadership</a:t>
            </a:r>
          </a:p>
        </p:txBody>
      </p:sp>
    </p:spTree>
    <p:extLst>
      <p:ext uri="{BB962C8B-B14F-4D97-AF65-F5344CB8AC3E}">
        <p14:creationId xmlns:p14="http://schemas.microsoft.com/office/powerpoint/2010/main" val="1014536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Membership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2400" indent="0">
              <a:buNone/>
            </a:pPr>
            <a:r>
              <a:rPr lang="en-US" dirty="0"/>
              <a:t>Takeaway Challenge</a:t>
            </a:r>
          </a:p>
          <a:p>
            <a:pPr lvl="1"/>
            <a:r>
              <a:rPr lang="en-US" dirty="0"/>
              <a:t>What are YOU doing to retain fellow members?</a:t>
            </a:r>
          </a:p>
          <a:p>
            <a:pPr lvl="1"/>
            <a:r>
              <a:rPr lang="en-US" dirty="0"/>
              <a:t>What do you do to fuel your own spirit/passion?</a:t>
            </a:r>
          </a:p>
          <a:p>
            <a:pPr lvl="1"/>
            <a:r>
              <a:rPr lang="en-US" dirty="0"/>
              <a:t>What are three program/activity aspects that your Lodge can implement to increase membership retention?</a:t>
            </a:r>
          </a:p>
        </p:txBody>
      </p:sp>
    </p:spTree>
    <p:extLst>
      <p:ext uri="{BB962C8B-B14F-4D97-AF65-F5344CB8AC3E}">
        <p14:creationId xmlns:p14="http://schemas.microsoft.com/office/powerpoint/2010/main" val="12158684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239</Words>
  <Application>Microsoft Macintosh PowerPoint</Application>
  <PresentationFormat>On-screen Show (4:3)</PresentationFormat>
  <Paragraphs>46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Membership Retention</vt:lpstr>
      <vt:lpstr>Membership Retention</vt:lpstr>
      <vt:lpstr>Membership Retention</vt:lpstr>
      <vt:lpstr>Membership Retention</vt:lpstr>
      <vt:lpstr>Membership Retention</vt:lpstr>
      <vt:lpstr>Membership Retention</vt:lpstr>
      <vt:lpstr>Membership Retention</vt:lpstr>
      <vt:lpstr>Membership Retention</vt:lpstr>
      <vt:lpstr>Membership Retention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Emery</dc:creator>
  <cp:lastModifiedBy>Dave Lannom</cp:lastModifiedBy>
  <cp:revision>3</cp:revision>
  <dcterms:created xsi:type="dcterms:W3CDTF">2017-11-02T05:39:35Z</dcterms:created>
  <dcterms:modified xsi:type="dcterms:W3CDTF">2018-09-24T11:22:33Z</dcterms:modified>
</cp:coreProperties>
</file>