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3"/>
  </p:notesMasterIdLst>
  <p:sldIdLst>
    <p:sldId id="278" r:id="rId2"/>
    <p:sldId id="257" r:id="rId3"/>
    <p:sldId id="270" r:id="rId4"/>
    <p:sldId id="272" r:id="rId5"/>
    <p:sldId id="273" r:id="rId6"/>
    <p:sldId id="259" r:id="rId7"/>
    <p:sldId id="274" r:id="rId8"/>
    <p:sldId id="275" r:id="rId9"/>
    <p:sldId id="276" r:id="rId10"/>
    <p:sldId id="277" r:id="rId11"/>
    <p:sldId id="269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540063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5203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9357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9357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6290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9525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2518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1982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FFFFFF"/>
              </a:buClr>
              <a:buFont typeface="Arial"/>
              <a:buNone/>
              <a:defRPr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2048309" y="274637"/>
            <a:ext cx="6638488" cy="7494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734127"/>
            <a:ext cx="8229600" cy="43920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061966" y="274637"/>
            <a:ext cx="6624833" cy="7221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1893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oleObject" Target="../embeddings/oleObject7.bin"/><Relationship Id="rId18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emf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5.png"/><Relationship Id="rId15" Type="http://schemas.openxmlformats.org/officeDocument/2006/relationships/oleObject" Target="../embeddings/oleObject9.bin"/><Relationship Id="rId10" Type="http://schemas.openxmlformats.org/officeDocument/2006/relationships/oleObject" Target="../embeddings/oleObject4.bin"/><Relationship Id="rId4" Type="http://schemas.openxmlformats.org/officeDocument/2006/relationships/image" Target="../media/image3.jpeg"/><Relationship Id="rId9" Type="http://schemas.openxmlformats.org/officeDocument/2006/relationships/oleObject" Target="../embeddings/oleObject3.bin"/><Relationship Id="rId1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0FEAA-2C32-403A-BB79-7E82C55B49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OA </a:t>
            </a:r>
            <a:r>
              <a:rPr lang="en-US" b="1" dirty="0" err="1"/>
              <a:t>Scoutreach</a:t>
            </a:r>
            <a:r>
              <a:rPr lang="en-US" b="1" dirty="0"/>
              <a:t> Mentoring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79564-8E4C-481C-B35D-825741056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00449"/>
            <a:ext cx="6400799" cy="1752600"/>
          </a:xfrm>
        </p:spPr>
        <p:txBody>
          <a:bodyPr/>
          <a:lstStyle/>
          <a:p>
            <a:r>
              <a:rPr lang="en-US" b="1" dirty="0"/>
              <a:t>An </a:t>
            </a:r>
            <a:r>
              <a:rPr lang="en-US" b="1" dirty="0" err="1"/>
              <a:t>Arrowman’s</a:t>
            </a:r>
            <a:r>
              <a:rPr lang="en-US" b="1" dirty="0"/>
              <a:t> Introduction</a:t>
            </a:r>
          </a:p>
        </p:txBody>
      </p:sp>
      <p:pic>
        <p:nvPicPr>
          <p:cNvPr id="4" name="Picture 2063" descr="Scoutreach Division">
            <a:extLst>
              <a:ext uri="{FF2B5EF4-FFF2-40B4-BE49-F238E27FC236}">
                <a16:creationId xmlns:a16="http://schemas.microsoft.com/office/drawing/2014/main" id="{201ED158-A280-420B-851C-0308D1BFC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899" y="4467224"/>
            <a:ext cx="2362200" cy="17716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527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2048308" y="274637"/>
            <a:ext cx="6970431" cy="749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000" b="1" dirty="0"/>
              <a:t>Personal Commitment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734128"/>
            <a:ext cx="8229600" cy="223296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28600" lvl="0" indent="0">
              <a:spcBef>
                <a:spcPts val="0"/>
              </a:spcBef>
              <a:buNone/>
            </a:pPr>
            <a:endParaRPr lang="en-US" dirty="0"/>
          </a:p>
          <a:p>
            <a:pPr marL="228600" indent="0">
              <a:spcBef>
                <a:spcPts val="0"/>
              </a:spcBef>
              <a:buNone/>
            </a:pPr>
            <a:r>
              <a:rPr lang="en-US" altLang="en-US" b="1" i="1" dirty="0"/>
              <a:t>“He alone is worthy to wear the Arrow who will continue faithfully to serve his fellowman.”</a:t>
            </a:r>
          </a:p>
          <a:p>
            <a:pPr marL="228600" lv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A0F929-0859-43D4-9A4C-F0DAA60D4C1D}"/>
              </a:ext>
            </a:extLst>
          </p:cNvPr>
          <p:cNvSpPr/>
          <p:nvPr/>
        </p:nvSpPr>
        <p:spPr>
          <a:xfrm>
            <a:off x="5048203" y="4153962"/>
            <a:ext cx="26420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/>
              <a:t>Allowat</a:t>
            </a:r>
            <a:r>
              <a:rPr lang="en-US" sz="2800" dirty="0"/>
              <a:t> </a:t>
            </a:r>
            <a:r>
              <a:rPr lang="en-US" sz="2800" dirty="0" err="1"/>
              <a:t>Sakima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53538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Thanks for joining us today!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494F43-F149-41C7-95A6-242AFBA010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9273" y="3934657"/>
            <a:ext cx="2365453" cy="17740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941534" y="232434"/>
            <a:ext cx="6926893" cy="7494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US" altLang="en-US" sz="4000" b="1" dirty="0"/>
              <a:t>What is </a:t>
            </a:r>
            <a:r>
              <a:rPr lang="en-US" altLang="en-US" sz="4000" b="1" dirty="0" err="1"/>
              <a:t>Scoutreach</a:t>
            </a:r>
            <a:r>
              <a:rPr lang="en-US" altLang="en-US" sz="4000" b="1" dirty="0"/>
              <a:t>?</a:t>
            </a:r>
            <a:r>
              <a:rPr lang="en-US" sz="4000" b="1" dirty="0"/>
              <a:t>	</a:t>
            </a:r>
            <a:endParaRPr lang="en-US" sz="3959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49B29C9-D2D8-406D-B57D-8383E13936B3}"/>
              </a:ext>
            </a:extLst>
          </p:cNvPr>
          <p:cNvSpPr/>
          <p:nvPr/>
        </p:nvSpPr>
        <p:spPr>
          <a:xfrm>
            <a:off x="886265" y="1674055"/>
            <a:ext cx="727299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2800" dirty="0"/>
              <a:t>The </a:t>
            </a:r>
            <a:r>
              <a:rPr lang="en-US" altLang="en-US" sz="2800" dirty="0" err="1"/>
              <a:t>Scoutreach</a:t>
            </a:r>
            <a:r>
              <a:rPr lang="en-US" altLang="en-US" sz="2800" dirty="0"/>
              <a:t> Division gives special leadership and emphasis to urban and rural Scouting programs. </a:t>
            </a:r>
          </a:p>
          <a:p>
            <a:pPr eaLnBrk="0" hangingPunct="0"/>
            <a:endParaRPr lang="en-US" altLang="en-US" sz="2800" dirty="0"/>
          </a:p>
          <a:p>
            <a:pPr eaLnBrk="0" hangingPunct="0"/>
            <a:r>
              <a:rPr lang="en-US" altLang="en-US" sz="2800" dirty="0" err="1"/>
              <a:t>Scoutreach</a:t>
            </a:r>
            <a:r>
              <a:rPr lang="en-US" altLang="en-US" sz="2800" dirty="0"/>
              <a:t> is the BSA's commitment to making sure that all young people have an opportunity to join Scouting, regardless of their circumstances, neighborhood, or ethnic background.</a:t>
            </a:r>
            <a:r>
              <a:rPr lang="en-US" altLang="en-US" sz="2800" i="1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6586" y="232434"/>
            <a:ext cx="7064679" cy="749453"/>
          </a:xfrm>
        </p:spPr>
        <p:txBody>
          <a:bodyPr/>
          <a:lstStyle/>
          <a:p>
            <a:pPr eaLnBrk="1" hangingPunct="1"/>
            <a:r>
              <a:rPr lang="en-US" altLang="en-US" sz="4000" b="1" dirty="0" err="1"/>
              <a:t>Scoutreach</a:t>
            </a:r>
            <a:r>
              <a:rPr lang="en-US" altLang="en-US" sz="4000" b="1" dirty="0"/>
              <a:t> Strategies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40701"/>
            <a:ext cx="8229600" cy="4585461"/>
          </a:xfrm>
        </p:spPr>
        <p:txBody>
          <a:bodyPr/>
          <a:lstStyle/>
          <a:p>
            <a:pPr marL="203200" indent="0">
              <a:buNone/>
            </a:pPr>
            <a:endParaRPr lang="en-US" sz="1600" dirty="0"/>
          </a:p>
          <a:p>
            <a:pPr>
              <a:buFontTx/>
              <a:buChar char="•"/>
            </a:pPr>
            <a:r>
              <a:rPr lang="en-US" altLang="en-US" sz="2800" dirty="0"/>
              <a:t>Create awareness of </a:t>
            </a:r>
            <a:r>
              <a:rPr lang="en-US" altLang="en-US" sz="2800" dirty="0" err="1"/>
              <a:t>Scoutreach</a:t>
            </a:r>
            <a:r>
              <a:rPr lang="en-US" altLang="en-US" sz="2800" dirty="0"/>
              <a:t>. </a:t>
            </a:r>
          </a:p>
          <a:p>
            <a:pPr>
              <a:buFontTx/>
              <a:buChar char="•"/>
            </a:pPr>
            <a:r>
              <a:rPr lang="en-US" altLang="en-US" sz="2800" dirty="0"/>
              <a:t>Develop strategic support to ensure that emphasis is funded and pursued in the long term. </a:t>
            </a:r>
          </a:p>
          <a:p>
            <a:pPr>
              <a:buFontTx/>
              <a:buChar char="•"/>
            </a:pPr>
            <a:r>
              <a:rPr lang="en-US" altLang="en-US" sz="2800" dirty="0"/>
              <a:t>Develop strategic partnerships with potential chartered organizations in the community. </a:t>
            </a:r>
          </a:p>
          <a:p>
            <a:pPr>
              <a:buFontTx/>
              <a:buChar char="•"/>
            </a:pPr>
            <a:r>
              <a:rPr lang="en-US" altLang="en-US" sz="2800" dirty="0"/>
              <a:t>Develop stable units. </a:t>
            </a:r>
          </a:p>
          <a:p>
            <a:pPr marL="20320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2950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34" y="274637"/>
            <a:ext cx="7077206" cy="749453"/>
          </a:xfrm>
        </p:spPr>
        <p:txBody>
          <a:bodyPr/>
          <a:lstStyle/>
          <a:p>
            <a:r>
              <a:rPr lang="en-US" altLang="en-US" sz="3600" b="1" dirty="0"/>
              <a:t>Role of the Order of the Arrow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81AC40-E4EF-4371-BDDC-FCC83BA92B3B}"/>
              </a:ext>
            </a:extLst>
          </p:cNvPr>
          <p:cNvSpPr/>
          <p:nvPr/>
        </p:nvSpPr>
        <p:spPr>
          <a:xfrm>
            <a:off x="932370" y="2171006"/>
            <a:ext cx="72792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dirty="0">
                <a:latin typeface="Arial" panose="020B0604020202020204" pitchFamily="34" charset="0"/>
              </a:rPr>
              <a:t>“</a:t>
            </a:r>
            <a:r>
              <a:rPr lang="en-US" altLang="en-US" sz="3600" i="1" dirty="0">
                <a:latin typeface="Arial" panose="020B0604020202020204" pitchFamily="34" charset="0"/>
              </a:rPr>
              <a:t>Actively support council efforts to improve and extend Scouting through </a:t>
            </a:r>
            <a:r>
              <a:rPr lang="en-US" altLang="en-US" sz="3600" b="1" i="1" dirty="0" err="1">
                <a:latin typeface="Arial" panose="020B0604020202020204" pitchFamily="34" charset="0"/>
              </a:rPr>
              <a:t>Scoutreach</a:t>
            </a:r>
            <a:r>
              <a:rPr lang="en-US" altLang="en-US" sz="3600" i="1" dirty="0">
                <a:latin typeface="Arial" panose="020B0604020202020204" pitchFamily="34" charset="0"/>
              </a:rPr>
              <a:t> and related programs</a:t>
            </a:r>
            <a:r>
              <a:rPr lang="en-US" altLang="en-US" sz="3600" dirty="0">
                <a:latin typeface="Arial" panose="020B060402020202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48013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34" y="274637"/>
            <a:ext cx="7077206" cy="749453"/>
          </a:xfrm>
        </p:spPr>
        <p:txBody>
          <a:bodyPr/>
          <a:lstStyle/>
          <a:p>
            <a:r>
              <a:rPr lang="en-US" altLang="en-US" sz="3200" b="1" dirty="0">
                <a:latin typeface="Arial" panose="020B0604020202020204" pitchFamily="34" charset="0"/>
              </a:rPr>
              <a:t>What is OA </a:t>
            </a:r>
            <a:r>
              <a:rPr lang="en-US" altLang="en-US" sz="3200" b="1" dirty="0" err="1">
                <a:latin typeface="Arial" panose="020B0604020202020204" pitchFamily="34" charset="0"/>
              </a:rPr>
              <a:t>Scoutreach</a:t>
            </a:r>
            <a:r>
              <a:rPr lang="en-US" altLang="en-US" sz="3200" b="1" dirty="0">
                <a:latin typeface="Arial" panose="020B0604020202020204" pitchFamily="34" charset="0"/>
              </a:rPr>
              <a:t> Mentoring?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 eaLnBrk="1" hangingPunct="1"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The Order of Arrow </a:t>
            </a:r>
            <a:r>
              <a:rPr lang="en-US" altLang="en-US" sz="2800" dirty="0" err="1">
                <a:latin typeface="Arial" panose="020B0604020202020204" pitchFamily="34" charset="0"/>
              </a:rPr>
              <a:t>Scoutreach</a:t>
            </a:r>
            <a:r>
              <a:rPr lang="en-US" altLang="en-US" sz="2800" dirty="0">
                <a:latin typeface="Arial" panose="020B0604020202020204" pitchFamily="34" charset="0"/>
              </a:rPr>
              <a:t> Mentoring program is a joint effort of the national </a:t>
            </a:r>
            <a:r>
              <a:rPr lang="en-US" altLang="en-US" sz="2800" dirty="0" err="1">
                <a:latin typeface="Arial" panose="020B0604020202020204" pitchFamily="34" charset="0"/>
              </a:rPr>
              <a:t>Scoutreach</a:t>
            </a:r>
            <a:r>
              <a:rPr lang="en-US" altLang="en-US" sz="2800" dirty="0">
                <a:latin typeface="Arial" panose="020B0604020202020204" pitchFamily="34" charset="0"/>
              </a:rPr>
              <a:t> Division of the Boy Scouts of America and the Order of the Arrow.</a:t>
            </a:r>
            <a:r>
              <a:rPr lang="en-US" altLang="en-US" sz="2800" b="1" i="1" dirty="0">
                <a:latin typeface="Arial" panose="020B0604020202020204" pitchFamily="34" charset="0"/>
              </a:rPr>
              <a:t> </a:t>
            </a:r>
          </a:p>
          <a:p>
            <a:pPr marL="203200" indent="0" eaLnBrk="1" hangingPunct="1">
              <a:buNone/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marL="203200" indent="0" eaLnBrk="1" hangingPunct="1"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Its purpose is to </a:t>
            </a:r>
            <a:r>
              <a:rPr lang="en-US" altLang="en-US" sz="2800" b="1" i="1" dirty="0">
                <a:latin typeface="Arial" panose="020B0604020202020204" pitchFamily="34" charset="0"/>
              </a:rPr>
              <a:t>identify and assist urban and rural Scout troops whose camping and advancement programs are below standard</a:t>
            </a:r>
            <a:r>
              <a:rPr lang="en-US" altLang="en-US" sz="2800" dirty="0">
                <a:latin typeface="Arial" panose="020B0604020202020204" pitchFamily="34" charset="0"/>
              </a:rPr>
              <a:t>.</a:t>
            </a:r>
            <a:r>
              <a:rPr lang="en-US" altLang="en-US" sz="2800" i="1" dirty="0">
                <a:latin typeface="Arial" panose="020B0604020202020204" pitchFamily="34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84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048309" y="274637"/>
            <a:ext cx="6638400" cy="749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altLang="en-US" sz="4000" b="1" dirty="0">
                <a:latin typeface="Arial" panose="020B0604020202020204" pitchFamily="34" charset="0"/>
              </a:rPr>
              <a:t>OA </a:t>
            </a:r>
            <a:r>
              <a:rPr lang="en-US" altLang="en-US" sz="4000" b="1" dirty="0" err="1">
                <a:latin typeface="Arial" panose="020B0604020202020204" pitchFamily="34" charset="0"/>
              </a:rPr>
              <a:t>Scoutreach</a:t>
            </a:r>
            <a:r>
              <a:rPr lang="en-US" altLang="en-US" sz="4000" b="1" dirty="0">
                <a:latin typeface="Arial" panose="020B0604020202020204" pitchFamily="34" charset="0"/>
              </a:rPr>
              <a:t> Mentoring</a:t>
            </a:r>
            <a:endParaRPr lang="en-US" sz="4000" dirty="0"/>
          </a:p>
        </p:txBody>
      </p:sp>
      <p:sp>
        <p:nvSpPr>
          <p:cNvPr id="5" name="Text Box 1035">
            <a:extLst>
              <a:ext uri="{FF2B5EF4-FFF2-40B4-BE49-F238E27FC236}">
                <a16:creationId xmlns:a16="http://schemas.microsoft.com/office/drawing/2014/main" id="{A560BBF8-BC2C-4985-B71F-BE3217B02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5240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i="1"/>
          </a:p>
        </p:txBody>
      </p:sp>
      <p:pic>
        <p:nvPicPr>
          <p:cNvPr id="6" name="Picture 1039" descr="Scoutreach Division">
            <a:extLst>
              <a:ext uri="{FF2B5EF4-FFF2-40B4-BE49-F238E27FC236}">
                <a16:creationId xmlns:a16="http://schemas.microsoft.com/office/drawing/2014/main" id="{6646D9E7-BED1-4EAA-9415-AEBC8C132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524000"/>
            <a:ext cx="205740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40" descr="OA Logo copy">
            <a:extLst>
              <a:ext uri="{FF2B5EF4-FFF2-40B4-BE49-F238E27FC236}">
                <a16:creationId xmlns:a16="http://schemas.microsoft.com/office/drawing/2014/main" id="{E5C658C7-E1A5-4735-A371-370F44444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478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1045">
            <a:extLst>
              <a:ext uri="{FF2B5EF4-FFF2-40B4-BE49-F238E27FC236}">
                <a16:creationId xmlns:a16="http://schemas.microsoft.com/office/drawing/2014/main" id="{3633996D-8A78-46A1-9A3B-CE60D9FA87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1981200"/>
          <a:ext cx="3048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" name="Visio" r:id="rId6" imgW="305562" imgH="606755" progId="Visio.Drawing.11">
                  <p:embed/>
                </p:oleObj>
              </mc:Choice>
              <mc:Fallback>
                <p:oleObj name="Visio" r:id="rId6" imgW="305562" imgH="606755" progId="Visio.Drawing.11">
                  <p:embed/>
                  <p:pic>
                    <p:nvPicPr>
                      <p:cNvPr id="105493" name="Object 1045">
                        <a:extLst>
                          <a:ext uri="{FF2B5EF4-FFF2-40B4-BE49-F238E27FC236}">
                            <a16:creationId xmlns:a16="http://schemas.microsoft.com/office/drawing/2014/main" id="{9CBB94FA-ADC1-4076-B0D7-3623DDA40D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981200"/>
                        <a:ext cx="3048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1054">
            <a:extLst>
              <a:ext uri="{FF2B5EF4-FFF2-40B4-BE49-F238E27FC236}">
                <a16:creationId xmlns:a16="http://schemas.microsoft.com/office/drawing/2014/main" id="{B4E26BC9-C445-49E8-B532-63803F09BE28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1524000"/>
            <a:ext cx="1371600" cy="1825625"/>
            <a:chOff x="4464" y="2256"/>
            <a:chExt cx="864" cy="1150"/>
          </a:xfrm>
        </p:grpSpPr>
        <p:grpSp>
          <p:nvGrpSpPr>
            <p:cNvPr id="10" name="Group 1044">
              <a:extLst>
                <a:ext uri="{FF2B5EF4-FFF2-40B4-BE49-F238E27FC236}">
                  <a16:creationId xmlns:a16="http://schemas.microsoft.com/office/drawing/2014/main" id="{D1A12E7E-F3A9-423E-B2DD-E6BDE3EB9C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64" y="2256"/>
              <a:ext cx="576" cy="382"/>
              <a:chOff x="3168" y="2304"/>
              <a:chExt cx="576" cy="382"/>
            </a:xfrm>
          </p:grpSpPr>
          <p:graphicFrame>
            <p:nvGraphicFramePr>
              <p:cNvPr id="19" name="Object 1041">
                <a:extLst>
                  <a:ext uri="{FF2B5EF4-FFF2-40B4-BE49-F238E27FC236}">
                    <a16:creationId xmlns:a16="http://schemas.microsoft.com/office/drawing/2014/main" id="{F09D1861-C856-4C33-8F7A-4F847B8E0698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552" y="2304"/>
              <a:ext cx="192" cy="3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39" name="Visio" r:id="rId8" imgW="305562" imgH="606755" progId="Visio.Drawing.11">
                      <p:embed/>
                    </p:oleObj>
                  </mc:Choice>
                  <mc:Fallback>
                    <p:oleObj name="Visio" r:id="rId8" imgW="305562" imgH="606755" progId="Visio.Drawing.11">
                      <p:embed/>
                      <p:pic>
                        <p:nvPicPr>
                          <p:cNvPr id="105489" name="Object 1041">
                            <a:extLst>
                              <a:ext uri="{FF2B5EF4-FFF2-40B4-BE49-F238E27FC236}">
                                <a16:creationId xmlns:a16="http://schemas.microsoft.com/office/drawing/2014/main" id="{0E314351-7772-439B-88F2-A2CE3F46E7AC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304"/>
                            <a:ext cx="192" cy="3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" name="Object 1042">
                <a:extLst>
                  <a:ext uri="{FF2B5EF4-FFF2-40B4-BE49-F238E27FC236}">
                    <a16:creationId xmlns:a16="http://schemas.microsoft.com/office/drawing/2014/main" id="{170BE118-E002-4E2D-AF55-A99236E3665C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360" y="2304"/>
              <a:ext cx="192" cy="3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0" name="Visio" r:id="rId9" imgW="305562" imgH="606755" progId="Visio.Drawing.11">
                      <p:embed/>
                    </p:oleObj>
                  </mc:Choice>
                  <mc:Fallback>
                    <p:oleObj name="Visio" r:id="rId9" imgW="305562" imgH="606755" progId="Visio.Drawing.11">
                      <p:embed/>
                      <p:pic>
                        <p:nvPicPr>
                          <p:cNvPr id="105490" name="Object 1042">
                            <a:extLst>
                              <a:ext uri="{FF2B5EF4-FFF2-40B4-BE49-F238E27FC236}">
                                <a16:creationId xmlns:a16="http://schemas.microsoft.com/office/drawing/2014/main" id="{453B5442-7036-4AF8-9B3D-27FF2839E048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60" y="2304"/>
                            <a:ext cx="192" cy="3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" name="Object 1043">
                <a:extLst>
                  <a:ext uri="{FF2B5EF4-FFF2-40B4-BE49-F238E27FC236}">
                    <a16:creationId xmlns:a16="http://schemas.microsoft.com/office/drawing/2014/main" id="{95A606D4-3FE3-4CF6-B2E1-BAB153CC4144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168" y="2304"/>
              <a:ext cx="192" cy="3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1" name="Visio" r:id="rId10" imgW="305562" imgH="606755" progId="Visio.Drawing.11">
                      <p:embed/>
                    </p:oleObj>
                  </mc:Choice>
                  <mc:Fallback>
                    <p:oleObj name="Visio" r:id="rId10" imgW="305562" imgH="606755" progId="Visio.Drawing.11">
                      <p:embed/>
                      <p:pic>
                        <p:nvPicPr>
                          <p:cNvPr id="105491" name="Object 1043">
                            <a:extLst>
                              <a:ext uri="{FF2B5EF4-FFF2-40B4-BE49-F238E27FC236}">
                                <a16:creationId xmlns:a16="http://schemas.microsoft.com/office/drawing/2014/main" id="{F32D9C91-E6FB-4FDD-8297-77E0EC5058C2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68" y="2304"/>
                            <a:ext cx="192" cy="3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1" name="Group 1046">
              <a:extLst>
                <a:ext uri="{FF2B5EF4-FFF2-40B4-BE49-F238E27FC236}">
                  <a16:creationId xmlns:a16="http://schemas.microsoft.com/office/drawing/2014/main" id="{BBC81605-A5B1-46D6-A3AD-6EE40B6C45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8" y="2640"/>
              <a:ext cx="576" cy="382"/>
              <a:chOff x="3168" y="2304"/>
              <a:chExt cx="576" cy="382"/>
            </a:xfrm>
          </p:grpSpPr>
          <p:graphicFrame>
            <p:nvGraphicFramePr>
              <p:cNvPr id="16" name="Object 1047">
                <a:extLst>
                  <a:ext uri="{FF2B5EF4-FFF2-40B4-BE49-F238E27FC236}">
                    <a16:creationId xmlns:a16="http://schemas.microsoft.com/office/drawing/2014/main" id="{11B0032A-0345-4C14-B0D5-95081E12C136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552" y="2304"/>
              <a:ext cx="192" cy="3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2" name="Visio" r:id="rId11" imgW="305562" imgH="606755" progId="Visio.Drawing.11">
                      <p:embed/>
                    </p:oleObj>
                  </mc:Choice>
                  <mc:Fallback>
                    <p:oleObj name="Visio" r:id="rId11" imgW="305562" imgH="606755" progId="Visio.Drawing.11">
                      <p:embed/>
                      <p:pic>
                        <p:nvPicPr>
                          <p:cNvPr id="105495" name="Object 1047">
                            <a:extLst>
                              <a:ext uri="{FF2B5EF4-FFF2-40B4-BE49-F238E27FC236}">
                                <a16:creationId xmlns:a16="http://schemas.microsoft.com/office/drawing/2014/main" id="{0D8C46E8-DE78-448B-8EF6-00D74350A2AC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304"/>
                            <a:ext cx="192" cy="3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7" name="Object 1048">
                <a:extLst>
                  <a:ext uri="{FF2B5EF4-FFF2-40B4-BE49-F238E27FC236}">
                    <a16:creationId xmlns:a16="http://schemas.microsoft.com/office/drawing/2014/main" id="{F135C5BE-92C7-450D-9602-62FBD5CC4D8A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360" y="2304"/>
              <a:ext cx="192" cy="3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3" name="Visio" r:id="rId12" imgW="305562" imgH="606755" progId="Visio.Drawing.11">
                      <p:embed/>
                    </p:oleObj>
                  </mc:Choice>
                  <mc:Fallback>
                    <p:oleObj name="Visio" r:id="rId12" imgW="305562" imgH="606755" progId="Visio.Drawing.11">
                      <p:embed/>
                      <p:pic>
                        <p:nvPicPr>
                          <p:cNvPr id="105496" name="Object 1048">
                            <a:extLst>
                              <a:ext uri="{FF2B5EF4-FFF2-40B4-BE49-F238E27FC236}">
                                <a16:creationId xmlns:a16="http://schemas.microsoft.com/office/drawing/2014/main" id="{95CA5FA1-A3C4-4B31-9C72-8D32F95AA2CD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60" y="2304"/>
                            <a:ext cx="192" cy="3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8" name="Object 1049">
                <a:extLst>
                  <a:ext uri="{FF2B5EF4-FFF2-40B4-BE49-F238E27FC236}">
                    <a16:creationId xmlns:a16="http://schemas.microsoft.com/office/drawing/2014/main" id="{9185BB15-2300-47EC-852C-7DC5251DBCFB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168" y="2304"/>
              <a:ext cx="192" cy="3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4" name="Visio" r:id="rId13" imgW="305562" imgH="606755" progId="Visio.Drawing.11">
                      <p:embed/>
                    </p:oleObj>
                  </mc:Choice>
                  <mc:Fallback>
                    <p:oleObj name="Visio" r:id="rId13" imgW="305562" imgH="606755" progId="Visio.Drawing.11">
                      <p:embed/>
                      <p:pic>
                        <p:nvPicPr>
                          <p:cNvPr id="105497" name="Object 1049">
                            <a:extLst>
                              <a:ext uri="{FF2B5EF4-FFF2-40B4-BE49-F238E27FC236}">
                                <a16:creationId xmlns:a16="http://schemas.microsoft.com/office/drawing/2014/main" id="{ADEF5051-8960-4740-ADB4-D1C79FF9FD5D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68" y="2304"/>
                            <a:ext cx="192" cy="3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2" name="Group 1050">
              <a:extLst>
                <a:ext uri="{FF2B5EF4-FFF2-40B4-BE49-F238E27FC236}">
                  <a16:creationId xmlns:a16="http://schemas.microsoft.com/office/drawing/2014/main" id="{7B6E2EED-AC48-4ECF-8B2E-DDC14A61A3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52" y="3024"/>
              <a:ext cx="576" cy="382"/>
              <a:chOff x="3168" y="2304"/>
              <a:chExt cx="576" cy="382"/>
            </a:xfrm>
          </p:grpSpPr>
          <p:graphicFrame>
            <p:nvGraphicFramePr>
              <p:cNvPr id="13" name="Object 1051">
                <a:extLst>
                  <a:ext uri="{FF2B5EF4-FFF2-40B4-BE49-F238E27FC236}">
                    <a16:creationId xmlns:a16="http://schemas.microsoft.com/office/drawing/2014/main" id="{C7BB5174-F82A-4BE0-B9C6-A0D484580D74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552" y="2304"/>
              <a:ext cx="192" cy="3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5" name="Visio" r:id="rId14" imgW="305562" imgH="606755" progId="Visio.Drawing.11">
                      <p:embed/>
                    </p:oleObj>
                  </mc:Choice>
                  <mc:Fallback>
                    <p:oleObj name="Visio" r:id="rId14" imgW="305562" imgH="606755" progId="Visio.Drawing.11">
                      <p:embed/>
                      <p:pic>
                        <p:nvPicPr>
                          <p:cNvPr id="105499" name="Object 1051">
                            <a:extLst>
                              <a:ext uri="{FF2B5EF4-FFF2-40B4-BE49-F238E27FC236}">
                                <a16:creationId xmlns:a16="http://schemas.microsoft.com/office/drawing/2014/main" id="{CDCCE43D-DE0B-4EC3-B4AC-A0AFD30B4D62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304"/>
                            <a:ext cx="192" cy="3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" name="Object 1052">
                <a:extLst>
                  <a:ext uri="{FF2B5EF4-FFF2-40B4-BE49-F238E27FC236}">
                    <a16:creationId xmlns:a16="http://schemas.microsoft.com/office/drawing/2014/main" id="{3BCFE8AD-9705-4D16-A19B-FEAD08221F72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360" y="2304"/>
              <a:ext cx="192" cy="3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6" name="Visio" r:id="rId15" imgW="305562" imgH="606755" progId="Visio.Drawing.11">
                      <p:embed/>
                    </p:oleObj>
                  </mc:Choice>
                  <mc:Fallback>
                    <p:oleObj name="Visio" r:id="rId15" imgW="305562" imgH="606755" progId="Visio.Drawing.11">
                      <p:embed/>
                      <p:pic>
                        <p:nvPicPr>
                          <p:cNvPr id="105500" name="Object 1052">
                            <a:extLst>
                              <a:ext uri="{FF2B5EF4-FFF2-40B4-BE49-F238E27FC236}">
                                <a16:creationId xmlns:a16="http://schemas.microsoft.com/office/drawing/2014/main" id="{0E0BFBF7-4D5F-4FFE-98EA-435DDE522601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60" y="2304"/>
                            <a:ext cx="192" cy="3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" name="Object 1053">
                <a:extLst>
                  <a:ext uri="{FF2B5EF4-FFF2-40B4-BE49-F238E27FC236}">
                    <a16:creationId xmlns:a16="http://schemas.microsoft.com/office/drawing/2014/main" id="{B5267E77-1873-4835-B2A8-8E199C381B00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168" y="2304"/>
              <a:ext cx="192" cy="3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7" name="Visio" r:id="rId16" imgW="305562" imgH="606755" progId="Visio.Drawing.11">
                      <p:embed/>
                    </p:oleObj>
                  </mc:Choice>
                  <mc:Fallback>
                    <p:oleObj name="Visio" r:id="rId16" imgW="305562" imgH="606755" progId="Visio.Drawing.11">
                      <p:embed/>
                      <p:pic>
                        <p:nvPicPr>
                          <p:cNvPr id="105501" name="Object 1053">
                            <a:extLst>
                              <a:ext uri="{FF2B5EF4-FFF2-40B4-BE49-F238E27FC236}">
                                <a16:creationId xmlns:a16="http://schemas.microsoft.com/office/drawing/2014/main" id="{54A848EB-C734-4D48-BBE3-16E4F80BA563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68" y="2304"/>
                            <a:ext cx="192" cy="3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22" name="Line 1055">
            <a:extLst>
              <a:ext uri="{FF2B5EF4-FFF2-40B4-BE49-F238E27FC236}">
                <a16:creationId xmlns:a16="http://schemas.microsoft.com/office/drawing/2014/main" id="{2EF03A03-594C-4803-94A8-C3051AB479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743200"/>
            <a:ext cx="1066800" cy="1905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056">
            <a:extLst>
              <a:ext uri="{FF2B5EF4-FFF2-40B4-BE49-F238E27FC236}">
                <a16:creationId xmlns:a16="http://schemas.microsoft.com/office/drawing/2014/main" id="{5B88DD3B-6136-4D2F-AA3E-AEAFC5EFCB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2743200"/>
            <a:ext cx="838200" cy="1905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Rectangle 1058">
            <a:extLst>
              <a:ext uri="{FF2B5EF4-FFF2-40B4-BE49-F238E27FC236}">
                <a16:creationId xmlns:a16="http://schemas.microsoft.com/office/drawing/2014/main" id="{3096EF27-1C32-414A-8A65-4C0AE6014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724400"/>
            <a:ext cx="2133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OA </a:t>
            </a:r>
            <a:r>
              <a:rPr lang="en-US" altLang="en-US" sz="2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Scoutreach</a:t>
            </a:r>
            <a:r>
              <a:rPr lang="en-US" alt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Mentoring</a:t>
            </a:r>
          </a:p>
        </p:txBody>
      </p:sp>
      <p:sp>
        <p:nvSpPr>
          <p:cNvPr id="25" name="Text Box 1059">
            <a:extLst>
              <a:ext uri="{FF2B5EF4-FFF2-40B4-BE49-F238E27FC236}">
                <a16:creationId xmlns:a16="http://schemas.microsoft.com/office/drawing/2014/main" id="{0FD6F977-EABF-450D-B1DF-78D7751B9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429000"/>
            <a:ext cx="20304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1400" b="1">
                <a:latin typeface="Arial" panose="020B0604020202020204" pitchFamily="34" charset="0"/>
              </a:rPr>
              <a:t>Interested arrowmen with strong camping/outdoor skills</a:t>
            </a:r>
            <a:endParaRPr lang="en-US" altLang="en-US" sz="1400" b="1">
              <a:latin typeface="Arial" panose="020B0604020202020204" pitchFamily="34" charset="0"/>
            </a:endParaRPr>
          </a:p>
        </p:txBody>
      </p:sp>
      <p:sp>
        <p:nvSpPr>
          <p:cNvPr id="26" name="Text Box 1060">
            <a:extLst>
              <a:ext uri="{FF2B5EF4-FFF2-40B4-BE49-F238E27FC236}">
                <a16:creationId xmlns:a16="http://schemas.microsoft.com/office/drawing/2014/main" id="{C9358131-4963-4F30-BCAA-F84FCC595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581400"/>
            <a:ext cx="20304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1400" b="1" dirty="0" err="1">
                <a:latin typeface="Arial" panose="020B0604020202020204" pitchFamily="34" charset="0"/>
              </a:rPr>
              <a:t>Scoutreach</a:t>
            </a:r>
            <a:r>
              <a:rPr lang="en-GB" altLang="en-US" sz="1400" b="1" dirty="0">
                <a:latin typeface="Arial" panose="020B0604020202020204" pitchFamily="34" charset="0"/>
              </a:rPr>
              <a:t> Units or other units in need of experienced leaders and mentors</a:t>
            </a:r>
            <a:endParaRPr lang="en-US" altLang="en-US" sz="1400" b="1" dirty="0">
              <a:latin typeface="Arial" panose="020B0604020202020204" pitchFamily="34" charset="0"/>
            </a:endParaRPr>
          </a:p>
        </p:txBody>
      </p:sp>
      <p:graphicFrame>
        <p:nvGraphicFramePr>
          <p:cNvPr id="27" name="Object 1062">
            <a:extLst>
              <a:ext uri="{FF2B5EF4-FFF2-40B4-BE49-F238E27FC236}">
                <a16:creationId xmlns:a16="http://schemas.microsoft.com/office/drawing/2014/main" id="{E01E1931-70FC-4F44-84E1-0E8822460B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57550" y="1704975"/>
          <a:ext cx="3048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" name="Visio" r:id="rId17" imgW="305562" imgH="606755" progId="Visio.Drawing.11">
                  <p:embed/>
                </p:oleObj>
              </mc:Choice>
              <mc:Fallback>
                <p:oleObj name="Visio" r:id="rId17" imgW="305562" imgH="606755" progId="Visio.Drawing.11">
                  <p:embed/>
                  <p:pic>
                    <p:nvPicPr>
                      <p:cNvPr id="105510" name="Object 1062">
                        <a:extLst>
                          <a:ext uri="{FF2B5EF4-FFF2-40B4-BE49-F238E27FC236}">
                            <a16:creationId xmlns:a16="http://schemas.microsoft.com/office/drawing/2014/main" id="{6DF8754D-BF37-4118-9CE9-D704508BC5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7550" y="1704975"/>
                        <a:ext cx="3048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063">
            <a:extLst>
              <a:ext uri="{FF2B5EF4-FFF2-40B4-BE49-F238E27FC236}">
                <a16:creationId xmlns:a16="http://schemas.microsoft.com/office/drawing/2014/main" id="{D20F4A3B-6D6C-4020-A1B6-15D9FB5353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4625" y="1695450"/>
          <a:ext cx="3048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" name="Visio" r:id="rId18" imgW="305562" imgH="606755" progId="Visio.Drawing.11">
                  <p:embed/>
                </p:oleObj>
              </mc:Choice>
              <mc:Fallback>
                <p:oleObj name="Visio" r:id="rId18" imgW="305562" imgH="606755" progId="Visio.Drawing.11">
                  <p:embed/>
                  <p:pic>
                    <p:nvPicPr>
                      <p:cNvPr id="105511" name="Object 1063">
                        <a:extLst>
                          <a:ext uri="{FF2B5EF4-FFF2-40B4-BE49-F238E27FC236}">
                            <a16:creationId xmlns:a16="http://schemas.microsoft.com/office/drawing/2014/main" id="{B011ED45-E505-4A53-8A62-694E9E30CA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1695450"/>
                        <a:ext cx="3048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048309" y="274637"/>
            <a:ext cx="6638400" cy="749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br>
              <a:rPr lang="en-US" altLang="en-US" sz="2800" b="1" i="1" dirty="0">
                <a:latin typeface="Arial" panose="020B0604020202020204" pitchFamily="34" charset="0"/>
              </a:rPr>
            </a:br>
            <a:r>
              <a:rPr lang="en-US" altLang="en-US" sz="4000" b="1" dirty="0">
                <a:latin typeface="Arial" panose="020B0604020202020204" pitchFamily="34" charset="0"/>
              </a:rPr>
              <a:t>Role of the Lodge</a:t>
            </a:r>
            <a:br>
              <a:rPr lang="en-US" altLang="en-US" sz="2800" b="1" i="1" dirty="0">
                <a:latin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914399" y="1665962"/>
            <a:ext cx="7703507" cy="88029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03200" indent="0"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Utilize existing </a:t>
            </a:r>
            <a:r>
              <a:rPr lang="en-US" altLang="en-US" sz="2000" b="1" dirty="0">
                <a:latin typeface="Arial" panose="020B0604020202020204" pitchFamily="34" charset="0"/>
              </a:rPr>
              <a:t>lodge service committee</a:t>
            </a:r>
            <a:r>
              <a:rPr lang="en-US" altLang="en-US" sz="2000" dirty="0">
                <a:latin typeface="Arial" panose="020B0604020202020204" pitchFamily="34" charset="0"/>
              </a:rPr>
              <a:t> or establish </a:t>
            </a:r>
            <a:r>
              <a:rPr lang="en-US" altLang="en-US" sz="2000" b="1" dirty="0">
                <a:latin typeface="Arial" panose="020B0604020202020204" pitchFamily="34" charset="0"/>
              </a:rPr>
              <a:t>OA </a:t>
            </a:r>
            <a:r>
              <a:rPr lang="en-US" altLang="en-US" sz="2000" b="1" dirty="0" err="1">
                <a:latin typeface="Arial" panose="020B0604020202020204" pitchFamily="34" charset="0"/>
              </a:rPr>
              <a:t>Scoutreach</a:t>
            </a:r>
            <a:r>
              <a:rPr lang="en-US" altLang="en-US" sz="2000" b="1" dirty="0">
                <a:latin typeface="Arial" panose="020B0604020202020204" pitchFamily="34" charset="0"/>
              </a:rPr>
              <a:t> Mentoring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b="1" dirty="0">
                <a:latin typeface="Arial" panose="020B0604020202020204" pitchFamily="34" charset="0"/>
              </a:rPr>
              <a:t>committee</a:t>
            </a:r>
            <a:r>
              <a:rPr lang="en-US" altLang="en-US" sz="2000" dirty="0">
                <a:latin typeface="Arial" panose="020B0604020202020204" pitchFamily="34" charset="0"/>
              </a:rPr>
              <a:t> to perform the following:</a:t>
            </a:r>
            <a:endParaRPr lang="en-US" altLang="en-US" sz="2000" i="1" dirty="0">
              <a:latin typeface="Arial" panose="020B0604020202020204" pitchFamily="34" charset="0"/>
            </a:endParaRPr>
          </a:p>
          <a:p>
            <a:pPr marL="203200" lvl="0" indent="0">
              <a:buNone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44D4BC-E33B-4D02-994A-4745AA5BC9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410" y="2920892"/>
            <a:ext cx="6815919" cy="247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972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2048308" y="274637"/>
            <a:ext cx="6970431" cy="749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br>
              <a:rPr lang="en-US" altLang="en-US" sz="3200" b="1" i="1" dirty="0">
                <a:latin typeface="Arial" panose="020B0604020202020204" pitchFamily="34" charset="0"/>
              </a:rPr>
            </a:br>
            <a:r>
              <a:rPr lang="en-US" altLang="en-US" sz="4000" b="1" dirty="0">
                <a:latin typeface="Arial" panose="020B0604020202020204" pitchFamily="34" charset="0"/>
              </a:rPr>
              <a:t>What Can I Do?</a:t>
            </a:r>
            <a:br>
              <a:rPr lang="en-US" altLang="en-US" sz="3200" b="1" i="1" dirty="0">
                <a:latin typeface="Arial" panose="020B0604020202020204" pitchFamily="34" charset="0"/>
              </a:rPr>
            </a:br>
            <a:endParaRPr lang="en-US" sz="3200" dirty="0"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523112"/>
            <a:ext cx="8229600" cy="4391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eaLnBrk="1" hangingPunct="1"/>
            <a:r>
              <a:rPr lang="en-GB" altLang="en-US" sz="2400" dirty="0">
                <a:latin typeface="Arial" panose="020B0604020202020204" pitchFamily="34" charset="0"/>
              </a:rPr>
              <a:t>Consider the following:</a:t>
            </a:r>
          </a:p>
          <a:p>
            <a:pPr marL="660400" indent="-457200" eaLnBrk="1" hangingPunct="1">
              <a:buFont typeface="+mj-lt"/>
              <a:buAutoNum type="arabicPeriod"/>
            </a:pPr>
            <a:r>
              <a:rPr lang="en-GB" altLang="en-US" sz="2400" dirty="0">
                <a:latin typeface="Arial" panose="020B0604020202020204" pitchFamily="34" charset="0"/>
              </a:rPr>
              <a:t>What can the lodge do to encourage </a:t>
            </a:r>
            <a:r>
              <a:rPr lang="en-GB" altLang="en-US" sz="2400" dirty="0" err="1">
                <a:latin typeface="Arial" panose="020B0604020202020204" pitchFamily="34" charset="0"/>
              </a:rPr>
              <a:t>Arrowmen</a:t>
            </a:r>
            <a:r>
              <a:rPr lang="en-GB" altLang="en-US" sz="2400" dirty="0">
                <a:latin typeface="Arial" panose="020B0604020202020204" pitchFamily="34" charset="0"/>
              </a:rPr>
              <a:t> to serve as OA </a:t>
            </a:r>
            <a:r>
              <a:rPr lang="en-GB" altLang="en-US" sz="2400" dirty="0" err="1">
                <a:latin typeface="Arial" panose="020B0604020202020204" pitchFamily="34" charset="0"/>
              </a:rPr>
              <a:t>Scoutreach</a:t>
            </a:r>
            <a:r>
              <a:rPr lang="en-GB" altLang="en-US" sz="2400" dirty="0">
                <a:latin typeface="Arial" panose="020B0604020202020204" pitchFamily="34" charset="0"/>
              </a:rPr>
              <a:t> mentors?</a:t>
            </a:r>
            <a:br>
              <a:rPr lang="en-GB" altLang="en-US" sz="2400" dirty="0">
                <a:latin typeface="Arial" panose="020B0604020202020204" pitchFamily="34" charset="0"/>
              </a:rPr>
            </a:br>
            <a:endParaRPr lang="en-GB" altLang="en-US" sz="2400" dirty="0">
              <a:latin typeface="Arial" panose="020B0604020202020204" pitchFamily="34" charset="0"/>
            </a:endParaRPr>
          </a:p>
          <a:p>
            <a:pPr marL="660400" indent="-457200" eaLnBrk="1" hangingPunct="1">
              <a:buFont typeface="+mj-lt"/>
              <a:buAutoNum type="arabicPeriod"/>
            </a:pPr>
            <a:r>
              <a:rPr lang="en-GB" altLang="en-US" sz="2400" dirty="0">
                <a:latin typeface="Arial" panose="020B0604020202020204" pitchFamily="34" charset="0"/>
              </a:rPr>
              <a:t>How can the lodge increase awareness of </a:t>
            </a:r>
            <a:r>
              <a:rPr lang="en-GB" altLang="en-US" sz="2400" dirty="0" err="1">
                <a:latin typeface="Arial" panose="020B0604020202020204" pitchFamily="34" charset="0"/>
              </a:rPr>
              <a:t>Scoutreach</a:t>
            </a:r>
            <a:r>
              <a:rPr lang="en-GB" altLang="en-US" sz="2400" dirty="0">
                <a:latin typeface="Arial" panose="020B0604020202020204" pitchFamily="34" charset="0"/>
              </a:rPr>
              <a:t> and the OA </a:t>
            </a:r>
            <a:r>
              <a:rPr lang="en-GB" altLang="en-US" sz="2400" dirty="0" err="1">
                <a:latin typeface="Arial" panose="020B0604020202020204" pitchFamily="34" charset="0"/>
              </a:rPr>
              <a:t>Scoutreach</a:t>
            </a:r>
            <a:r>
              <a:rPr lang="en-GB" altLang="en-US" sz="2400" dirty="0">
                <a:latin typeface="Arial" panose="020B0604020202020204" pitchFamily="34" charset="0"/>
              </a:rPr>
              <a:t> Mentoring program in their council?</a:t>
            </a:r>
            <a:br>
              <a:rPr lang="en-GB" altLang="en-US" sz="2400" dirty="0">
                <a:latin typeface="Arial" panose="020B0604020202020204" pitchFamily="34" charset="0"/>
              </a:rPr>
            </a:br>
            <a:endParaRPr lang="en-GB" altLang="en-US" sz="2400" dirty="0">
              <a:latin typeface="Arial" panose="020B0604020202020204" pitchFamily="34" charset="0"/>
            </a:endParaRPr>
          </a:p>
          <a:p>
            <a:pPr marL="660400" indent="-457200" eaLnBrk="1" hangingPunct="1">
              <a:buFont typeface="+mj-lt"/>
              <a:buAutoNum type="arabicPeriod"/>
            </a:pPr>
            <a:r>
              <a:rPr lang="en-GB" altLang="en-US" sz="2400" dirty="0">
                <a:latin typeface="Arial" panose="020B0604020202020204" pitchFamily="34" charset="0"/>
              </a:rPr>
              <a:t>What can I do to promote this program and/or participate?</a:t>
            </a:r>
          </a:p>
          <a:p>
            <a:pPr marL="228600" lvl="0" indent="0">
              <a:spcBef>
                <a:spcPts val="0"/>
              </a:spcBef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163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2048308" y="274637"/>
            <a:ext cx="6970431" cy="749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000" b="1" dirty="0"/>
              <a:t>Personal Commitment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734127"/>
            <a:ext cx="8229600" cy="4391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28600" lvl="0" indent="0">
              <a:spcBef>
                <a:spcPts val="0"/>
              </a:spcBef>
              <a:buNone/>
            </a:pPr>
            <a:endParaRPr lang="en-US" dirty="0"/>
          </a:p>
          <a:p>
            <a:pPr marL="228600" indent="0">
              <a:spcBef>
                <a:spcPts val="0"/>
              </a:spcBef>
              <a:buNone/>
            </a:pPr>
            <a:r>
              <a:rPr lang="en-GB" altLang="en-US" b="1" i="1" dirty="0">
                <a:latin typeface="Arial" panose="020B0604020202020204" pitchFamily="34" charset="0"/>
              </a:rPr>
              <a:t>What is your personal commitment?</a:t>
            </a:r>
            <a:endParaRPr lang="en-US" altLang="en-US" b="1" i="1" dirty="0">
              <a:latin typeface="Arial" panose="020B0604020202020204" pitchFamily="34" charset="0"/>
            </a:endParaRPr>
          </a:p>
          <a:p>
            <a:pPr marL="228600" lv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475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269</Words>
  <Application>Microsoft Office PowerPoint</Application>
  <PresentationFormat>On-screen Show (4:3)</PresentationFormat>
  <Paragraphs>37</Paragraphs>
  <Slides>11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 Theme</vt:lpstr>
      <vt:lpstr>Visio</vt:lpstr>
      <vt:lpstr>OA Scoutreach Mentoring</vt:lpstr>
      <vt:lpstr>What is Scoutreach? </vt:lpstr>
      <vt:lpstr>Scoutreach Strategies</vt:lpstr>
      <vt:lpstr>Role of the Order of the Arrow</vt:lpstr>
      <vt:lpstr>What is OA Scoutreach Mentoring?</vt:lpstr>
      <vt:lpstr>OA Scoutreach Mentoring</vt:lpstr>
      <vt:lpstr> Role of the Lodge </vt:lpstr>
      <vt:lpstr> What Can I Do? </vt:lpstr>
      <vt:lpstr>Personal Commitment</vt:lpstr>
      <vt:lpstr>Personal Commitment</vt:lpstr>
      <vt:lpstr>Thanks for joining us today!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A+ Alumni Relations</dc:title>
  <dc:creator>Alex Hughes</dc:creator>
  <cp:lastModifiedBy>David Emery</cp:lastModifiedBy>
  <cp:revision>35</cp:revision>
  <dcterms:modified xsi:type="dcterms:W3CDTF">2018-12-17T02:57:08Z</dcterms:modified>
</cp:coreProperties>
</file>