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12"/>
  </p:notesMasterIdLst>
  <p:sldIdLst>
    <p:sldId id="271" r:id="rId2"/>
    <p:sldId id="257" r:id="rId3"/>
    <p:sldId id="270" r:id="rId4"/>
    <p:sldId id="272" r:id="rId5"/>
    <p:sldId id="273" r:id="rId6"/>
    <p:sldId id="274" r:id="rId7"/>
    <p:sldId id="260" r:id="rId8"/>
    <p:sldId id="261" r:id="rId9"/>
    <p:sldId id="275" r:id="rId10"/>
    <p:sldId id="269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0"/>
  </p:normalViewPr>
  <p:slideViewPr>
    <p:cSldViewPr snapToGrid="0">
      <p:cViewPr varScale="1">
        <p:scale>
          <a:sx n="54" d="100"/>
          <a:sy n="54" d="100"/>
        </p:scale>
        <p:origin x="69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540063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6110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203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9357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324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5833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5833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1982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FFFFFF"/>
              </a:buClr>
              <a:buFont typeface="Arial"/>
              <a:buNone/>
              <a:defRPr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2048309" y="274637"/>
            <a:ext cx="6638488" cy="7494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20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061966" y="274637"/>
            <a:ext cx="6624833" cy="72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4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FFFF"/>
              </a:buClr>
              <a:buSzPct val="25000"/>
              <a:buFont typeface="Arial"/>
              <a:buNone/>
            </a:pPr>
            <a:r>
              <a:rPr lang="en-US" dirty="0"/>
              <a:t>Supporting the Council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789139" y="3886200"/>
            <a:ext cx="7941501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SzPct val="25000"/>
            </a:pPr>
            <a:endParaRPr lang="en-US" dirty="0"/>
          </a:p>
          <a:p>
            <a:pPr lvl="0">
              <a:spcBef>
                <a:spcPts val="0"/>
              </a:spcBef>
              <a:buSzPct val="25000"/>
            </a:pPr>
            <a:r>
              <a:rPr lang="en-US" dirty="0"/>
              <a:t>The Lodge’s Role in Council Support</a:t>
            </a:r>
          </a:p>
        </p:txBody>
      </p:sp>
    </p:spTree>
    <p:extLst>
      <p:ext uri="{BB962C8B-B14F-4D97-AF65-F5344CB8AC3E}">
        <p14:creationId xmlns:p14="http://schemas.microsoft.com/office/powerpoint/2010/main" val="1385330781"/>
      </p:ext>
    </p:extLst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Thanks for joining us today!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Any questions?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941534" y="274637"/>
            <a:ext cx="6926893" cy="7494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n-US" sz="3600" b="1" dirty="0"/>
              <a:t>Role of the Lodge</a:t>
            </a:r>
            <a:r>
              <a:rPr lang="en-US" sz="4000" b="1" dirty="0"/>
              <a:t>	</a:t>
            </a:r>
            <a:endParaRPr lang="en-US" sz="3959" dirty="0"/>
          </a:p>
        </p:txBody>
      </p:sp>
      <p:sp>
        <p:nvSpPr>
          <p:cNvPr id="2" name="Rectangle 1"/>
          <p:cNvSpPr/>
          <p:nvPr/>
        </p:nvSpPr>
        <p:spPr>
          <a:xfrm>
            <a:off x="513567" y="1498938"/>
            <a:ext cx="796655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OA’s National Business Plan supports the Council: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500" i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i="1" dirty="0"/>
              <a:t>Challenge local lodges to take specific, active roles in annual district and council events</a:t>
            </a: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i="1" dirty="0"/>
              <a:t>Emphasize the involvement of the individual </a:t>
            </a:r>
            <a:r>
              <a:rPr lang="en-US" sz="1500" i="1" dirty="0" err="1"/>
              <a:t>Arrowman</a:t>
            </a:r>
            <a:r>
              <a:rPr lang="en-US" sz="1500" i="1" dirty="0"/>
              <a:t> within the unit by creating a larger focus on the several programs and initiatives that impact the unit</a:t>
            </a: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i="1" dirty="0"/>
              <a:t>Explore new and innovative means of BSA membership growth and retention in collaboration with councils during lodges’ required annual meetings with Scout Executives</a:t>
            </a: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i="1" dirty="0"/>
              <a:t>Utilize pilot initiatives as a means of growing and retaining members</a:t>
            </a: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i="1" dirty="0"/>
              <a:t>Develop an actionable relationship between Cub Scouting and the OA</a:t>
            </a:r>
            <a:endParaRPr lang="en-US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500" i="1" dirty="0"/>
              <a:t>Continue to promote the OA to underserved populations of the Scouting community through a specific focus on membership diversification</a:t>
            </a:r>
            <a:endParaRPr lang="en-US" sz="1500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6586" y="274637"/>
            <a:ext cx="7064679" cy="749453"/>
          </a:xfrm>
        </p:spPr>
        <p:txBody>
          <a:bodyPr/>
          <a:lstStyle/>
          <a:p>
            <a:pPr algn="ctr"/>
            <a:r>
              <a:rPr lang="en-US" sz="2800" b="1" dirty="0"/>
              <a:t>Mission of the Lodge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0701"/>
            <a:ext cx="8229600" cy="4585461"/>
          </a:xfrm>
        </p:spPr>
        <p:txBody>
          <a:bodyPr/>
          <a:lstStyle/>
          <a:p>
            <a:pPr marL="203200" indent="0">
              <a:buNone/>
            </a:pPr>
            <a:endParaRPr lang="en-US" sz="2800" i="1" dirty="0"/>
          </a:p>
          <a:p>
            <a:pPr marL="203200" indent="0">
              <a:buNone/>
            </a:pPr>
            <a:r>
              <a:rPr lang="en-US" i="1" dirty="0"/>
              <a:t>The mission of the Order of the Arrow is to fulfill its purpose as an</a:t>
            </a:r>
            <a:r>
              <a:rPr lang="en-US" b="1" i="1" dirty="0"/>
              <a:t> integral part of the Boy Scouts of America </a:t>
            </a:r>
            <a:r>
              <a:rPr lang="en-US" i="1" dirty="0"/>
              <a:t>through positive youth leadership under the guidance of selected capable adults.</a:t>
            </a:r>
            <a:endParaRPr lang="en-US" dirty="0"/>
          </a:p>
          <a:p>
            <a:pPr marL="203200" indent="0">
              <a:buNone/>
            </a:pPr>
            <a:endParaRPr lang="en-US" sz="1600" dirty="0"/>
          </a:p>
          <a:p>
            <a:pPr marL="20320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2950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34" y="274637"/>
            <a:ext cx="7077206" cy="749453"/>
          </a:xfrm>
        </p:spPr>
        <p:txBody>
          <a:bodyPr/>
          <a:lstStyle/>
          <a:p>
            <a:pPr algn="ctr"/>
            <a:r>
              <a:rPr lang="en-US" sz="2400" b="1" dirty="0"/>
              <a:t>Brainstorming Activity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128"/>
            <a:ext cx="8229600" cy="3476700"/>
          </a:xfrm>
        </p:spPr>
        <p:txBody>
          <a:bodyPr/>
          <a:lstStyle/>
          <a:p>
            <a:pPr marL="203200" indent="0">
              <a:buNone/>
            </a:pPr>
            <a:endParaRPr lang="en-US" sz="1600" dirty="0"/>
          </a:p>
          <a:p>
            <a:r>
              <a:rPr lang="en-US" dirty="0"/>
              <a:t>What are some things an Order of the Arrow chapter or lodge can do to support the Council or Districts?</a:t>
            </a:r>
          </a:p>
        </p:txBody>
      </p:sp>
    </p:spTree>
    <p:extLst>
      <p:ext uri="{BB962C8B-B14F-4D97-AF65-F5344CB8AC3E}">
        <p14:creationId xmlns:p14="http://schemas.microsoft.com/office/powerpoint/2010/main" val="14801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34" y="274637"/>
            <a:ext cx="7077206" cy="749453"/>
          </a:xfrm>
        </p:spPr>
        <p:txBody>
          <a:bodyPr/>
          <a:lstStyle/>
          <a:p>
            <a:pPr algn="ctr"/>
            <a:r>
              <a:rPr lang="en-US" sz="2400" b="1" dirty="0"/>
              <a:t>Opportunities for Supporting the Council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972" y="1734127"/>
            <a:ext cx="7496827" cy="4027846"/>
          </a:xfrm>
        </p:spPr>
        <p:txBody>
          <a:bodyPr/>
          <a:lstStyle/>
          <a:p>
            <a:r>
              <a:rPr lang="en-US" sz="2400" b="1" dirty="0"/>
              <a:t>Financial Support</a:t>
            </a:r>
            <a:endParaRPr lang="en-US" sz="2400" dirty="0"/>
          </a:p>
          <a:p>
            <a:pPr lvl="1"/>
            <a:r>
              <a:rPr lang="en-US" sz="2400" b="1" dirty="0"/>
              <a:t>Direct Support</a:t>
            </a:r>
          </a:p>
          <a:p>
            <a:pPr lvl="1"/>
            <a:r>
              <a:rPr lang="en-US" sz="2400" b="1" dirty="0"/>
              <a:t>Gifts in Kind</a:t>
            </a:r>
          </a:p>
          <a:p>
            <a:pPr lvl="1"/>
            <a:r>
              <a:rPr lang="en-US" sz="2400" b="1" dirty="0"/>
              <a:t>Support Council Fundraisers</a:t>
            </a:r>
          </a:p>
          <a:p>
            <a:pPr lvl="1"/>
            <a:r>
              <a:rPr lang="en-US" sz="2400" b="1" dirty="0"/>
              <a:t>Lodge Fundraisers</a:t>
            </a:r>
          </a:p>
          <a:p>
            <a:r>
              <a:rPr lang="en-US" sz="2400" b="1" dirty="0"/>
              <a:t>Council and District Events Support</a:t>
            </a:r>
            <a:endParaRPr lang="en-US" sz="2400" dirty="0"/>
          </a:p>
          <a:p>
            <a:r>
              <a:rPr lang="en-US" sz="2400" b="1" dirty="0"/>
              <a:t>Service Projects</a:t>
            </a:r>
          </a:p>
          <a:p>
            <a:pPr lvl="0"/>
            <a:r>
              <a:rPr lang="en-US" sz="2400" b="1" dirty="0"/>
              <a:t>Membership</a:t>
            </a:r>
          </a:p>
          <a:p>
            <a:pPr lvl="0"/>
            <a:r>
              <a:rPr lang="en-US" sz="2400" b="1" dirty="0"/>
              <a:t>Summer Camp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84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791222" y="274637"/>
            <a:ext cx="7177414" cy="749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2800" b="1" dirty="0"/>
              <a:t>Integrating Your Lodge into the Council</a:t>
            </a:r>
            <a:endParaRPr lang="en-US" sz="2800"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00833" y="1665962"/>
            <a:ext cx="8217074" cy="395822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Annual Meeting with Scout Executive</a:t>
            </a:r>
          </a:p>
          <a:p>
            <a:pPr lvl="0"/>
            <a:r>
              <a:rPr lang="en-US" dirty="0"/>
              <a:t>Support of Unit Service</a:t>
            </a:r>
          </a:p>
          <a:p>
            <a:pPr lvl="0"/>
            <a:r>
              <a:rPr lang="en-US" dirty="0"/>
              <a:t>Lodge Leadership Annual Report</a:t>
            </a:r>
          </a:p>
          <a:p>
            <a:pPr lvl="0"/>
            <a:r>
              <a:rPr lang="en-US" dirty="0"/>
              <a:t>Become a Member of the Executive Board</a:t>
            </a:r>
          </a:p>
          <a:p>
            <a:pPr lvl="0"/>
            <a:r>
              <a:rPr lang="en-US" dirty="0"/>
              <a:t>Encourage Everyone to Join the Team</a:t>
            </a:r>
          </a:p>
        </p:txBody>
      </p:sp>
    </p:spTree>
    <p:extLst>
      <p:ext uri="{BB962C8B-B14F-4D97-AF65-F5344CB8AC3E}">
        <p14:creationId xmlns:p14="http://schemas.microsoft.com/office/powerpoint/2010/main" val="2060972209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048309" y="274637"/>
            <a:ext cx="6638400" cy="749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b="1" dirty="0"/>
              <a:t>Marketing the Lodge</a:t>
            </a:r>
            <a:endParaRPr lang="en-US" dirty="0"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88307" y="1565753"/>
            <a:ext cx="8555277" cy="402085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sz="2800" b="1" dirty="0"/>
              <a:t>Re-Brand the Lodge</a:t>
            </a:r>
          </a:p>
          <a:p>
            <a:pPr marL="457200" lvl="0" indent="-228600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sz="2800" b="1" dirty="0"/>
              <a:t>Back to Basics</a:t>
            </a:r>
          </a:p>
          <a:p>
            <a:pPr marL="857250" lvl="1" indent="-228600">
              <a:lnSpc>
                <a:spcPct val="150000"/>
              </a:lnSpc>
              <a:spcBef>
                <a:spcPts val="400"/>
              </a:spcBef>
            </a:pPr>
            <a:r>
              <a:rPr lang="en-US" sz="2400" dirty="0"/>
              <a:t>Integrate Council and Lodge Newsletters</a:t>
            </a:r>
          </a:p>
          <a:p>
            <a:pPr marL="857250" lvl="1" indent="-228600">
              <a:lnSpc>
                <a:spcPct val="150000"/>
              </a:lnSpc>
              <a:spcBef>
                <a:spcPts val="400"/>
              </a:spcBef>
            </a:pPr>
            <a:r>
              <a:rPr lang="en-US" sz="2400" dirty="0"/>
              <a:t>Integrate Council and Lodge Websites</a:t>
            </a:r>
          </a:p>
          <a:p>
            <a:pPr marL="857250" lvl="1" indent="-228600">
              <a:lnSpc>
                <a:spcPct val="150000"/>
              </a:lnSpc>
              <a:spcBef>
                <a:spcPts val="400"/>
              </a:spcBef>
            </a:pPr>
            <a:r>
              <a:rPr lang="en-US" sz="2400" dirty="0"/>
              <a:t>Communication Booths/Displays</a:t>
            </a:r>
          </a:p>
          <a:p>
            <a:pPr marL="457200" lvl="0" indent="-228600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</a:pPr>
            <a:r>
              <a:rPr lang="en-US" sz="2800" b="1" dirty="0"/>
              <a:t>Annual Council Executive Board Presentation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2048308" y="274637"/>
            <a:ext cx="6970431" cy="749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US" sz="3200" dirty="0"/>
              <a:t>Annual Report Activity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06542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03200" indent="0">
              <a:buNone/>
            </a:pPr>
            <a:r>
              <a:rPr lang="en-US" sz="2400" dirty="0"/>
              <a:t>Each group is now the key leadership and advisers of Lodges #1, 2, 3, and 4. It is the beginning of the year and almost time to meet with the Council executive board to present the Lodge’s annual report.</a:t>
            </a:r>
          </a:p>
          <a:p>
            <a:pPr lvl="1"/>
            <a:r>
              <a:rPr lang="en-US" sz="2200" i="1" dirty="0"/>
              <a:t>Select a few key items the Lodge accomplished during the year</a:t>
            </a:r>
          </a:p>
          <a:p>
            <a:pPr lvl="1"/>
            <a:r>
              <a:rPr lang="en-US" sz="2200" i="1" dirty="0"/>
              <a:t>Focus on how these items increased support to the Council</a:t>
            </a:r>
          </a:p>
          <a:p>
            <a:pPr lvl="1"/>
            <a:r>
              <a:rPr lang="en-US" sz="2200" i="1" dirty="0"/>
              <a:t>Develop strategies for the Lodge to become a more integral part in the Council</a:t>
            </a:r>
          </a:p>
          <a:p>
            <a:pPr marL="203200" indent="0">
              <a:buNone/>
            </a:pPr>
            <a:endParaRPr lang="en-US" sz="2400" dirty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2048308" y="274637"/>
            <a:ext cx="6970431" cy="749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sz="3200" b="1" dirty="0"/>
              <a:t>Conclusion</a:t>
            </a:r>
            <a:endParaRPr lang="en-US" sz="3200" dirty="0"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734127"/>
            <a:ext cx="8229600" cy="4391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 indent="0">
              <a:spcBef>
                <a:spcPts val="0"/>
              </a:spcBef>
              <a:buNone/>
            </a:pPr>
            <a:r>
              <a:rPr lang="en-US" sz="2400" dirty="0"/>
              <a:t>Everyone should understand that as members of the OA, we are all committed to supporting the Scouting community and becoming a more integral part of the Council. </a:t>
            </a:r>
          </a:p>
          <a:p>
            <a:pPr marL="457200" lvl="0" indent="-228600">
              <a:spcBef>
                <a:spcPts val="0"/>
              </a:spcBef>
            </a:pPr>
            <a:endParaRPr lang="en-US" sz="2400" dirty="0"/>
          </a:p>
          <a:p>
            <a:pPr marL="228600" lvl="0" indent="0">
              <a:spcBef>
                <a:spcPts val="0"/>
              </a:spcBef>
              <a:buNone/>
            </a:pPr>
            <a:r>
              <a:rPr lang="en-US" sz="2400" dirty="0"/>
              <a:t>No matter how big or little of a role you play in the Lodge, everyone has a key part in enhancing the support and assistance the Lodge can provide to the Council.</a:t>
            </a:r>
          </a:p>
          <a:p>
            <a:pPr marL="228600" lvl="0" indent="0">
              <a:spcBef>
                <a:spcPts val="0"/>
              </a:spcBef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1618888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On-screen Show (4:3)</PresentationFormat>
  <Paragraphs>57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Supporting the Council</vt:lpstr>
      <vt:lpstr>Role of the Lodge </vt:lpstr>
      <vt:lpstr>Mission of the Lodge</vt:lpstr>
      <vt:lpstr>Brainstorming Activity</vt:lpstr>
      <vt:lpstr>Opportunities for Supporting the Council</vt:lpstr>
      <vt:lpstr>Integrating Your Lodge into the Council</vt:lpstr>
      <vt:lpstr>Marketing the Lodge</vt:lpstr>
      <vt:lpstr>Annual Report Activity</vt:lpstr>
      <vt:lpstr>Conclusion</vt:lpstr>
      <vt:lpstr>Thanks for joining us today!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A+ Alumni Relations</dc:title>
  <dc:creator>Alex Hughes</dc:creator>
  <cp:lastModifiedBy>David Emery</cp:lastModifiedBy>
  <cp:revision>31</cp:revision>
  <dcterms:modified xsi:type="dcterms:W3CDTF">2018-12-26T04:36:03Z</dcterms:modified>
</cp:coreProperties>
</file>