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</p:sldMasterIdLst>
  <p:notesMasterIdLst>
    <p:notesMasterId r:id="rId12"/>
  </p:notesMasterIdLst>
  <p:sldIdLst>
    <p:sldId id="268" r:id="rId2"/>
    <p:sldId id="257" r:id="rId3"/>
    <p:sldId id="258" r:id="rId4"/>
    <p:sldId id="260" r:id="rId5"/>
    <p:sldId id="269" r:id="rId6"/>
    <p:sldId id="261" r:id="rId7"/>
    <p:sldId id="262" r:id="rId8"/>
    <p:sldId id="263" r:id="rId9"/>
    <p:sldId id="271" r:id="rId10"/>
    <p:sldId id="267" r:id="rId11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0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efb398f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efb398f1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g2efb398f1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b12f3194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b12f31949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g2b12f31949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b12f31949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b12f31949_0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g2b12f31949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b12f31949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b12f31949_0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g2b12f31949_0_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12f3194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12f31949_0_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g2b12f31949_0_4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12f3194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12f31949_0_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g2b12f31949_0_4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7679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d77377b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d77377bb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2ed77377bb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2pPr>
            <a:lvl3pPr lvl="2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3pPr>
            <a:lvl4pPr lvl="3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4pPr>
            <a:lvl5pPr lvl="4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5pPr>
            <a:lvl6pPr lvl="5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6pPr>
            <a:lvl7pPr lvl="6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7pPr>
            <a:lvl8pPr lvl="7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8pPr>
            <a:lvl9pPr lvl="8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2pPr>
            <a:lvl3pPr lvl="2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3pPr>
            <a:lvl4pPr lvl="3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4pPr>
            <a:lvl5pPr lvl="4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5pPr>
            <a:lvl6pPr lvl="5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6pPr>
            <a:lvl7pPr lvl="6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7pPr>
            <a:lvl8pPr lvl="7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8pPr>
            <a:lvl9pPr lvl="8" indent="0"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 sz="135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95907-EEA5-4BFD-9735-072DC195E7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Order of the Arrow and </a:t>
            </a:r>
            <a:r>
              <a:rPr lang="en-US" b="1"/>
              <a:t>Cub Scouting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00BD6-E414-493E-9607-546B0A8CFC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Increasing Engagement for Our Future</a:t>
            </a:r>
          </a:p>
        </p:txBody>
      </p:sp>
    </p:spTree>
    <p:extLst>
      <p:ext uri="{BB962C8B-B14F-4D97-AF65-F5344CB8AC3E}">
        <p14:creationId xmlns:p14="http://schemas.microsoft.com/office/powerpoint/2010/main" val="4216705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xfrm>
            <a:off x="685800" y="3044825"/>
            <a:ext cx="7772400" cy="14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 or Comments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Total Cub Scout Membership has dropped </a:t>
            </a:r>
            <a:r>
              <a:rPr lang="en-US" sz="4400" b="1" u="sng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40%</a:t>
            </a:r>
            <a:r>
              <a:rPr lang="en-US" sz="4400" b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 in the past 15 years from 2.1 million at the end of 2000 to 1.2 million at the end of 2016.</a:t>
            </a:r>
            <a:endParaRPr i="1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99730" y="1521476"/>
            <a:ext cx="8229600" cy="43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i="1" dirty="0">
                <a:latin typeface="+mj-lt"/>
                <a:ea typeface="Calibri"/>
                <a:cs typeface="Calibri"/>
                <a:sym typeface="Calibri"/>
              </a:rPr>
              <a:t>Cub Scouts are the lifeblood of the Scouting program and supporting the Cub Scout program is an investment in supporting the future health of the Boy Scout program</a:t>
            </a:r>
            <a:r>
              <a:rPr lang="en-US" sz="4000" b="1" i="1" dirty="0">
                <a:latin typeface="+mj-lt"/>
                <a:ea typeface="Calibri"/>
                <a:cs typeface="Calibri"/>
                <a:sym typeface="Calibri"/>
              </a:rPr>
              <a:t>.</a:t>
            </a:r>
            <a:endParaRPr sz="4000" dirty="0">
              <a:latin typeface="+mj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457110" y="1436415"/>
            <a:ext cx="8229600" cy="43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dirty="0">
                <a:latin typeface="+mn-lt"/>
                <a:ea typeface="Calibri"/>
                <a:cs typeface="Calibri"/>
                <a:sym typeface="Calibri"/>
              </a:rPr>
              <a:t>Started in the 1930, Cub Scouts is for boys and girls who are in the first through fifth grades (or 7, 8, 9 &amp; 10 years old). Tigers (first-graders), Wolves (second-graders), Bears (third-graders), and </a:t>
            </a:r>
            <a:r>
              <a:rPr lang="en-US" dirty="0" err="1">
                <a:latin typeface="+mn-lt"/>
                <a:ea typeface="Calibri"/>
                <a:cs typeface="Calibri"/>
                <a:sym typeface="Calibri"/>
              </a:rPr>
              <a:t>Webelos</a:t>
            </a:r>
            <a:r>
              <a:rPr lang="en-US" dirty="0">
                <a:latin typeface="+mn-lt"/>
                <a:ea typeface="Calibri"/>
                <a:cs typeface="Calibri"/>
                <a:sym typeface="Calibri"/>
              </a:rPr>
              <a:t> (fourth and fifth-graders) meet a few times a month in Dens. A Pack is a group of Dens and usually meets monthly.</a:t>
            </a:r>
            <a:endParaRPr dirty="0">
              <a:latin typeface="+mn-lt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dirty="0">
                <a:latin typeface="+mn-lt"/>
                <a:ea typeface="Calibri"/>
                <a:cs typeface="Calibri"/>
                <a:sym typeface="Calibri"/>
              </a:rPr>
              <a:t>Starting officially in Fall of 2018, Lions are a program for Kindergarteners (6 years old) which will participate in some but not all Pack activities.</a:t>
            </a:r>
            <a:endParaRPr sz="1400" dirty="0">
              <a:latin typeface="+mn-lt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dirty="0">
                <a:latin typeface="+mn-lt"/>
                <a:ea typeface="Calibri"/>
                <a:cs typeface="Calibri"/>
                <a:sym typeface="Calibri"/>
              </a:rPr>
              <a:t>The Cub Scout ranks were revised effective 6/1/15, so if you were a Cub Scout or leader it is a new program!</a:t>
            </a:r>
            <a:endParaRPr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 Scout Program Background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FF63-94AB-404D-8430-DD1554AA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 Scout Program 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C77B0-A16A-47C1-BCDF-E06FA66076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Advancement</a:t>
            </a:r>
          </a:p>
          <a:p>
            <a:pPr lvl="1"/>
            <a:r>
              <a:rPr lang="en-US" dirty="0"/>
              <a:t>Provides a sense of personal achievement and strengthens family understanding as adult family members work with the youth on most advancement projects.</a:t>
            </a:r>
          </a:p>
          <a:p>
            <a:pPr lvl="1"/>
            <a:endParaRPr lang="en-US" dirty="0"/>
          </a:p>
          <a:p>
            <a:r>
              <a:rPr lang="en-US" dirty="0"/>
              <a:t>Camping</a:t>
            </a:r>
          </a:p>
          <a:p>
            <a:pPr lvl="1"/>
            <a:r>
              <a:rPr lang="en-US" dirty="0"/>
              <a:t>Age-appropriate camping programs focus on theme-oriented activities to introduce Cub Scouts to the great outdoors.</a:t>
            </a:r>
          </a:p>
        </p:txBody>
      </p:sp>
    </p:spTree>
    <p:extLst>
      <p:ext uri="{BB962C8B-B14F-4D97-AF65-F5344CB8AC3E}">
        <p14:creationId xmlns:p14="http://schemas.microsoft.com/office/powerpoint/2010/main" val="22402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Current Support of Cub Scouting</a:t>
            </a:r>
            <a:br>
              <a:rPr lang="en-US" dirty="0"/>
            </a:br>
            <a:r>
              <a:rPr lang="en-US" dirty="0"/>
              <a:t>Brainstorming Activity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Increased Opportunities for the OA</a:t>
            </a:r>
            <a:br>
              <a:rPr lang="en-US" dirty="0"/>
            </a:br>
            <a:r>
              <a:rPr lang="en-US" dirty="0"/>
              <a:t>In Cub Scouting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00" cy="74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Support Cub Scout Activities</a:t>
            </a:r>
            <a:endParaRPr dirty="0"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1151310" y="1423060"/>
            <a:ext cx="7535400" cy="46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Char char="•"/>
            </a:pPr>
            <a:r>
              <a:rPr lang="en-US" sz="3200" dirty="0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outdoor Cub activities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Char char="•"/>
            </a:pPr>
            <a:r>
              <a:rPr lang="en-US" sz="3200" dirty="0">
                <a:solidFill>
                  <a:srgbClr val="0C0C0C"/>
                </a:solidFill>
                <a:latin typeface="Times New Roman"/>
                <a:cs typeface="Times New Roman"/>
                <a:sym typeface="Times New Roman"/>
              </a:rPr>
              <a:t>Support council and district outdoor Cub activities</a:t>
            </a:r>
            <a:endParaRPr sz="32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Char char="•"/>
            </a:pPr>
            <a:r>
              <a:rPr lang="en-US" sz="3200" dirty="0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Cub camp camp/ resident camp support</a:t>
            </a:r>
            <a:endParaRPr sz="32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Char char="•"/>
            </a:pPr>
            <a:r>
              <a:rPr lang="en-US" sz="3200" dirty="0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OA camp Chief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Char char="•"/>
            </a:pPr>
            <a:r>
              <a:rPr lang="en-US" sz="3200" dirty="0">
                <a:solidFill>
                  <a:srgbClr val="0C0C0C"/>
                </a:solidFill>
                <a:latin typeface="Times New Roman"/>
                <a:cs typeface="Times New Roman"/>
                <a:sym typeface="Times New Roman"/>
              </a:rPr>
              <a:t>Def Chiefs and adult volunteers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00" cy="74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Support Cub Scout Activities</a:t>
            </a:r>
            <a:endParaRPr dirty="0"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1151310" y="1423060"/>
            <a:ext cx="7535400" cy="46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Clr>
                <a:srgbClr val="0C0C0C"/>
              </a:buClr>
            </a:pPr>
            <a:r>
              <a:rPr lang="en-US" sz="3200" dirty="0">
                <a:solidFill>
                  <a:srgbClr val="0C0C0C"/>
                </a:solidFill>
                <a:latin typeface="Times New Roman"/>
                <a:cs typeface="Times New Roman"/>
                <a:sym typeface="Times New Roman"/>
              </a:rPr>
              <a:t>Pack open house staff support</a:t>
            </a:r>
          </a:p>
          <a:p>
            <a:pPr marL="342900" lvl="0" indent="-342900">
              <a:spcBef>
                <a:spcPts val="0"/>
              </a:spcBef>
              <a:buClr>
                <a:srgbClr val="0C0C0C"/>
              </a:buClr>
            </a:pPr>
            <a:r>
              <a:rPr lang="en-US" sz="3200" dirty="0">
                <a:solidFill>
                  <a:srgbClr val="0C0C0C"/>
                </a:solidFill>
                <a:latin typeface="Times New Roman"/>
                <a:cs typeface="Times New Roman"/>
                <a:sym typeface="Times New Roman"/>
              </a:rPr>
              <a:t>New member orientation staff support</a:t>
            </a:r>
            <a:endParaRPr lang="en-US" sz="3200" dirty="0"/>
          </a:p>
          <a:p>
            <a:pPr marL="342900" lvl="0" indent="-342900">
              <a:spcBef>
                <a:spcPts val="0"/>
              </a:spcBef>
            </a:pPr>
            <a:r>
              <a:rPr lang="en-US" sz="3200" dirty="0">
                <a:latin typeface="Times New Roman"/>
                <a:ea typeface="Times New Roman"/>
                <a:cs typeface="Times New Roman"/>
                <a:sym typeface="Times New Roman"/>
              </a:rPr>
              <a:t>Financial support though camperships or uniform bank</a:t>
            </a:r>
            <a:endParaRPr lang="en-US" sz="3200" dirty="0"/>
          </a:p>
          <a:p>
            <a:pPr marL="342900" lvl="0" indent="-342900">
              <a:spcBef>
                <a:spcPts val="0"/>
              </a:spcBef>
            </a:pPr>
            <a:r>
              <a:rPr lang="en-US" sz="3200" dirty="0">
                <a:latin typeface="Times New Roman"/>
                <a:ea typeface="Times New Roman"/>
                <a:cs typeface="Times New Roman"/>
                <a:sym typeface="Times New Roman"/>
              </a:rPr>
              <a:t>Cub-based camp service projects</a:t>
            </a:r>
          </a:p>
          <a:p>
            <a:pPr marL="342900" lvl="0" indent="-342900">
              <a:spcBef>
                <a:spcPts val="0"/>
              </a:spcBef>
            </a:pPr>
            <a:r>
              <a:rPr lang="en-US" sz="3200" dirty="0" err="1">
                <a:latin typeface="Times New Roman"/>
                <a:ea typeface="Times New Roman"/>
                <a:cs typeface="Times New Roman"/>
                <a:sym typeface="Times New Roman"/>
              </a:rPr>
              <a:t>Webelo</a:t>
            </a:r>
            <a:r>
              <a:rPr lang="en-US" sz="3200" dirty="0">
                <a:latin typeface="Times New Roman"/>
                <a:ea typeface="Times New Roman"/>
                <a:cs typeface="Times New Roman"/>
                <a:sym typeface="Times New Roman"/>
              </a:rPr>
              <a:t>-to-Scout transition support</a:t>
            </a:r>
          </a:p>
        </p:txBody>
      </p:sp>
    </p:spTree>
    <p:extLst>
      <p:ext uri="{BB962C8B-B14F-4D97-AF65-F5344CB8AC3E}">
        <p14:creationId xmlns:p14="http://schemas.microsoft.com/office/powerpoint/2010/main" val="19625888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324</Words>
  <Application>Microsoft Office PowerPoint</Application>
  <PresentationFormat>On-screen Show (4:3)</PresentationFormat>
  <Paragraphs>36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1_Office Theme</vt:lpstr>
      <vt:lpstr>The Order of the Arrow and Cub Scouting</vt:lpstr>
      <vt:lpstr>PowerPoint Presentation</vt:lpstr>
      <vt:lpstr>PowerPoint Presentation</vt:lpstr>
      <vt:lpstr>Cub Scout Program Background</vt:lpstr>
      <vt:lpstr>Cub Scout Program Background</vt:lpstr>
      <vt:lpstr>Current Support of Cub Scouting Brainstorming Activity</vt:lpstr>
      <vt:lpstr>Increased Opportunities for the OA In Cub Scouting</vt:lpstr>
      <vt:lpstr>Support Cub Scout Activities</vt:lpstr>
      <vt:lpstr>Support Cub Scout Activities</vt:lpstr>
      <vt:lpstr>Questions or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Emery David</dc:creator>
  <cp:lastModifiedBy>David Emery</cp:lastModifiedBy>
  <cp:revision>27</cp:revision>
  <dcterms:modified xsi:type="dcterms:W3CDTF">2018-12-21T23:55:29Z</dcterms:modified>
</cp:coreProperties>
</file>