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58" r:id="rId3"/>
    <p:sldId id="260" r:id="rId4"/>
    <p:sldId id="261" r:id="rId5"/>
    <p:sldId id="267" r:id="rId6"/>
    <p:sldId id="268" r:id="rId7"/>
    <p:sldId id="269" r:id="rId8"/>
    <p:sldId id="270" r:id="rId9"/>
    <p:sldId id="262" r:id="rId10"/>
    <p:sldId id="271" r:id="rId11"/>
    <p:sldId id="263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03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7E5EFE-80D4-4345-ADF2-B8AF25128F01}" type="datetimeFigureOut">
              <a:rPr lang="en-US" smtClean="0"/>
              <a:t>2/23/2019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69362C-1E0B-4727-87B2-D29A1103D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63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35043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rgbClr val="FFFFFF"/>
              </a:buClr>
              <a:buFont typeface="Arial"/>
              <a:buNone/>
              <a:defRPr sz="3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350"/>
            </a:lvl2pPr>
            <a:lvl3pPr lvl="2" indent="0">
              <a:spcBef>
                <a:spcPts val="0"/>
              </a:spcBef>
              <a:buNone/>
              <a:defRPr sz="1350"/>
            </a:lvl3pPr>
            <a:lvl4pPr lvl="3" indent="0">
              <a:spcBef>
                <a:spcPts val="0"/>
              </a:spcBef>
              <a:buNone/>
              <a:defRPr sz="1350"/>
            </a:lvl4pPr>
            <a:lvl5pPr lvl="4" indent="0">
              <a:spcBef>
                <a:spcPts val="0"/>
              </a:spcBef>
              <a:buNone/>
              <a:defRPr sz="1350"/>
            </a:lvl5pPr>
            <a:lvl6pPr lvl="5" indent="0">
              <a:spcBef>
                <a:spcPts val="0"/>
              </a:spcBef>
              <a:buNone/>
              <a:defRPr sz="1350"/>
            </a:lvl6pPr>
            <a:lvl7pPr lvl="6" indent="0">
              <a:spcBef>
                <a:spcPts val="0"/>
              </a:spcBef>
              <a:buNone/>
              <a:defRPr sz="1350"/>
            </a:lvl7pPr>
            <a:lvl8pPr lvl="7" indent="0">
              <a:spcBef>
                <a:spcPts val="0"/>
              </a:spcBef>
              <a:buNone/>
              <a:defRPr sz="1350"/>
            </a:lvl8pPr>
            <a:lvl9pPr lvl="8" indent="0">
              <a:spcBef>
                <a:spcPts val="0"/>
              </a:spcBef>
              <a:buNone/>
              <a:defRPr sz="135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1371601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80"/>
              </a:spcBef>
              <a:buClr>
                <a:srgbClr val="FFFFFF"/>
              </a:buClr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42900" marR="0" lvl="1" indent="0" algn="ctr" rtl="0">
              <a:spcBef>
                <a:spcPts val="420"/>
              </a:spcBef>
              <a:buClr>
                <a:srgbClr val="888888"/>
              </a:buClr>
              <a:buFont typeface="Arial"/>
              <a:buNone/>
              <a:defRPr sz="21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685800" marR="0" lvl="2" indent="0" algn="ctr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00" marR="0" lvl="3" indent="0" algn="ctr" rtl="0">
              <a:spcBef>
                <a:spcPts val="300"/>
              </a:spcBef>
              <a:buClr>
                <a:srgbClr val="888888"/>
              </a:buClr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371600" marR="0" lvl="4" indent="0" algn="ctr" rtl="0">
              <a:spcBef>
                <a:spcPts val="300"/>
              </a:spcBef>
              <a:buClr>
                <a:srgbClr val="888888"/>
              </a:buClr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714500" marR="0" lvl="5" indent="0" algn="ctr" rtl="0">
              <a:spcBef>
                <a:spcPts val="300"/>
              </a:spcBef>
              <a:buClr>
                <a:srgbClr val="888888"/>
              </a:buClr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ctr" rtl="0">
              <a:spcBef>
                <a:spcPts val="300"/>
              </a:spcBef>
              <a:buClr>
                <a:srgbClr val="888888"/>
              </a:buClr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ctr" rtl="0">
              <a:spcBef>
                <a:spcPts val="300"/>
              </a:spcBef>
              <a:buClr>
                <a:srgbClr val="888888"/>
              </a:buClr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ctr" rtl="0">
              <a:spcBef>
                <a:spcPts val="300"/>
              </a:spcBef>
              <a:buClr>
                <a:srgbClr val="888888"/>
              </a:buClr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72030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2048310" y="274639"/>
            <a:ext cx="6638488" cy="74945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33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350"/>
            </a:lvl2pPr>
            <a:lvl3pPr lvl="2" indent="0">
              <a:spcBef>
                <a:spcPts val="0"/>
              </a:spcBef>
              <a:buNone/>
              <a:defRPr sz="1350"/>
            </a:lvl3pPr>
            <a:lvl4pPr lvl="3" indent="0">
              <a:spcBef>
                <a:spcPts val="0"/>
              </a:spcBef>
              <a:buNone/>
              <a:defRPr sz="1350"/>
            </a:lvl4pPr>
            <a:lvl5pPr lvl="4" indent="0">
              <a:spcBef>
                <a:spcPts val="0"/>
              </a:spcBef>
              <a:buNone/>
              <a:defRPr sz="1350"/>
            </a:lvl5pPr>
            <a:lvl6pPr lvl="5" indent="0">
              <a:spcBef>
                <a:spcPts val="0"/>
              </a:spcBef>
              <a:buNone/>
              <a:defRPr sz="1350"/>
            </a:lvl6pPr>
            <a:lvl7pPr lvl="6" indent="0">
              <a:spcBef>
                <a:spcPts val="0"/>
              </a:spcBef>
              <a:buNone/>
              <a:defRPr sz="1350"/>
            </a:lvl7pPr>
            <a:lvl8pPr lvl="7" indent="0">
              <a:spcBef>
                <a:spcPts val="0"/>
              </a:spcBef>
              <a:buNone/>
              <a:defRPr sz="1350"/>
            </a:lvl8pPr>
            <a:lvl9pPr lvl="8" indent="0">
              <a:spcBef>
                <a:spcPts val="0"/>
              </a:spcBef>
              <a:buNone/>
              <a:defRPr sz="135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457200" y="1734127"/>
            <a:ext cx="8229600" cy="43920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57175" marR="0" lvl="0" indent="-104775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57213" marR="0" lvl="1" indent="-80963" algn="l" rtl="0">
              <a:spcBef>
                <a:spcPts val="420"/>
              </a:spcBef>
              <a:buClr>
                <a:schemeClr val="dk1"/>
              </a:buClr>
              <a:buSzPct val="1000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857250" marR="0" lvl="2" indent="-5715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200150" marR="0" lvl="3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543050" marR="0" lvl="4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885950" marR="0" lvl="5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16933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2061967" y="274637"/>
            <a:ext cx="6624833" cy="7221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FFFF"/>
              </a:buClr>
              <a:buFont typeface="Arial"/>
              <a:buNone/>
              <a:defRPr sz="4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18933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2238233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1657350" y="2455069"/>
            <a:ext cx="5829300" cy="1102518"/>
          </a:xfrm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ctr" anchorCtr="0">
            <a:noAutofit/>
          </a:bodyPr>
          <a:lstStyle/>
          <a:p>
            <a:pPr>
              <a:buSzPct val="25000"/>
            </a:pPr>
            <a:r>
              <a:rPr lang="en-US" sz="4000" b="1" dirty="0" err="1"/>
              <a:t>eNewsletters</a:t>
            </a:r>
            <a:endParaRPr lang="en-US" sz="4000" b="1" dirty="0"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1807700" y="3771900"/>
            <a:ext cx="5475848" cy="1314450"/>
          </a:xfrm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t" anchorCtr="0">
            <a:noAutofit/>
          </a:bodyPr>
          <a:lstStyle/>
          <a:p>
            <a:pPr>
              <a:spcBef>
                <a:spcPts val="0"/>
              </a:spcBef>
              <a:buSzPct val="25000"/>
            </a:pPr>
            <a:r>
              <a:rPr lang="en-US" b="1" dirty="0"/>
              <a:t>How-To</a:t>
            </a:r>
          </a:p>
        </p:txBody>
      </p:sp>
    </p:spTree>
    <p:extLst>
      <p:ext uri="{BB962C8B-B14F-4D97-AF65-F5344CB8AC3E}">
        <p14:creationId xmlns:p14="http://schemas.microsoft.com/office/powerpoint/2010/main" val="352469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Choosing Relevant Content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8" y="1392751"/>
            <a:ext cx="8229600" cy="4392035"/>
          </a:xfrm>
        </p:spPr>
        <p:txBody>
          <a:bodyPr/>
          <a:lstStyle/>
          <a:p>
            <a:endParaRPr lang="en-US" dirty="0"/>
          </a:p>
          <a:p>
            <a:r>
              <a:rPr lang="en-US" u="sng" dirty="0"/>
              <a:t>Interview</a:t>
            </a:r>
            <a:r>
              <a:rPr lang="en-US" dirty="0"/>
              <a:t> – asking a prominent person questions</a:t>
            </a:r>
          </a:p>
          <a:p>
            <a:endParaRPr lang="en-US" u="sng" dirty="0"/>
          </a:p>
          <a:p>
            <a:r>
              <a:rPr lang="en-US" u="sng" dirty="0"/>
              <a:t>Profile</a:t>
            </a:r>
            <a:r>
              <a:rPr lang="en-US" dirty="0"/>
              <a:t> – gives the story of a prominent person</a:t>
            </a:r>
          </a:p>
          <a:p>
            <a:endParaRPr lang="en-US" u="sng" dirty="0"/>
          </a:p>
          <a:p>
            <a:r>
              <a:rPr lang="en-US" u="sng" dirty="0"/>
              <a:t>Best practices</a:t>
            </a:r>
          </a:p>
        </p:txBody>
      </p:sp>
    </p:spTree>
    <p:extLst>
      <p:ext uri="{BB962C8B-B14F-4D97-AF65-F5344CB8AC3E}">
        <p14:creationId xmlns:p14="http://schemas.microsoft.com/office/powerpoint/2010/main" val="21511998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Designing Your Own </a:t>
            </a:r>
            <a:r>
              <a:rPr lang="en-US" dirty="0" err="1"/>
              <a:t>eNewsletter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09747E-BC29-4B47-8AF3-5C7514AED9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078" y="1551903"/>
            <a:ext cx="8189843" cy="3754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570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7B5A7-4FB5-41D7-9996-2075F04AC7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 for joining us today!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0AAB5F-973A-413C-91CB-31136F5BAB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1286692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Connect Digitally?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8" y="1392751"/>
            <a:ext cx="8229600" cy="4392035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Social media (Facebook, Twitter, Instagram, and Tumblr are used by the OA nationally)</a:t>
            </a:r>
          </a:p>
          <a:p>
            <a:endParaRPr lang="en-US" dirty="0"/>
          </a:p>
          <a:p>
            <a:r>
              <a:rPr lang="en-US" dirty="0"/>
              <a:t>Texting (Mass texting services like Remind101)</a:t>
            </a:r>
          </a:p>
          <a:p>
            <a:endParaRPr lang="en-US" dirty="0"/>
          </a:p>
          <a:p>
            <a:r>
              <a:rPr lang="en-US" dirty="0"/>
              <a:t>Website</a:t>
            </a:r>
          </a:p>
          <a:p>
            <a:endParaRPr lang="en-US" dirty="0"/>
          </a:p>
          <a:p>
            <a:r>
              <a:rPr lang="en-US" dirty="0"/>
              <a:t>Email Newsletters</a:t>
            </a:r>
          </a:p>
        </p:txBody>
      </p:sp>
    </p:spTree>
    <p:extLst>
      <p:ext uri="{BB962C8B-B14F-4D97-AF65-F5344CB8AC3E}">
        <p14:creationId xmlns:p14="http://schemas.microsoft.com/office/powerpoint/2010/main" val="3229506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8" y="1392751"/>
            <a:ext cx="8229600" cy="4392035"/>
          </a:xfrm>
        </p:spPr>
        <p:txBody>
          <a:bodyPr/>
          <a:lstStyle/>
          <a:p>
            <a:pPr marL="152400" indent="0" algn="ctr">
              <a:buNone/>
            </a:pPr>
            <a:r>
              <a:rPr lang="en-US" sz="4000" b="1" dirty="0"/>
              <a:t>Digital vs. Printed</a:t>
            </a:r>
          </a:p>
          <a:p>
            <a:pPr marL="152400" indent="0" algn="ctr">
              <a:buNone/>
            </a:pPr>
            <a:r>
              <a:rPr lang="en-US" sz="4000" b="1" dirty="0"/>
              <a:t>Publications</a:t>
            </a:r>
          </a:p>
          <a:p>
            <a:pPr marL="152400" indent="0" algn="ctr">
              <a:buNone/>
            </a:pPr>
            <a:endParaRPr lang="en-US" sz="4000" b="1" dirty="0"/>
          </a:p>
          <a:p>
            <a:pPr marL="152400" indent="0" algn="ctr">
              <a:buNone/>
            </a:pPr>
            <a:r>
              <a:rPr lang="en-US" sz="2800" dirty="0"/>
              <a:t>Which style is best for your group?</a:t>
            </a:r>
          </a:p>
        </p:txBody>
      </p:sp>
    </p:spTree>
    <p:extLst>
      <p:ext uri="{BB962C8B-B14F-4D97-AF65-F5344CB8AC3E}">
        <p14:creationId xmlns:p14="http://schemas.microsoft.com/office/powerpoint/2010/main" val="2937196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Publications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8" y="1392751"/>
            <a:ext cx="8229600" cy="4392035"/>
          </a:xfrm>
        </p:spPr>
        <p:txBody>
          <a:bodyPr/>
          <a:lstStyle/>
          <a:p>
            <a:pPr marL="152400" indent="0" algn="ctr">
              <a:buNone/>
            </a:pPr>
            <a:r>
              <a:rPr lang="en-US" sz="3200" b="1" dirty="0"/>
              <a:t>Pros</a:t>
            </a:r>
          </a:p>
          <a:p>
            <a:endParaRPr lang="en-US" dirty="0"/>
          </a:p>
          <a:p>
            <a:r>
              <a:rPr lang="en-US" dirty="0"/>
              <a:t>Inexpensive</a:t>
            </a:r>
          </a:p>
          <a:p>
            <a:r>
              <a:rPr lang="en-US" dirty="0"/>
              <a:t>Ease of access (might view on phone)</a:t>
            </a:r>
          </a:p>
          <a:p>
            <a:r>
              <a:rPr lang="en-US" dirty="0"/>
              <a:t>Easy to layout and format</a:t>
            </a:r>
          </a:p>
          <a:p>
            <a:r>
              <a:rPr lang="en-US" dirty="0"/>
              <a:t>Can integrate social media</a:t>
            </a:r>
          </a:p>
          <a:p>
            <a:r>
              <a:rPr lang="en-US" dirty="0"/>
              <a:t>Wide reach (can be sent to parents and Arrowmen)</a:t>
            </a:r>
          </a:p>
        </p:txBody>
      </p:sp>
    </p:spTree>
    <p:extLst>
      <p:ext uri="{BB962C8B-B14F-4D97-AF65-F5344CB8AC3E}">
        <p14:creationId xmlns:p14="http://schemas.microsoft.com/office/powerpoint/2010/main" val="3769664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Publications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8" y="1392751"/>
            <a:ext cx="8229600" cy="4392035"/>
          </a:xfrm>
        </p:spPr>
        <p:txBody>
          <a:bodyPr/>
          <a:lstStyle/>
          <a:p>
            <a:pPr marL="152400" indent="0" algn="ctr">
              <a:buNone/>
            </a:pPr>
            <a:r>
              <a:rPr lang="en-US" sz="3200" b="1" dirty="0"/>
              <a:t>Cons</a:t>
            </a:r>
          </a:p>
          <a:p>
            <a:endParaRPr lang="en-US" dirty="0"/>
          </a:p>
          <a:p>
            <a:r>
              <a:rPr lang="en-US" dirty="0"/>
              <a:t>Can easily be ignored</a:t>
            </a:r>
          </a:p>
          <a:p>
            <a:endParaRPr lang="en-US" dirty="0"/>
          </a:p>
          <a:p>
            <a:r>
              <a:rPr lang="en-US" dirty="0"/>
              <a:t>Might not be delivered well (i.e. marked as spam)</a:t>
            </a:r>
          </a:p>
        </p:txBody>
      </p:sp>
    </p:spTree>
    <p:extLst>
      <p:ext uri="{BB962C8B-B14F-4D97-AF65-F5344CB8AC3E}">
        <p14:creationId xmlns:p14="http://schemas.microsoft.com/office/powerpoint/2010/main" val="706364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Printed Publications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8" y="1392751"/>
            <a:ext cx="8229600" cy="4392035"/>
          </a:xfrm>
        </p:spPr>
        <p:txBody>
          <a:bodyPr/>
          <a:lstStyle/>
          <a:p>
            <a:pPr marL="152400" indent="0" algn="ctr">
              <a:buNone/>
            </a:pPr>
            <a:r>
              <a:rPr lang="en-US" sz="3200" b="1" dirty="0"/>
              <a:t>Pros</a:t>
            </a:r>
          </a:p>
          <a:p>
            <a:endParaRPr lang="en-US" dirty="0"/>
          </a:p>
          <a:p>
            <a:r>
              <a:rPr lang="en-US" dirty="0"/>
              <a:t>Prompts better recall</a:t>
            </a:r>
          </a:p>
          <a:p>
            <a:endParaRPr lang="en-US" dirty="0"/>
          </a:p>
          <a:p>
            <a:r>
              <a:rPr lang="en-US" dirty="0"/>
              <a:t>Does not rely on internet access</a:t>
            </a:r>
          </a:p>
        </p:txBody>
      </p:sp>
    </p:spTree>
    <p:extLst>
      <p:ext uri="{BB962C8B-B14F-4D97-AF65-F5344CB8AC3E}">
        <p14:creationId xmlns:p14="http://schemas.microsoft.com/office/powerpoint/2010/main" val="1129433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Printed Publications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8" y="1392751"/>
            <a:ext cx="8229600" cy="4392035"/>
          </a:xfrm>
        </p:spPr>
        <p:txBody>
          <a:bodyPr/>
          <a:lstStyle/>
          <a:p>
            <a:pPr marL="152400" indent="0" algn="ctr">
              <a:buNone/>
            </a:pPr>
            <a:r>
              <a:rPr lang="en-US" sz="3200" b="1" dirty="0"/>
              <a:t>Cons</a:t>
            </a:r>
          </a:p>
          <a:p>
            <a:endParaRPr lang="en-US" dirty="0"/>
          </a:p>
          <a:p>
            <a:r>
              <a:rPr lang="en-US" dirty="0"/>
              <a:t>Expensive</a:t>
            </a:r>
          </a:p>
          <a:p>
            <a:endParaRPr lang="en-US" dirty="0"/>
          </a:p>
          <a:p>
            <a:r>
              <a:rPr lang="en-US" dirty="0"/>
              <a:t>Environmentally unfriendly</a:t>
            </a:r>
          </a:p>
        </p:txBody>
      </p:sp>
    </p:spTree>
    <p:extLst>
      <p:ext uri="{BB962C8B-B14F-4D97-AF65-F5344CB8AC3E}">
        <p14:creationId xmlns:p14="http://schemas.microsoft.com/office/powerpoint/2010/main" val="3011433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Choosing Relevant Content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8" y="1392751"/>
            <a:ext cx="8229600" cy="4392035"/>
          </a:xfrm>
        </p:spPr>
        <p:txBody>
          <a:bodyPr/>
          <a:lstStyle/>
          <a:p>
            <a:endParaRPr lang="en-US" dirty="0"/>
          </a:p>
          <a:p>
            <a:pPr marL="152400" indent="0" algn="ctr">
              <a:buNone/>
            </a:pPr>
            <a:r>
              <a:rPr lang="en-US" sz="3000" b="1" dirty="0"/>
              <a:t>If the content is not relevant, you risk making the readers bored and disinterested</a:t>
            </a:r>
          </a:p>
        </p:txBody>
      </p:sp>
    </p:spTree>
    <p:extLst>
      <p:ext uri="{BB962C8B-B14F-4D97-AF65-F5344CB8AC3E}">
        <p14:creationId xmlns:p14="http://schemas.microsoft.com/office/powerpoint/2010/main" val="2187601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Choosing Relevant Content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8" y="1392751"/>
            <a:ext cx="8229600" cy="4392035"/>
          </a:xfrm>
        </p:spPr>
        <p:txBody>
          <a:bodyPr/>
          <a:lstStyle/>
          <a:p>
            <a:endParaRPr lang="en-US" dirty="0"/>
          </a:p>
          <a:p>
            <a:r>
              <a:rPr lang="en-US" u="sng" dirty="0"/>
              <a:t>Promotional</a:t>
            </a:r>
            <a:r>
              <a:rPr lang="en-US" dirty="0"/>
              <a:t> – promote upcoming events</a:t>
            </a:r>
          </a:p>
          <a:p>
            <a:endParaRPr lang="en-US" u="sng" dirty="0"/>
          </a:p>
          <a:p>
            <a:r>
              <a:rPr lang="en-US" u="sng" dirty="0"/>
              <a:t>Updates</a:t>
            </a:r>
            <a:r>
              <a:rPr lang="en-US" dirty="0"/>
              <a:t> – letters from officers/chairmen</a:t>
            </a:r>
          </a:p>
          <a:p>
            <a:endParaRPr lang="en-US" u="sng" dirty="0"/>
          </a:p>
          <a:p>
            <a:r>
              <a:rPr lang="en-US" u="sng" dirty="0"/>
              <a:t>Reports</a:t>
            </a:r>
            <a:r>
              <a:rPr lang="en-US" dirty="0"/>
              <a:t> – summaries from past events</a:t>
            </a:r>
          </a:p>
          <a:p>
            <a:endParaRPr lang="en-US" u="sng" dirty="0"/>
          </a:p>
          <a:p>
            <a:r>
              <a:rPr lang="en-US" u="sng" dirty="0"/>
              <a:t>Historical</a:t>
            </a:r>
            <a:r>
              <a:rPr lang="en-US" dirty="0"/>
              <a:t> – explain some historical aspect of OA</a:t>
            </a:r>
          </a:p>
        </p:txBody>
      </p:sp>
    </p:spTree>
    <p:extLst>
      <p:ext uri="{BB962C8B-B14F-4D97-AF65-F5344CB8AC3E}">
        <p14:creationId xmlns:p14="http://schemas.microsoft.com/office/powerpoint/2010/main" val="197883753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204</Words>
  <Application>Microsoft Office PowerPoint</Application>
  <PresentationFormat>On-screen Show (4:3)</PresentationFormat>
  <Paragraphs>63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1_Office Theme</vt:lpstr>
      <vt:lpstr>eNewsletters</vt:lpstr>
      <vt:lpstr>How Do We Connect Digitally?</vt:lpstr>
      <vt:lpstr>PowerPoint Presentation</vt:lpstr>
      <vt:lpstr>Digital Publications</vt:lpstr>
      <vt:lpstr>Digital Publications</vt:lpstr>
      <vt:lpstr>Printed Publications</vt:lpstr>
      <vt:lpstr>Printed Publications</vt:lpstr>
      <vt:lpstr>Choosing Relevant Content</vt:lpstr>
      <vt:lpstr>Choosing Relevant Content</vt:lpstr>
      <vt:lpstr>Choosing Relevant Content</vt:lpstr>
      <vt:lpstr>Designing Your Own eNewsletter</vt:lpstr>
      <vt:lpstr>Thank you for joining us today!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Emery</dc:creator>
  <cp:lastModifiedBy>David Emery</cp:lastModifiedBy>
  <cp:revision>17</cp:revision>
  <dcterms:created xsi:type="dcterms:W3CDTF">2017-11-02T05:39:35Z</dcterms:created>
  <dcterms:modified xsi:type="dcterms:W3CDTF">2019-02-23T20:44:10Z</dcterms:modified>
</cp:coreProperties>
</file>