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43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3288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-bsa.org/pages/content/public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4200" dirty="0">
                <a:latin typeface="Souce Sans Pro"/>
                <a:ea typeface="Souce Sans Pro"/>
                <a:cs typeface="Souce Sans Pro"/>
                <a:sym typeface="Souce Sans Pro"/>
              </a:rPr>
              <a:t>Chapter Leadership Experience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Operations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 dirty="0">
                <a:latin typeface="Souce Sans Pro"/>
                <a:ea typeface="Souce Sans Pro"/>
                <a:cs typeface="Souce Sans Pro"/>
                <a:sym typeface="Souce Sans Pro"/>
              </a:rPr>
              <a:t>Objectives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0922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None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You will be able to: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Examine how the Purpose and Mission of the OA relates to Chapter Leadership.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Develop an understanding of Chapter structure and leadership roles.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Discuss effective modes of communication within a Chapter.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Develop a strategy to run an effective Chapter meeting.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Explore resources to enhance and maintain leadership within a Chapter.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 dirty="0">
                <a:latin typeface="Souce Sans Pro"/>
                <a:ea typeface="Souce Sans Pro"/>
                <a:cs typeface="Souce Sans Pro"/>
                <a:sym typeface="Souce Sans Pro"/>
              </a:rPr>
              <a:t>Introduction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Order of the Arrow Mission: </a:t>
            </a:r>
            <a:r>
              <a:rPr lang="en-US" sz="1600" i="1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to fulfill its purpose as an integral part of the BSA through positive youth leadership under the guidance of selected capable adults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Order of the Arrow Purposes: 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dk1"/>
                </a:solidFill>
              </a:rPr>
              <a:t>Recognize those who best exemplify the Scout Oath and Law in their daily lives and through that recognition cause other to conduct themselves in a way that warrants similar recognition.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dk1"/>
                </a:solidFill>
              </a:rPr>
              <a:t>Promote camping, responsible outdoor adventure, and environmental stewardship as essential components of every Scout’s experience, in the unit, year-round, and in summer camp.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dk1"/>
                </a:solidFill>
              </a:rPr>
              <a:t>Develop leaders with the willingness, character, spirit and ability to advance the activities of their units, our brotherhood, Scouting, and ultimately our nation.</a:t>
            </a: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dk1"/>
                </a:solidFill>
              </a:rPr>
              <a:t>Crystallize the Scout habit of helpfulness into a life purpose of leadership in cheerful service to others.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>
                <a:latin typeface="Souce Sans Pro"/>
                <a:ea typeface="Souce Sans Pro"/>
                <a:cs typeface="Souce Sans Pro"/>
                <a:sym typeface="Souce Sans Pro"/>
              </a:rPr>
              <a:t>Chapter Structure/Leadership Roles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Chapter -&gt; Lodge -&gt; Section -&gt; Region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Chapter offices and positions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Chapter Chief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Chapter Vice Chief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Secretary/Treasurer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Ceremony Vice Chief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Adviser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Others?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3496075" y="3981650"/>
            <a:ext cx="1406400" cy="4106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Chapter Chief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6888625" y="3981650"/>
            <a:ext cx="1717499" cy="410699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Adviser</a:t>
            </a:r>
          </a:p>
        </p:txBody>
      </p:sp>
      <p:cxnSp>
        <p:nvCxnSpPr>
          <p:cNvPr id="50" name="Shape 50"/>
          <p:cNvCxnSpPr>
            <a:stCxn id="49" idx="1"/>
            <a:endCxn id="48" idx="3"/>
          </p:cNvCxnSpPr>
          <p:nvPr/>
        </p:nvCxnSpPr>
        <p:spPr>
          <a:xfrm rot="10800000">
            <a:off x="4902625" y="4186999"/>
            <a:ext cx="198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" name="Shape 51"/>
          <p:cNvSpPr txBox="1"/>
          <p:nvPr/>
        </p:nvSpPr>
        <p:spPr>
          <a:xfrm>
            <a:off x="3496075" y="4566650"/>
            <a:ext cx="1406400" cy="4106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Vice Chief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3508525" y="5188975"/>
            <a:ext cx="1406400" cy="4106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Sec/Treas</a:t>
            </a:r>
          </a:p>
        </p:txBody>
      </p:sp>
      <p:cxnSp>
        <p:nvCxnSpPr>
          <p:cNvPr id="53" name="Shape 53"/>
          <p:cNvCxnSpPr>
            <a:stCxn id="48" idx="2"/>
            <a:endCxn id="51" idx="0"/>
          </p:cNvCxnSpPr>
          <p:nvPr/>
        </p:nvCxnSpPr>
        <p:spPr>
          <a:xfrm>
            <a:off x="4199275" y="4392349"/>
            <a:ext cx="0" cy="17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54"/>
          <p:cNvCxnSpPr>
            <a:stCxn id="51" idx="2"/>
            <a:endCxn id="52" idx="0"/>
          </p:cNvCxnSpPr>
          <p:nvPr/>
        </p:nvCxnSpPr>
        <p:spPr>
          <a:xfrm>
            <a:off x="4199275" y="4977349"/>
            <a:ext cx="12600" cy="21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Shape 55"/>
          <p:cNvSpPr txBox="1"/>
          <p:nvPr/>
        </p:nvSpPr>
        <p:spPr>
          <a:xfrm>
            <a:off x="6888625" y="4566650"/>
            <a:ext cx="1717499" cy="410699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Associate Adviser</a:t>
            </a:r>
          </a:p>
        </p:txBody>
      </p:sp>
      <p:cxnSp>
        <p:nvCxnSpPr>
          <p:cNvPr id="56" name="Shape 56"/>
          <p:cNvCxnSpPr>
            <a:stCxn id="55" idx="0"/>
            <a:endCxn id="49" idx="2"/>
          </p:cNvCxnSpPr>
          <p:nvPr/>
        </p:nvCxnSpPr>
        <p:spPr>
          <a:xfrm rot="10800000">
            <a:off x="7747374" y="4392350"/>
            <a:ext cx="0" cy="17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" name="Shape 57"/>
          <p:cNvCxnSpPr>
            <a:stCxn id="55" idx="1"/>
            <a:endCxn id="58" idx="3"/>
          </p:cNvCxnSpPr>
          <p:nvPr/>
        </p:nvCxnSpPr>
        <p:spPr>
          <a:xfrm rot="10800000">
            <a:off x="6598825" y="4771999"/>
            <a:ext cx="28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" name="Shape 58"/>
          <p:cNvSpPr txBox="1"/>
          <p:nvPr/>
        </p:nvSpPr>
        <p:spPr>
          <a:xfrm>
            <a:off x="5192350" y="4566650"/>
            <a:ext cx="1406400" cy="4106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Ceremony VC</a:t>
            </a:r>
          </a:p>
        </p:txBody>
      </p:sp>
      <p:cxnSp>
        <p:nvCxnSpPr>
          <p:cNvPr id="59" name="Shape 59"/>
          <p:cNvCxnSpPr>
            <a:endCxn id="58" idx="0"/>
          </p:cNvCxnSpPr>
          <p:nvPr/>
        </p:nvCxnSpPr>
        <p:spPr>
          <a:xfrm>
            <a:off x="4603750" y="4368650"/>
            <a:ext cx="12918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 dirty="0">
                <a:latin typeface="Souce Sans Pro"/>
                <a:ea typeface="Souce Sans Pro"/>
                <a:cs typeface="Souce Sans Pro"/>
                <a:sym typeface="Souce Sans Pro"/>
              </a:rPr>
              <a:t>Chapter Structure/Leadership Roles (</a:t>
            </a:r>
            <a:r>
              <a:rPr lang="en-US" sz="3200" dirty="0" err="1">
                <a:latin typeface="Souce Sans Pro"/>
                <a:ea typeface="Souce Sans Pro"/>
                <a:cs typeface="Souce Sans Pro"/>
                <a:sym typeface="Souce Sans Pro"/>
              </a:rPr>
              <a:t>con’t</a:t>
            </a:r>
            <a:r>
              <a:rPr lang="en-US" sz="3200" dirty="0">
                <a:latin typeface="Souce Sans Pro"/>
                <a:ea typeface="Souce Sans Pro"/>
                <a:cs typeface="Souce Sans Pro"/>
                <a:sym typeface="Souce Sans Pro"/>
              </a:rPr>
              <a:t>)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Advisers and officers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Responsibilities of Officers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Key 3 Meetings with Chapter Chief, Chapter Adviser, and District Executive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700" y="3486850"/>
            <a:ext cx="3043999" cy="22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>
                <a:latin typeface="Souce Sans Pro"/>
                <a:ea typeface="Souce Sans Pro"/>
                <a:cs typeface="Souce Sans Pro"/>
                <a:sym typeface="Souce Sans Pro"/>
              </a:rPr>
              <a:t>Communications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What makes an effective message?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Clear </a:t>
            </a: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facts, attention getter, short and to the point, appropriate timing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Phone Tree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Remind texting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Email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Social Media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Agenda/distribution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50" y="3018374"/>
            <a:ext cx="1054500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650" y="4072875"/>
            <a:ext cx="1054500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2150" y="3018375"/>
            <a:ext cx="1054500" cy="10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2150" y="4072875"/>
            <a:ext cx="1054500" cy="10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>
                <a:latin typeface="Souce Sans Pro"/>
                <a:ea typeface="Souce Sans Pro"/>
                <a:cs typeface="Souce Sans Pro"/>
                <a:sym typeface="Souce Sans Pro"/>
              </a:rPr>
              <a:t>Activity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The role of an adviser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To guide and support the youth leaders, not to do their job for them</a:t>
            </a:r>
          </a:p>
          <a:p>
            <a:pPr marL="914400" marR="0" lvl="1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To ensure that all chapter operations are within BSA guidelines and policies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  <a:latin typeface="Souce Sans Pro"/>
              <a:ea typeface="Souce Sans Pro"/>
              <a:cs typeface="Souce Sans Pro"/>
              <a:sym typeface="Souce Sans Pro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>
                <a:latin typeface="Souce Sans Pro"/>
                <a:ea typeface="Souce Sans Pro"/>
                <a:cs typeface="Souce Sans Pro"/>
                <a:sym typeface="Souce Sans Pro"/>
              </a:rPr>
              <a:t>Running Meetings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Get everyone engaged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Share responsibility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Encourage participation 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Plan with a plan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Souce Sans Pro"/>
              <a:buNone/>
            </a:pPr>
            <a:r>
              <a:rPr lang="en-US" sz="3200">
                <a:latin typeface="Souce Sans Pro"/>
                <a:ea typeface="Souce Sans Pro"/>
                <a:cs typeface="Souce Sans Pro"/>
                <a:sym typeface="Souce Sans Pro"/>
              </a:rPr>
              <a:t>Resources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Chapter Operations Guide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OA Handbook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hlink"/>
                </a:solidFill>
                <a:latin typeface="Souce Sans Pro"/>
                <a:ea typeface="Souce Sans Pro"/>
                <a:cs typeface="Souce Sans Pro"/>
                <a:sym typeface="Souce Sans Pro"/>
                <a:hlinkClick r:id="rId3"/>
              </a:rPr>
              <a:t>http://www.oa-bsa.org/pages/content/publications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Lodge Officers and Advisers</a:t>
            </a:r>
          </a:p>
          <a:p>
            <a:pPr marL="457200" marR="0" lvl="0" indent="-355600" algn="l" rtl="0">
              <a:spcBef>
                <a:spcPts val="0"/>
              </a:spcBef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LLD/NLS/Conclave Training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10</TotalTime>
  <Words>370</Words>
  <Application>Microsoft Office PowerPoint</Application>
  <PresentationFormat>On-screen Show (4:3)</PresentationFormat>
  <Paragraphs>60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NOAC_Powerpoint_Red</vt:lpstr>
      <vt:lpstr>Chapter Leadership Experience</vt:lpstr>
      <vt:lpstr>Objectives</vt:lpstr>
      <vt:lpstr>Introduction</vt:lpstr>
      <vt:lpstr>Chapter Structure/Leadership Roles</vt:lpstr>
      <vt:lpstr>Chapter Structure/Leadership Roles (con’t)</vt:lpstr>
      <vt:lpstr>Communications</vt:lpstr>
      <vt:lpstr>Activity</vt:lpstr>
      <vt:lpstr>Running Meetings</vt:lpstr>
      <vt:lpstr>Resources</vt:lpstr>
      <vt:lpstr>For Training Resources and More Information Visit: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Leadership Experience</dc:title>
  <cp:lastModifiedBy>Jake Torpey</cp:lastModifiedBy>
  <cp:revision>4</cp:revision>
  <dcterms:modified xsi:type="dcterms:W3CDTF">2015-07-13T16:06:51Z</dcterms:modified>
</cp:coreProperties>
</file>