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908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Operations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 Chapter’s Path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What is MY Role as a Chapter Leader?</a:t>
            </a:r>
            <a:endParaRPr lang="en-US" sz="2400" dirty="0" smtClean="0"/>
          </a:p>
          <a:p>
            <a:pPr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7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381261" cy="414832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 smtClean="0"/>
              <a:t>“When we deal in </a:t>
            </a:r>
            <a:r>
              <a:rPr lang="en-US" sz="2800" b="1" dirty="0" smtClean="0"/>
              <a:t>Generalities 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			</a:t>
            </a:r>
            <a:r>
              <a:rPr lang="en-US" sz="2800" dirty="0" smtClean="0"/>
              <a:t>we shall never succeed.</a:t>
            </a:r>
          </a:p>
          <a:p>
            <a:pPr>
              <a:buNone/>
            </a:pPr>
            <a:r>
              <a:rPr lang="en-US" sz="2800" dirty="0" smtClean="0"/>
              <a:t> When we deal in </a:t>
            </a:r>
            <a:r>
              <a:rPr lang="en-US" sz="2800" b="1" dirty="0" smtClean="0"/>
              <a:t>Specifics </a:t>
            </a:r>
          </a:p>
          <a:p>
            <a:pPr>
              <a:buNone/>
            </a:pPr>
            <a:r>
              <a:rPr lang="en-US" sz="2800" dirty="0" smtClean="0"/>
              <a:t>				we shall rarely have a failure.</a:t>
            </a:r>
          </a:p>
          <a:p>
            <a:pPr>
              <a:buNone/>
            </a:pPr>
            <a:r>
              <a:rPr lang="en-US" sz="2800" dirty="0" smtClean="0"/>
              <a:t> When performance is </a:t>
            </a:r>
            <a:r>
              <a:rPr lang="en-US" sz="2800" b="1" dirty="0" smtClean="0"/>
              <a:t>Measured, </a:t>
            </a:r>
          </a:p>
          <a:p>
            <a:pPr>
              <a:buNone/>
            </a:pPr>
            <a:r>
              <a:rPr lang="en-US" sz="2800" dirty="0" smtClean="0"/>
              <a:t>				performance improves.</a:t>
            </a:r>
          </a:p>
          <a:p>
            <a:pPr>
              <a:buNone/>
            </a:pPr>
            <a:r>
              <a:rPr lang="en-US" sz="2800" dirty="0" smtClean="0"/>
              <a:t> When performance is </a:t>
            </a:r>
            <a:r>
              <a:rPr lang="en-US" sz="2800" b="1" dirty="0" smtClean="0"/>
              <a:t>Measured and Reported,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				the rate of performance 						accelerates.”</a:t>
            </a:r>
          </a:p>
          <a:p>
            <a:pPr algn="ctr">
              <a:buNone/>
            </a:pPr>
            <a:endParaRPr lang="en-US" sz="2800" dirty="0" smtClean="0"/>
          </a:p>
          <a:p>
            <a:pPr algn="r">
              <a:buNone/>
            </a:pPr>
            <a:r>
              <a:rPr lang="en-US" sz="2800" dirty="0" smtClean="0"/>
              <a:t>Thomas S Monson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What are your current Chapter Metrics?</a:t>
            </a:r>
          </a:p>
          <a:p>
            <a:pPr>
              <a:buNone/>
            </a:pPr>
            <a:r>
              <a:rPr lang="en-US" sz="2400" dirty="0" smtClean="0"/>
              <a:t>“Before we know where we are going,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		we need to know where we are at”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276601"/>
            <a:ext cx="4777409" cy="2587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22034" y="3959087"/>
            <a:ext cx="873181" cy="8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430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en-US" sz="7300" dirty="0" smtClean="0"/>
              <a:t>What are your current Chapter Metrics?</a:t>
            </a:r>
          </a:p>
          <a:p>
            <a:r>
              <a:rPr lang="en-US" sz="4500" dirty="0" smtClean="0"/>
              <a:t>Elections</a:t>
            </a:r>
          </a:p>
          <a:p>
            <a:r>
              <a:rPr lang="en-US" sz="4500" dirty="0" smtClean="0"/>
              <a:t>Total Members</a:t>
            </a:r>
          </a:p>
          <a:p>
            <a:r>
              <a:rPr lang="en-US" sz="4500" dirty="0" smtClean="0"/>
              <a:t>Total Due paying members</a:t>
            </a:r>
          </a:p>
          <a:p>
            <a:r>
              <a:rPr lang="en-US" sz="4500" dirty="0" smtClean="0"/>
              <a:t>Number of elected youth (and adults) going through the Ordeal</a:t>
            </a:r>
          </a:p>
          <a:p>
            <a:r>
              <a:rPr lang="en-US" sz="4500" dirty="0" smtClean="0"/>
              <a:t>Number of new Ordeal members attending a chapter meeting or activity within 60 days of their Ordeal</a:t>
            </a:r>
          </a:p>
          <a:p>
            <a:r>
              <a:rPr lang="en-US" sz="4500" dirty="0" smtClean="0"/>
              <a:t>Total attendance at chapter meetings</a:t>
            </a:r>
          </a:p>
          <a:p>
            <a:r>
              <a:rPr lang="en-US" sz="4500" dirty="0" smtClean="0"/>
              <a:t>Total attendance at activities</a:t>
            </a:r>
          </a:p>
          <a:p>
            <a:r>
              <a:rPr lang="en-US" sz="4500" dirty="0" smtClean="0"/>
              <a:t>Numbers of Ordeals eligible for Brotherhood</a:t>
            </a:r>
          </a:p>
          <a:p>
            <a:r>
              <a:rPr lang="en-US" sz="4500" dirty="0" smtClean="0"/>
              <a:t>Brotherhood conversion</a:t>
            </a:r>
          </a:p>
          <a:p>
            <a:r>
              <a:rPr lang="en-US" sz="4500" dirty="0" smtClean="0"/>
              <a:t>Honor chapter requirements and compliance</a:t>
            </a:r>
          </a:p>
          <a:p>
            <a:r>
              <a:rPr lang="en-US" sz="4500" dirty="0" smtClean="0"/>
              <a:t>Youth members elected to Lodge Offices</a:t>
            </a:r>
          </a:p>
          <a:p>
            <a:r>
              <a:rPr lang="en-US" sz="4500" dirty="0" smtClean="0"/>
              <a:t>Vigil Honor members and participation</a:t>
            </a:r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3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Where do you want your chapter to be?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Where do you want your chapter to be?</a:t>
            </a:r>
          </a:p>
          <a:p>
            <a:r>
              <a:rPr lang="en-US" sz="2400" dirty="0" smtClean="0"/>
              <a:t>Increase elections</a:t>
            </a:r>
          </a:p>
          <a:p>
            <a:r>
              <a:rPr lang="en-US" sz="2400" dirty="0" smtClean="0"/>
              <a:t>Increase Total Members</a:t>
            </a:r>
          </a:p>
          <a:p>
            <a:r>
              <a:rPr lang="en-US" sz="2400" dirty="0" smtClean="0"/>
              <a:t>Increase Total Due paying members</a:t>
            </a:r>
          </a:p>
          <a:p>
            <a:r>
              <a:rPr lang="en-US" sz="2400" dirty="0" smtClean="0"/>
              <a:t>Increase Total attendance to chapter meetings</a:t>
            </a:r>
          </a:p>
          <a:p>
            <a:r>
              <a:rPr lang="en-US" sz="2400" dirty="0" smtClean="0"/>
              <a:t>Increase Total attendance to activities</a:t>
            </a:r>
          </a:p>
          <a:p>
            <a:r>
              <a:rPr lang="en-US" sz="2400" dirty="0" smtClean="0"/>
              <a:t>Numbers of Ordeals eligible for Brotherhood</a:t>
            </a:r>
          </a:p>
          <a:p>
            <a:r>
              <a:rPr lang="en-US" sz="2400" dirty="0" smtClean="0"/>
              <a:t>Honor chapter requirements and compliance</a:t>
            </a:r>
          </a:p>
          <a:p>
            <a:pPr algn="ctr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69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How do we accomplish these goals?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3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How do we accomplish these goals?</a:t>
            </a:r>
          </a:p>
          <a:p>
            <a:r>
              <a:rPr lang="en-US" sz="2400" dirty="0" smtClean="0"/>
              <a:t>Break into 3 groups</a:t>
            </a:r>
          </a:p>
          <a:p>
            <a:r>
              <a:rPr lang="en-US" sz="2400" dirty="0" smtClean="0"/>
              <a:t>Take the assigned goals and outline strategies (10 minutes)</a:t>
            </a:r>
          </a:p>
          <a:p>
            <a:r>
              <a:rPr lang="en-US" sz="2400" dirty="0" smtClean="0"/>
              <a:t>Select a presenter to represent the group (youth)</a:t>
            </a:r>
          </a:p>
          <a:p>
            <a:r>
              <a:rPr lang="en-US" sz="2400" dirty="0" smtClean="0"/>
              <a:t>Be prepared to share your responses with the rest of the class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20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8694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Group 1</a:t>
            </a:r>
          </a:p>
          <a:p>
            <a:r>
              <a:rPr lang="en-US" sz="2400" dirty="0" smtClean="0"/>
              <a:t>Increase elections</a:t>
            </a:r>
          </a:p>
          <a:p>
            <a:r>
              <a:rPr lang="en-US" sz="2400" dirty="0" smtClean="0"/>
              <a:t>Increase Total Members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Group 2</a:t>
            </a:r>
          </a:p>
          <a:p>
            <a:r>
              <a:rPr lang="en-US" sz="2400" dirty="0" smtClean="0"/>
              <a:t>Increase Total Due paying members</a:t>
            </a:r>
          </a:p>
          <a:p>
            <a:r>
              <a:rPr lang="en-US" sz="2400" dirty="0" smtClean="0"/>
              <a:t>Increase Total attendance to chapter meetings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Group 3</a:t>
            </a:r>
          </a:p>
          <a:p>
            <a:r>
              <a:rPr lang="en-US" sz="2400" dirty="0" smtClean="0"/>
              <a:t>Increase Total attendance to activities</a:t>
            </a:r>
          </a:p>
          <a:p>
            <a:r>
              <a:rPr lang="en-US" sz="2400" dirty="0" smtClean="0"/>
              <a:t>Numbers of Ordeals eligible for Brotherhood</a:t>
            </a:r>
          </a:p>
          <a:p>
            <a:r>
              <a:rPr lang="en-US" sz="2400" dirty="0" smtClean="0"/>
              <a:t>Honor chapter requirements and compliance</a:t>
            </a:r>
          </a:p>
          <a:p>
            <a:pPr algn="ctr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4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Strategies to accomplish these goals?</a:t>
            </a:r>
          </a:p>
          <a:p>
            <a:r>
              <a:rPr lang="en-US" sz="2400" dirty="0" smtClean="0"/>
              <a:t>Take five minutes and present your strategies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1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Learning Objectives</a:t>
            </a:r>
          </a:p>
          <a:p>
            <a:pPr lvl="0"/>
            <a:r>
              <a:rPr lang="en-US" sz="2400" dirty="0" smtClean="0"/>
              <a:t>Identify the role of the chapter</a:t>
            </a:r>
          </a:p>
          <a:p>
            <a:pPr lvl="0"/>
            <a:r>
              <a:rPr lang="en-US" sz="2400" dirty="0" smtClean="0"/>
              <a:t>Identify the roles and responsibilities of chapter leaders</a:t>
            </a:r>
          </a:p>
          <a:p>
            <a:pPr lvl="0"/>
            <a:r>
              <a:rPr lang="en-US" sz="2400" dirty="0" smtClean="0"/>
              <a:t>Establish baseline of where your chapter is</a:t>
            </a:r>
          </a:p>
          <a:p>
            <a:pPr lvl="0"/>
            <a:r>
              <a:rPr lang="en-US" sz="2400" dirty="0" smtClean="0"/>
              <a:t>Identify the direction or “path” you want your chapter to go - Establish measureable Chapter Goals</a:t>
            </a:r>
          </a:p>
          <a:p>
            <a:pPr lvl="0"/>
            <a:r>
              <a:rPr lang="en-US" sz="2400" dirty="0" smtClean="0"/>
              <a:t>Define strategies in reaching Chapter Goals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3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Conclusion</a:t>
            </a:r>
          </a:p>
          <a:p>
            <a:r>
              <a:rPr lang="en-US" sz="2400" dirty="0" smtClean="0"/>
              <a:t>Define – Roles, responsibilities and metrics</a:t>
            </a:r>
          </a:p>
          <a:p>
            <a:r>
              <a:rPr lang="en-US" sz="2400" dirty="0" smtClean="0"/>
              <a:t>Measure – Where we are</a:t>
            </a:r>
          </a:p>
          <a:p>
            <a:r>
              <a:rPr lang="en-US" sz="2400" dirty="0" smtClean="0"/>
              <a:t>Establish – Set reachable goals</a:t>
            </a:r>
          </a:p>
          <a:p>
            <a:r>
              <a:rPr lang="en-US" sz="2400" dirty="0" smtClean="0"/>
              <a:t>Implement – Pit into action</a:t>
            </a:r>
          </a:p>
          <a:p>
            <a:r>
              <a:rPr lang="en-US" sz="2400" dirty="0" smtClean="0"/>
              <a:t>Analyze – What does the data say?</a:t>
            </a:r>
          </a:p>
          <a:p>
            <a:r>
              <a:rPr lang="en-US" sz="2400" dirty="0" smtClean="0"/>
              <a:t>Action – Follow the data</a:t>
            </a:r>
          </a:p>
          <a:p>
            <a:pPr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3200" dirty="0" smtClean="0"/>
              <a:t>“Now you’re on the right path”</a:t>
            </a:r>
          </a:p>
          <a:p>
            <a:pPr>
              <a:buNone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39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What is the role of the Chapter?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What is the role of the Chapter?</a:t>
            </a:r>
          </a:p>
          <a:p>
            <a:r>
              <a:rPr lang="en-US" sz="2800" dirty="0" smtClean="0"/>
              <a:t>Comply with National Mission Statement</a:t>
            </a:r>
          </a:p>
          <a:p>
            <a:pPr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30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What is the role of the Chapter?</a:t>
            </a:r>
          </a:p>
          <a:p>
            <a:pPr marL="45720" indent="0">
              <a:buNone/>
            </a:pPr>
            <a:r>
              <a:rPr lang="en-US" sz="2800" b="1" dirty="0"/>
              <a:t>Boy Scouts of </a:t>
            </a:r>
            <a:r>
              <a:rPr lang="en-US" sz="2800" b="1" dirty="0" smtClean="0"/>
              <a:t>America</a:t>
            </a:r>
            <a:r>
              <a:rPr lang="en-US" sz="2800" dirty="0"/>
              <a:t> </a:t>
            </a:r>
            <a:r>
              <a:rPr lang="en-US" sz="2800" b="1" dirty="0" smtClean="0"/>
              <a:t>Mission </a:t>
            </a:r>
            <a:r>
              <a:rPr lang="en-US" sz="2800" b="1" dirty="0"/>
              <a:t>Statement</a:t>
            </a:r>
            <a:endParaRPr lang="en-US" sz="2800" dirty="0"/>
          </a:p>
          <a:p>
            <a:pPr marL="45720" indent="0">
              <a:buNone/>
            </a:pPr>
            <a:r>
              <a:rPr lang="en-US" sz="2800" dirty="0" smtClean="0"/>
              <a:t>	The </a:t>
            </a:r>
            <a:r>
              <a:rPr lang="en-US" sz="2800" dirty="0"/>
              <a:t>mission of the Boy Scouts of America 	</a:t>
            </a:r>
            <a:r>
              <a:rPr lang="en-US" sz="2800" dirty="0" smtClean="0"/>
              <a:t>		is </a:t>
            </a:r>
            <a:r>
              <a:rPr lang="en-US" sz="2800" dirty="0"/>
              <a:t>to prepare young people to make ethical </a:t>
            </a:r>
            <a:r>
              <a:rPr lang="en-US" sz="2800" dirty="0" smtClean="0"/>
              <a:t>		and </a:t>
            </a:r>
            <a:r>
              <a:rPr lang="en-US" sz="2800" dirty="0"/>
              <a:t>moral choices over their lifetimes by </a:t>
            </a:r>
            <a:r>
              <a:rPr lang="en-US" sz="2800" dirty="0" smtClean="0"/>
              <a:t>	instilling </a:t>
            </a:r>
            <a:r>
              <a:rPr lang="en-US" sz="2800" dirty="0"/>
              <a:t>in them the values of the </a:t>
            </a:r>
            <a:r>
              <a:rPr lang="en-US" sz="2800" dirty="0" smtClean="0"/>
              <a:t>Scout</a:t>
            </a:r>
            <a:r>
              <a:rPr lang="en-US" sz="2800" dirty="0"/>
              <a:t> </a:t>
            </a:r>
            <a:r>
              <a:rPr lang="en-US" sz="2800" dirty="0" smtClean="0"/>
              <a:t>Oath 	and </a:t>
            </a:r>
            <a:r>
              <a:rPr lang="en-US" sz="2800" dirty="0"/>
              <a:t>Scout Law.</a:t>
            </a:r>
          </a:p>
          <a:p>
            <a:pPr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7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What is the role of the Chapter?</a:t>
            </a:r>
          </a:p>
          <a:p>
            <a:pPr marL="45720" indent="0" fontAlgn="base">
              <a:buNone/>
            </a:pPr>
            <a:r>
              <a:rPr lang="en-US" sz="2800" b="1" dirty="0" smtClean="0"/>
              <a:t>Order of the Arrow Mission Statement</a:t>
            </a:r>
            <a:endParaRPr lang="en-US" sz="2800" dirty="0"/>
          </a:p>
          <a:p>
            <a:pPr marL="45720" indent="0" fontAlgn="base">
              <a:buNone/>
            </a:pPr>
            <a:r>
              <a:rPr lang="en-US" sz="2800" dirty="0" smtClean="0"/>
              <a:t>	The </a:t>
            </a:r>
            <a:r>
              <a:rPr lang="en-US" sz="2800" dirty="0"/>
              <a:t>mission of the Order of the Arrow is to </a:t>
            </a:r>
            <a:r>
              <a:rPr lang="en-US" sz="2800" dirty="0" smtClean="0"/>
              <a:t>		fulfill </a:t>
            </a:r>
            <a:r>
              <a:rPr lang="en-US" sz="2800" dirty="0"/>
              <a:t>its purpose as an integral part of the </a:t>
            </a:r>
            <a:r>
              <a:rPr lang="en-US" sz="2800" dirty="0" smtClean="0"/>
              <a:t>		Boy </a:t>
            </a:r>
            <a:r>
              <a:rPr lang="en-US" sz="2800" dirty="0"/>
              <a:t>Scouts of America through positive </a:t>
            </a:r>
            <a:r>
              <a:rPr lang="en-US" sz="2800" dirty="0" smtClean="0"/>
              <a:t>		youth </a:t>
            </a:r>
            <a:r>
              <a:rPr lang="en-US" sz="2800" dirty="0"/>
              <a:t>leadership under the guidance of </a:t>
            </a:r>
            <a:r>
              <a:rPr lang="en-US" sz="2800" dirty="0" smtClean="0"/>
              <a:t>	selected </a:t>
            </a:r>
            <a:r>
              <a:rPr lang="en-US" sz="2800" dirty="0"/>
              <a:t>capable adults.</a:t>
            </a:r>
          </a:p>
          <a:p>
            <a:pPr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0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What is the role of the Chapter?</a:t>
            </a:r>
          </a:p>
          <a:p>
            <a:r>
              <a:rPr lang="en-US" sz="2800" dirty="0" smtClean="0"/>
              <a:t>Comply with National Mission Statement</a:t>
            </a:r>
          </a:p>
          <a:p>
            <a:r>
              <a:rPr lang="en-US" sz="2800" dirty="0" smtClean="0"/>
              <a:t>To support the Lodge and Lodge activities</a:t>
            </a:r>
          </a:p>
          <a:p>
            <a:r>
              <a:rPr lang="en-US" sz="2800" dirty="0" smtClean="0"/>
              <a:t>To support the District in promoting camping</a:t>
            </a:r>
          </a:p>
          <a:p>
            <a:r>
              <a:rPr lang="en-US" sz="2800" dirty="0" smtClean="0"/>
              <a:t>To provide a program for the youth </a:t>
            </a:r>
            <a:r>
              <a:rPr lang="en-US" sz="2800" dirty="0" err="1" smtClean="0"/>
              <a:t>Arrowmen</a:t>
            </a:r>
            <a:endParaRPr lang="en-US" sz="2800" dirty="0" smtClean="0"/>
          </a:p>
          <a:p>
            <a:pPr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What is the Role as a Chapter Leader?</a:t>
            </a:r>
          </a:p>
          <a:p>
            <a:endParaRPr lang="en-US" sz="2400" dirty="0" smtClean="0"/>
          </a:p>
          <a:p>
            <a:pPr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3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What is the Role as a Chapter Leader?</a:t>
            </a:r>
          </a:p>
          <a:p>
            <a:pPr>
              <a:buNone/>
            </a:pPr>
            <a:r>
              <a:rPr lang="en-US" sz="2400" dirty="0" smtClean="0"/>
              <a:t>What are the Chapter Leadership Positions?</a:t>
            </a:r>
          </a:p>
          <a:p>
            <a:r>
              <a:rPr lang="en-US" sz="2400" dirty="0" smtClean="0"/>
              <a:t>	Chapter Advisor</a:t>
            </a:r>
          </a:p>
          <a:p>
            <a:r>
              <a:rPr lang="en-US" sz="2400" dirty="0" smtClean="0"/>
              <a:t>	Chapter Chief</a:t>
            </a:r>
          </a:p>
          <a:p>
            <a:r>
              <a:rPr lang="en-US" sz="2400" dirty="0" smtClean="0"/>
              <a:t>	Chapter Vice-Chief</a:t>
            </a:r>
          </a:p>
          <a:p>
            <a:r>
              <a:rPr lang="en-US" sz="2400" dirty="0" smtClean="0"/>
              <a:t>	Chapter Secretary</a:t>
            </a:r>
          </a:p>
          <a:p>
            <a:r>
              <a:rPr lang="en-US" sz="2400" dirty="0" smtClean="0"/>
              <a:t>	Chapter Treasurer</a:t>
            </a:r>
          </a:p>
          <a:p>
            <a:r>
              <a:rPr lang="en-US" sz="2400" dirty="0" smtClean="0"/>
              <a:t>	Chapter Elections Vice-Chief</a:t>
            </a:r>
          </a:p>
          <a:p>
            <a:endParaRPr lang="en-US" sz="2400" dirty="0" smtClean="0"/>
          </a:p>
          <a:p>
            <a:pPr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Chapter’s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0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 (1)</Template>
  <TotalTime>9</TotalTime>
  <Words>532</Words>
  <Application>Microsoft Office PowerPoint</Application>
  <PresentationFormat>On-screen Show (4:3)</PresentationFormat>
  <Paragraphs>119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NOAC_Powerpoint_Red</vt:lpstr>
      <vt:lpstr>My Chapter’s Path 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My Chapter’s Path</vt:lpstr>
      <vt:lpstr>For Training Resources and More Information Visit: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Chapter’s Path </dc:title>
  <dc:creator>Leisz,Joe</dc:creator>
  <cp:lastModifiedBy>Jake Torpey</cp:lastModifiedBy>
  <cp:revision>3</cp:revision>
  <dcterms:created xsi:type="dcterms:W3CDTF">2015-06-23T11:54:27Z</dcterms:created>
  <dcterms:modified xsi:type="dcterms:W3CDTF">2015-07-13T16:06:41Z</dcterms:modified>
</cp:coreProperties>
</file>