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63246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2015 NATIONAL</a:t>
            </a:r>
            <a:r>
              <a:rPr lang="en-US" sz="1400" baseline="0" dirty="0" smtClean="0">
                <a:solidFill>
                  <a:schemeClr val="bg1"/>
                </a:solidFill>
              </a:rPr>
              <a:t> ORDER OF THE ARROW CONFERENCE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NOAC2015_Standard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0" y="3048000"/>
            <a:ext cx="1844040" cy="10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7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 Involvement </a:t>
            </a:r>
            <a:br>
              <a:rPr lang="en-US" dirty="0" smtClean="0"/>
            </a:br>
            <a:r>
              <a:rPr lang="en-US" dirty="0" smtClean="0"/>
              <a:t>in the district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BSA District Structure</a:t>
            </a:r>
            <a:br>
              <a:rPr lang="en-US" cap="none" dirty="0"/>
            </a:br>
            <a:r>
              <a:rPr lang="en-US" cap="none" dirty="0" smtClean="0"/>
              <a:t>Chapter Responsibilities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number one responsibility  of your chapter is to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PROMOTE CAMPING</a:t>
            </a:r>
            <a:endParaRPr lang="en-US" dirty="0" smtClean="0"/>
          </a:p>
          <a:p>
            <a:pPr lvl="1"/>
            <a:r>
              <a:rPr lang="en-US" dirty="0" smtClean="0"/>
              <a:t>This is accomplished in several ways</a:t>
            </a:r>
          </a:p>
          <a:p>
            <a:pPr lvl="2"/>
            <a:r>
              <a:rPr lang="en-US" dirty="0" smtClean="0"/>
              <a:t>At District Roundtable Meetings</a:t>
            </a:r>
          </a:p>
          <a:p>
            <a:pPr lvl="2"/>
            <a:r>
              <a:rPr lang="en-US" dirty="0" smtClean="0"/>
              <a:t>During Unit Visitations</a:t>
            </a:r>
          </a:p>
          <a:p>
            <a:pPr lvl="2"/>
            <a:r>
              <a:rPr lang="en-US" dirty="0" smtClean="0"/>
              <a:t>By the nature of our membership eligibility rules and </a:t>
            </a:r>
            <a:br>
              <a:rPr lang="en-US" dirty="0" smtClean="0"/>
            </a:br>
            <a:r>
              <a:rPr lang="en-US" dirty="0" smtClean="0"/>
              <a:t>induction methods</a:t>
            </a:r>
            <a:endParaRPr lang="en-US" dirty="0"/>
          </a:p>
          <a:p>
            <a:r>
              <a:rPr lang="en-US" dirty="0" smtClean="0"/>
              <a:t>Promote OA Troop Representative Leadership Position and encourage each troop to participate in chapter activities.</a:t>
            </a:r>
          </a:p>
          <a:p>
            <a:r>
              <a:rPr lang="en-US" dirty="0" smtClean="0"/>
              <a:t>Provide “Loaner” Leadership Teams to give struggling troops a boost.</a:t>
            </a:r>
          </a:p>
          <a:p>
            <a:r>
              <a:rPr lang="en-US" dirty="0" smtClean="0"/>
              <a:t>Additional Responsibilities include helping with district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 new opportunities</a:t>
            </a:r>
            <a:br>
              <a:rPr lang="en-US" dirty="0" smtClean="0"/>
            </a:br>
            <a:r>
              <a:rPr lang="en-US" dirty="0" smtClean="0"/>
              <a:t>within your district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ELSE?   There are endless possibilities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Volunteer to help with, or better yet, run district events</a:t>
            </a:r>
          </a:p>
          <a:p>
            <a:pPr lvl="1"/>
            <a:r>
              <a:rPr lang="en-US" dirty="0" smtClean="0"/>
              <a:t>Camporee or Klondike Derby</a:t>
            </a:r>
          </a:p>
          <a:p>
            <a:pPr lvl="1"/>
            <a:r>
              <a:rPr lang="en-US" dirty="0" smtClean="0"/>
              <a:t>Staff Cub Scout Day Camp</a:t>
            </a:r>
          </a:p>
          <a:p>
            <a:pPr lvl="1"/>
            <a:r>
              <a:rPr lang="en-US" dirty="0" smtClean="0"/>
              <a:t>Run the annual District Pinewood Derby Race</a:t>
            </a:r>
          </a:p>
          <a:p>
            <a:pPr lvl="1"/>
            <a:r>
              <a:rPr lang="en-US" dirty="0" smtClean="0"/>
              <a:t>Provide training and demonstrations at district roundtable meetings</a:t>
            </a:r>
          </a:p>
          <a:p>
            <a:pPr lvl="1"/>
            <a:r>
              <a:rPr lang="en-US" dirty="0" smtClean="0"/>
              <a:t>Help serve and cleanup during the annual district volunteer recognition dinner.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 a visible difference as an </a:t>
            </a:r>
            <a:r>
              <a:rPr lang="en-US" dirty="0" err="1" smtClean="0"/>
              <a:t>Arrowmen</a:t>
            </a:r>
            <a:r>
              <a:rPr lang="en-US" dirty="0" smtClean="0"/>
              <a:t> during these events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91440" indent="0">
              <a:buNone/>
            </a:pPr>
            <a:endParaRPr lang="en-US" dirty="0" smtClean="0"/>
          </a:p>
          <a:p>
            <a:pPr marL="9144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 new opportunities</a:t>
            </a:r>
            <a:br>
              <a:rPr lang="en-US" dirty="0"/>
            </a:br>
            <a:r>
              <a:rPr lang="en-US" dirty="0"/>
              <a:t>within your </a:t>
            </a:r>
            <a:r>
              <a:rPr lang="en-US" dirty="0" smtClean="0"/>
              <a:t>district’s Units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about your district’s scouting units?   Again, there are endless possibilities for </a:t>
            </a:r>
            <a:r>
              <a:rPr lang="en-US" dirty="0" err="1" smtClean="0"/>
              <a:t>arrowmen</a:t>
            </a:r>
            <a:r>
              <a:rPr lang="en-US" dirty="0" smtClean="0"/>
              <a:t> to make a difference.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Provide temporary leadership for a new or struggling boy scout troop</a:t>
            </a:r>
          </a:p>
          <a:p>
            <a:pPr lvl="1"/>
            <a:r>
              <a:rPr lang="en-US" dirty="0" smtClean="0"/>
              <a:t>Provide a unique activity or game to a troop during a unit visitation</a:t>
            </a:r>
          </a:p>
          <a:p>
            <a:pPr lvl="1"/>
            <a:r>
              <a:rPr lang="en-US" dirty="0" smtClean="0"/>
              <a:t>Provide the GO-TO ceremony team for Cub Scout programs such as award presentations, </a:t>
            </a:r>
            <a:r>
              <a:rPr lang="en-US" dirty="0" err="1" smtClean="0"/>
              <a:t>webelos</a:t>
            </a:r>
            <a:r>
              <a:rPr lang="en-US" dirty="0"/>
              <a:t> </a:t>
            </a:r>
            <a:r>
              <a:rPr lang="en-US" dirty="0" smtClean="0"/>
              <a:t>awards and crossover ceremonies.</a:t>
            </a:r>
          </a:p>
          <a:p>
            <a:pPr lvl="1"/>
            <a:r>
              <a:rPr lang="en-US" dirty="0" smtClean="0"/>
              <a:t>Visit a cub scout pack meeting and provide or assist with opening flag ceremony</a:t>
            </a:r>
          </a:p>
          <a:p>
            <a:pPr lvl="1"/>
            <a:r>
              <a:rPr lang="en-US" dirty="0" smtClean="0"/>
              <a:t>Provide tailored leadership training to new troop leadership</a:t>
            </a:r>
          </a:p>
        </p:txBody>
      </p:sp>
    </p:spTree>
    <p:extLst>
      <p:ext uri="{BB962C8B-B14F-4D97-AF65-F5344CB8AC3E}">
        <p14:creationId xmlns:p14="http://schemas.microsoft.com/office/powerpoint/2010/main" val="38688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It Starts with Us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Maybe your chapter isn’t doing all of these items for your district or units, or maybe you aren’t doing any of them.</a:t>
            </a:r>
          </a:p>
          <a:p>
            <a:r>
              <a:rPr lang="en-US" dirty="0" smtClean="0"/>
              <a:t>Choose one or two that you can tackle in a given timeframe</a:t>
            </a:r>
            <a:br>
              <a:rPr lang="en-US" dirty="0" smtClean="0"/>
            </a:br>
            <a:r>
              <a:rPr lang="en-US" dirty="0" smtClean="0"/>
              <a:t>AND</a:t>
            </a:r>
          </a:p>
          <a:p>
            <a:r>
              <a:rPr lang="en-US" dirty="0" smtClean="0"/>
              <a:t>Do a good job with them</a:t>
            </a:r>
          </a:p>
          <a:p>
            <a:r>
              <a:rPr lang="en-US" dirty="0" smtClean="0"/>
              <a:t>Stage your effort so that OA will be the GO-TO group of scouts to keep these OA sponsored activities or service projects going year-after-year.</a:t>
            </a:r>
            <a:br>
              <a:rPr lang="en-US" dirty="0" smtClean="0"/>
            </a:br>
            <a:endParaRPr lang="en-US" dirty="0" smtClean="0"/>
          </a:p>
          <a:p>
            <a:pPr marL="45720" indent="0">
              <a:buNone/>
            </a:pPr>
            <a:r>
              <a:rPr lang="en-US" b="1" dirty="0" smtClean="0"/>
              <a:t>It Starts with 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94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a BSA District structure and how your OA Chapter fits in and what </a:t>
            </a:r>
            <a:r>
              <a:rPr lang="en-US" dirty="0" smtClean="0"/>
              <a:t>your Chapter’s </a:t>
            </a:r>
            <a:r>
              <a:rPr lang="en-US" dirty="0"/>
              <a:t>responsibilities are within your District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Discover how your Chapter can find new opportunities or enhance existing </a:t>
            </a:r>
            <a:r>
              <a:rPr lang="en-US" dirty="0" smtClean="0"/>
              <a:t>programs within </a:t>
            </a:r>
            <a:r>
              <a:rPr lang="en-US" dirty="0"/>
              <a:t>your District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Gain an understanding of areas that OA members can enhance the program of </a:t>
            </a:r>
            <a:r>
              <a:rPr lang="en-US" dirty="0" smtClean="0"/>
              <a:t>your District’s </a:t>
            </a:r>
            <a:r>
              <a:rPr lang="en-US" dirty="0"/>
              <a:t>Cub Scout Packs, Boy Scout Troops, Venturing Crews, and Ships</a:t>
            </a:r>
          </a:p>
        </p:txBody>
      </p:sp>
    </p:spTree>
    <p:extLst>
      <p:ext uri="{BB962C8B-B14F-4D97-AF65-F5344CB8AC3E}">
        <p14:creationId xmlns:p14="http://schemas.microsoft.com/office/powerpoint/2010/main" val="2033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3200" b="1" dirty="0" smtClean="0"/>
              <a:t>Who we are and why we are here.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78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3200" b="1" dirty="0" smtClean="0"/>
              <a:t>Who we are and why we are here.</a:t>
            </a:r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r>
              <a:rPr lang="en-US" sz="3200" b="1" dirty="0" smtClean="0"/>
              <a:t>Who are you and why are you here?</a:t>
            </a:r>
            <a:br>
              <a:rPr lang="en-US" sz="3200" b="1" dirty="0" smtClean="0"/>
            </a:br>
            <a:endParaRPr lang="en-US" sz="3200" b="1" dirty="0" smtClean="0"/>
          </a:p>
          <a:p>
            <a:pPr marL="45720" indent="0" algn="ctr">
              <a:buNone/>
            </a:pPr>
            <a:r>
              <a:rPr lang="en-US" b="1" i="1" dirty="0" smtClean="0"/>
              <a:t>You are </a:t>
            </a:r>
            <a:r>
              <a:rPr lang="en-US" b="1" i="1" dirty="0" err="1"/>
              <a:t>A</a:t>
            </a:r>
            <a:r>
              <a:rPr lang="en-US" b="1" i="1" dirty="0" err="1" smtClean="0"/>
              <a:t>rrowmen</a:t>
            </a:r>
            <a:r>
              <a:rPr lang="en-US" b="1" i="1" dirty="0" smtClean="0"/>
              <a:t>, just like us, who are ready to learn more about OA within their district.</a:t>
            </a:r>
          </a:p>
        </p:txBody>
      </p:sp>
    </p:spTree>
    <p:extLst>
      <p:ext uri="{BB962C8B-B14F-4D97-AF65-F5344CB8AC3E}">
        <p14:creationId xmlns:p14="http://schemas.microsoft.com/office/powerpoint/2010/main" val="6854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3200" b="1" dirty="0" smtClean="0"/>
              <a:t>Who we are and why we are here.</a:t>
            </a:r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r>
              <a:rPr lang="en-US" sz="3200" b="1" dirty="0" smtClean="0"/>
              <a:t>Who are you and why are you here?</a:t>
            </a:r>
            <a:br>
              <a:rPr lang="en-US" sz="3200" b="1" dirty="0" smtClean="0"/>
            </a:br>
            <a:endParaRPr lang="en-US" sz="3200" b="1" dirty="0" smtClean="0"/>
          </a:p>
          <a:p>
            <a:pPr marL="45720" indent="0" algn="ctr">
              <a:buNone/>
            </a:pPr>
            <a:r>
              <a:rPr lang="en-US" b="1" i="1" dirty="0" smtClean="0"/>
              <a:t>You are </a:t>
            </a:r>
            <a:r>
              <a:rPr lang="en-US" b="1" i="1" dirty="0" err="1"/>
              <a:t>A</a:t>
            </a:r>
            <a:r>
              <a:rPr lang="en-US" b="1" i="1" dirty="0" err="1" smtClean="0"/>
              <a:t>rrowmen</a:t>
            </a:r>
            <a:r>
              <a:rPr lang="en-US" b="1" i="1" dirty="0" smtClean="0"/>
              <a:t>, just like us, who are ready to learn more about OA within their district.</a:t>
            </a:r>
          </a:p>
          <a:p>
            <a:pPr marL="45720" indent="0" algn="ctr">
              <a:buNone/>
            </a:pPr>
            <a:endParaRPr lang="en-US" b="1" i="1" dirty="0"/>
          </a:p>
          <a:p>
            <a:pPr marL="45720" indent="0" algn="ctr">
              <a:buNone/>
            </a:pPr>
            <a:r>
              <a:rPr lang="en-US" sz="3200" b="1" i="1" dirty="0" smtClean="0"/>
              <a:t>It Starts With Us!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349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BSA District Structure</a:t>
            </a:r>
            <a:br>
              <a:rPr lang="en-US" cap="none" dirty="0" smtClean="0"/>
            </a:br>
            <a:r>
              <a:rPr lang="en-US" cap="none" dirty="0" smtClean="0"/>
              <a:t>What It Contains</a:t>
            </a:r>
            <a:endParaRPr lang="en-US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871729"/>
          </a:xfrm>
        </p:spPr>
        <p:txBody>
          <a:bodyPr/>
          <a:lstStyle/>
          <a:p>
            <a:r>
              <a:rPr lang="en-US" dirty="0" smtClean="0"/>
              <a:t>You District is a part of a larger council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49625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BSA District Structure</a:t>
            </a:r>
            <a:br>
              <a:rPr lang="en-US" cap="none" dirty="0" smtClean="0"/>
            </a:br>
            <a:r>
              <a:rPr lang="en-US" cap="none" dirty="0" smtClean="0"/>
              <a:t>What It Contains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86600" cy="42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BSA District Structure</a:t>
            </a:r>
            <a:br>
              <a:rPr lang="en-US" cap="none" dirty="0"/>
            </a:br>
            <a:r>
              <a:rPr lang="en-US" cap="none" dirty="0"/>
              <a:t>What It Contains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 smtClean="0"/>
              <a:t>A District Contains: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Scouting Units such as Cub Scout Packs, Boy Scout Troops, Venturing Crews (and Ships).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These scouting units are normally service by a district executive (who works for the local council)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Plus Dozens, if not Hundreds of volunteers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district is operated by the District Committee.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These volunteers and professionals provide the </a:t>
            </a:r>
          </a:p>
          <a:p>
            <a:pPr marL="45720" indent="0">
              <a:buNone/>
            </a:pPr>
            <a:r>
              <a:rPr lang="en-US" b="1" i="1" dirty="0" smtClean="0"/>
              <a:t>Scouting Experience</a:t>
            </a:r>
            <a:r>
              <a:rPr lang="en-US" b="1" i="1" u="sng" dirty="0" smtClean="0"/>
              <a:t> </a:t>
            </a:r>
            <a:r>
              <a:rPr lang="en-US" dirty="0" smtClean="0"/>
              <a:t>at the unit level or as a district volunteer.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BSA District Structure</a:t>
            </a:r>
            <a:br>
              <a:rPr lang="en-US" cap="none" dirty="0"/>
            </a:br>
            <a:r>
              <a:rPr lang="en-US" cap="none" dirty="0" smtClean="0"/>
              <a:t>The OA Chapter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Your Chapter is a part of a district and covers the exact same units.</a:t>
            </a:r>
          </a:p>
          <a:p>
            <a:r>
              <a:rPr lang="en-US" dirty="0" smtClean="0"/>
              <a:t>It is run by elected youth volunteers with the backing of volunteer advisors who are guided by the lodge as well as the district committee.</a:t>
            </a:r>
          </a:p>
          <a:p>
            <a:r>
              <a:rPr lang="en-US" dirty="0" smtClean="0"/>
              <a:t>Each Scouting Unit that Participates (not Cub Packs for example) will have one or more youth leadership positions established as the OA Troop Representative.</a:t>
            </a:r>
          </a:p>
          <a:p>
            <a:r>
              <a:rPr lang="en-US" dirty="0" smtClean="0"/>
              <a:t>Additionally, an adult advisor will be assigned </a:t>
            </a:r>
            <a:br>
              <a:rPr lang="en-US" dirty="0" smtClean="0"/>
            </a:br>
            <a:r>
              <a:rPr lang="en-US" dirty="0" smtClean="0"/>
              <a:t>(typically an ASM).</a:t>
            </a:r>
          </a:p>
          <a:p>
            <a:r>
              <a:rPr lang="en-US" dirty="0" smtClean="0"/>
              <a:t>These representatives normally attend monthly chapter meetings and are the communication pipeline back to their respective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353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NOAC_Powerpoint_Red</vt:lpstr>
      <vt:lpstr>OA Involvement  in the district</vt:lpstr>
      <vt:lpstr>Session topics</vt:lpstr>
      <vt:lpstr>introduction</vt:lpstr>
      <vt:lpstr>introduction</vt:lpstr>
      <vt:lpstr>introduction</vt:lpstr>
      <vt:lpstr>BSA District Structure What It Contains</vt:lpstr>
      <vt:lpstr>BSA District Structure What It Contains</vt:lpstr>
      <vt:lpstr>BSA District Structure What It Contains</vt:lpstr>
      <vt:lpstr>BSA District Structure The OA Chapter</vt:lpstr>
      <vt:lpstr>BSA District Structure Chapter Responsibilities</vt:lpstr>
      <vt:lpstr>Discover new opportunities within your district</vt:lpstr>
      <vt:lpstr>Discover new opportunities within your district’s Units</vt:lpstr>
      <vt:lpstr>CONCLUSION</vt:lpstr>
      <vt:lpstr>For Training Resources and More Information Visit: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Reynolds</dc:creator>
  <cp:lastModifiedBy>Jake Torpey</cp:lastModifiedBy>
  <cp:revision>18</cp:revision>
  <dcterms:created xsi:type="dcterms:W3CDTF">2015-05-13T03:36:43Z</dcterms:created>
  <dcterms:modified xsi:type="dcterms:W3CDTF">2015-07-13T16:06:33Z</dcterms:modified>
</cp:coreProperties>
</file>