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7" r:id="rId2"/>
    <p:sldId id="276" r:id="rId3"/>
    <p:sldId id="291" r:id="rId4"/>
    <p:sldId id="290" r:id="rId5"/>
    <p:sldId id="258" r:id="rId6"/>
    <p:sldId id="279" r:id="rId7"/>
    <p:sldId id="280" r:id="rId8"/>
    <p:sldId id="289" r:id="rId9"/>
    <p:sldId id="278" r:id="rId10"/>
    <p:sldId id="282" r:id="rId11"/>
    <p:sldId id="281" r:id="rId12"/>
    <p:sldId id="288" r:id="rId13"/>
    <p:sldId id="284" r:id="rId14"/>
    <p:sldId id="283" r:id="rId15"/>
    <p:sldId id="285" r:id="rId16"/>
    <p:sldId id="286" r:id="rId17"/>
    <p:sldId id="274" r:id="rId18"/>
    <p:sldId id="292" r:id="rId19"/>
    <p:sldId id="259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7130"/>
            <a:ext cx="7772400" cy="773957"/>
          </a:xfrm>
        </p:spPr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87801"/>
            <a:ext cx="7772400" cy="660767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Museo Slab 300"/>
                <a:cs typeface="Museo Slab 3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6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useo Sans 300"/>
                <a:cs typeface="Museo Sans 300"/>
              </a:defRPr>
            </a:lvl1pPr>
            <a:lvl2pPr>
              <a:defRPr b="0" i="0">
                <a:latin typeface="Museo Sans 300"/>
                <a:cs typeface="Museo Sans 300"/>
              </a:defRPr>
            </a:lvl2pPr>
            <a:lvl3pPr>
              <a:defRPr b="0" i="0">
                <a:latin typeface="Museo Sans 300"/>
                <a:cs typeface="Museo Sans 300"/>
              </a:defRPr>
            </a:lvl3pPr>
            <a:lvl4pPr>
              <a:defRPr b="0" i="0">
                <a:latin typeface="Museo Sans 300"/>
                <a:cs typeface="Museo Sans 300"/>
              </a:defRPr>
            </a:lvl4pPr>
            <a:lvl5pPr>
              <a:defRPr b="0" i="0">
                <a:latin typeface="Museo Sans 300"/>
                <a:cs typeface="Museo Sans 30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38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8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5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9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Museo Slab 700"/>
          <a:ea typeface="+mj-ea"/>
          <a:cs typeface="Museo Slab 70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useo Sans 300"/>
          <a:ea typeface="+mn-ea"/>
          <a:cs typeface="Museo Sans 30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the Cutting Edge Conclave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Developing your Training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College of Conclave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000" dirty="0"/>
              <a:t>Associates </a:t>
            </a:r>
            <a:r>
              <a:rPr lang="en-US" sz="2000" dirty="0" smtClean="0"/>
              <a:t>Degree 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Attend </a:t>
            </a:r>
            <a:r>
              <a:rPr lang="en-US" sz="2000" dirty="0"/>
              <a:t>a training session in at least two of the three training time blocks </a:t>
            </a:r>
            <a:endParaRPr lang="en-US" sz="2000" dirty="0" smtClean="0"/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OR </a:t>
            </a:r>
            <a:r>
              <a:rPr lang="en-US" sz="2000" dirty="0"/>
              <a:t>be on the Section Conclave training </a:t>
            </a:r>
            <a:r>
              <a:rPr lang="en-US" sz="2000" dirty="0" smtClean="0"/>
              <a:t>staff</a:t>
            </a:r>
            <a:endParaRPr lang="en-US" sz="2000" dirty="0"/>
          </a:p>
          <a:p>
            <a:pPr lvl="0">
              <a:spcAft>
                <a:spcPts val="1200"/>
              </a:spcAft>
            </a:pPr>
            <a:r>
              <a:rPr lang="en-US" sz="2000" dirty="0" smtClean="0"/>
              <a:t>Bachelors Degree 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Have earned the </a:t>
            </a:r>
            <a:r>
              <a:rPr lang="en-US" sz="2000" dirty="0"/>
              <a:t>Associates Degree in Conclave Science </a:t>
            </a:r>
            <a:endParaRPr lang="en-US" sz="2000" dirty="0" smtClean="0"/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AND attend </a:t>
            </a:r>
            <a:r>
              <a:rPr lang="en-US" sz="2000" dirty="0"/>
              <a:t>a training cell in all three of the available training blocks </a:t>
            </a:r>
            <a:endParaRPr lang="en-US" sz="2000" dirty="0" smtClean="0"/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OR be </a:t>
            </a:r>
            <a:r>
              <a:rPr lang="en-US" sz="2000" dirty="0"/>
              <a:t>on the Section Conclave training </a:t>
            </a:r>
            <a:r>
              <a:rPr lang="en-US" sz="2000" dirty="0" smtClean="0"/>
              <a:t>staff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25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College of Conclave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000" dirty="0" smtClean="0"/>
              <a:t>Masters Degree </a:t>
            </a:r>
            <a:endParaRPr lang="en-US" sz="2000" dirty="0"/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Have earned the </a:t>
            </a:r>
            <a:r>
              <a:rPr lang="en-US" sz="2000" dirty="0"/>
              <a:t>Bachelors Degree in Conclave Science </a:t>
            </a:r>
            <a:endParaRPr lang="en-US" sz="2000" dirty="0" smtClean="0"/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AND attend </a:t>
            </a:r>
            <a:r>
              <a:rPr lang="en-US" sz="2000" dirty="0"/>
              <a:t>a training cell in all three of the available training </a:t>
            </a:r>
            <a:r>
              <a:rPr lang="en-US" sz="2000" dirty="0" smtClean="0"/>
              <a:t>blocks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OR </a:t>
            </a:r>
            <a:r>
              <a:rPr lang="en-US" sz="2000" dirty="0"/>
              <a:t>be on the Section Conclave training staff and attend at least one other training cell </a:t>
            </a:r>
            <a:r>
              <a:rPr lang="en-US" sz="2000" i="1" dirty="0"/>
              <a:t>(unless that staff member is training more than one </a:t>
            </a:r>
            <a:r>
              <a:rPr lang="en-US" sz="2000" i="1" dirty="0" smtClean="0"/>
              <a:t>cell)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2901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College of Conclave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000" dirty="0" smtClean="0"/>
              <a:t>Doctoral Degree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Have earned the </a:t>
            </a:r>
            <a:r>
              <a:rPr lang="en-US" sz="2000" dirty="0"/>
              <a:t>Masters Degree in Conclave </a:t>
            </a:r>
            <a:r>
              <a:rPr lang="en-US" sz="2000" dirty="0" smtClean="0"/>
              <a:t>Science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AND </a:t>
            </a:r>
            <a:r>
              <a:rPr lang="en-US" sz="2000" dirty="0"/>
              <a:t>serve on the Section Conclave training staff </a:t>
            </a:r>
            <a:endParaRPr lang="en-US" sz="2000" dirty="0" smtClean="0"/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AND submit </a:t>
            </a:r>
            <a:r>
              <a:rPr lang="en-US" sz="2000" dirty="0"/>
              <a:t>a thesis paper on a topic regarding the Order of the Arrow that has received prior approval from the CVC of Training and Section Training </a:t>
            </a:r>
            <a:r>
              <a:rPr lang="en-US" sz="2000" dirty="0" smtClean="0"/>
              <a:t>Adviser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34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32" r="17968"/>
          <a:stretch/>
        </p:blipFill>
        <p:spPr>
          <a:xfrm>
            <a:off x="0" y="369305"/>
            <a:ext cx="9144000" cy="61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34" y="0"/>
            <a:ext cx="5392132" cy="6868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1306" y="1806076"/>
            <a:ext cx="1379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Associates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1306" y="5304991"/>
            <a:ext cx="1379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Doctoral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96" y="5304991"/>
            <a:ext cx="1379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Bachelors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96" y="1806076"/>
            <a:ext cx="1379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Masters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Promotion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000" dirty="0" smtClean="0"/>
              <a:t>Advertise </a:t>
            </a:r>
            <a:r>
              <a:rPr lang="en-US" sz="2000" dirty="0"/>
              <a:t>your training program </a:t>
            </a:r>
            <a:r>
              <a:rPr lang="en-US" sz="2000" dirty="0" smtClean="0"/>
              <a:t>well </a:t>
            </a:r>
            <a:r>
              <a:rPr lang="en-US" sz="2000" dirty="0"/>
              <a:t>in advance of conclave </a:t>
            </a:r>
            <a:endParaRPr lang="en-US" sz="2000" dirty="0" smtClean="0"/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Include </a:t>
            </a:r>
            <a:r>
              <a:rPr lang="en-US" sz="2000" dirty="0"/>
              <a:t>information on section </a:t>
            </a:r>
            <a:r>
              <a:rPr lang="en-US" sz="2000" dirty="0" smtClean="0"/>
              <a:t>website, </a:t>
            </a:r>
            <a:r>
              <a:rPr lang="en-US" sz="2000" dirty="0"/>
              <a:t>in section newsletters, </a:t>
            </a:r>
            <a:r>
              <a:rPr lang="en-US" sz="2000" dirty="0" smtClean="0"/>
              <a:t>social media postings, etc.</a:t>
            </a:r>
            <a:endParaRPr lang="en-US" sz="2000" dirty="0"/>
          </a:p>
          <a:p>
            <a:pPr lvl="0">
              <a:spcAft>
                <a:spcPts val="1200"/>
              </a:spcAft>
            </a:pPr>
            <a:r>
              <a:rPr lang="en-US" sz="2000" dirty="0" smtClean="0"/>
              <a:t>Use </a:t>
            </a:r>
            <a:r>
              <a:rPr lang="en-US" sz="2000" dirty="0"/>
              <a:t>creative training session names to attract interest </a:t>
            </a:r>
            <a:endParaRPr lang="en-US" sz="2000" dirty="0" smtClean="0"/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Free </a:t>
            </a:r>
            <a:r>
              <a:rPr lang="en-US" sz="2000" dirty="0"/>
              <a:t>Coffee and Donuts, </a:t>
            </a:r>
            <a:r>
              <a:rPr lang="en-US" sz="2000" dirty="0" smtClean="0"/>
              <a:t>How </a:t>
            </a:r>
            <a:r>
              <a:rPr lang="en-US" sz="2000" dirty="0"/>
              <a:t>to Pick up Chicks in a Scout Uniform, etc.)</a:t>
            </a:r>
          </a:p>
          <a:p>
            <a:pPr lvl="0">
              <a:spcAft>
                <a:spcPts val="1200"/>
              </a:spcAft>
            </a:pPr>
            <a:r>
              <a:rPr lang="en-US" sz="2000" dirty="0" smtClean="0"/>
              <a:t>Leverage experts </a:t>
            </a:r>
            <a:r>
              <a:rPr lang="en-US" sz="2000" dirty="0"/>
              <a:t>to teach appropriate sessions (they bring credibility to a specific topic)</a:t>
            </a:r>
          </a:p>
        </p:txBody>
      </p:sp>
    </p:spTree>
    <p:extLst>
      <p:ext uri="{BB962C8B-B14F-4D97-AF65-F5344CB8AC3E}">
        <p14:creationId xmlns:p14="http://schemas.microsoft.com/office/powerpoint/2010/main" val="31480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000" dirty="0" smtClean="0"/>
              <a:t>Prior </a:t>
            </a:r>
            <a:r>
              <a:rPr lang="en-US" sz="2000" dirty="0"/>
              <a:t>Training CVCs (talk to your Section leadership </a:t>
            </a:r>
            <a:r>
              <a:rPr lang="en-US" sz="2000" dirty="0" smtClean="0"/>
              <a:t>team)</a:t>
            </a:r>
          </a:p>
          <a:p>
            <a:pPr lvl="0">
              <a:spcAft>
                <a:spcPts val="1200"/>
              </a:spcAft>
            </a:pPr>
            <a:r>
              <a:rPr lang="en-US" sz="2000" dirty="0" smtClean="0"/>
              <a:t>Your </a:t>
            </a:r>
            <a:r>
              <a:rPr lang="en-US" sz="2000" dirty="0"/>
              <a:t>own lodge’s LLD program </a:t>
            </a:r>
            <a:r>
              <a:rPr lang="en-US" sz="2000" dirty="0" smtClean="0"/>
              <a:t>materials</a:t>
            </a:r>
          </a:p>
          <a:p>
            <a:pPr lvl="0">
              <a:spcAft>
                <a:spcPts val="1200"/>
              </a:spcAft>
            </a:pPr>
            <a:r>
              <a:rPr lang="en-US" sz="2000" dirty="0" smtClean="0"/>
              <a:t>District </a:t>
            </a:r>
            <a:r>
              <a:rPr lang="en-US" sz="2000" dirty="0"/>
              <a:t>and Council training committee </a:t>
            </a:r>
            <a:r>
              <a:rPr lang="en-US" sz="2000" dirty="0" smtClean="0"/>
              <a:t>members</a:t>
            </a:r>
          </a:p>
          <a:p>
            <a:pPr lvl="0">
              <a:spcAft>
                <a:spcPts val="1200"/>
              </a:spcAft>
            </a:pPr>
            <a:r>
              <a:rPr lang="en-US" sz="2000" dirty="0" smtClean="0"/>
              <a:t>Other experienced Arrowmen (think PhD candidates)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OA Training website (training.oa-bsa.org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43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-2105"/>
            <a:ext cx="7874000" cy="686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6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000" dirty="0"/>
              <a:t>We’ve talked a lot about </a:t>
            </a:r>
            <a:r>
              <a:rPr lang="en-US" sz="2000" dirty="0" smtClean="0"/>
              <a:t>training</a:t>
            </a:r>
            <a:r>
              <a:rPr lang="en-US" sz="2000" dirty="0"/>
              <a:t> </a:t>
            </a:r>
            <a:r>
              <a:rPr lang="en-US" sz="2000" dirty="0" smtClean="0"/>
              <a:t>–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How to structure a conclave training program and possible training sessions to include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Ideas for participant recognition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Avenues for training promotion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Resources to leverage</a:t>
            </a:r>
          </a:p>
          <a:p>
            <a:pPr lvl="0">
              <a:spcAft>
                <a:spcPts val="1200"/>
              </a:spcAft>
            </a:pPr>
            <a:r>
              <a:rPr lang="en-US" sz="2000" dirty="0" smtClean="0"/>
              <a:t>It’s important </a:t>
            </a:r>
            <a:r>
              <a:rPr lang="en-US" sz="2000" dirty="0"/>
              <a:t>to remember that when you’re planning </a:t>
            </a:r>
            <a:r>
              <a:rPr lang="en-US" sz="2000" dirty="0" smtClean="0"/>
              <a:t>your training program, </a:t>
            </a:r>
            <a:r>
              <a:rPr lang="en-US" sz="2000" dirty="0"/>
              <a:t>you should provide a well-rounded list that is fun and engaging to </a:t>
            </a:r>
            <a:r>
              <a:rPr lang="en-US" sz="2000" b="1" i="1" dirty="0"/>
              <a:t>everyone</a:t>
            </a:r>
            <a:r>
              <a:rPr lang="en-US" sz="2000" dirty="0"/>
              <a:t> who is in attendance.</a:t>
            </a:r>
          </a:p>
        </p:txBody>
      </p:sp>
    </p:spTree>
    <p:extLst>
      <p:ext uri="{BB962C8B-B14F-4D97-AF65-F5344CB8AC3E}">
        <p14:creationId xmlns:p14="http://schemas.microsoft.com/office/powerpoint/2010/main" val="2008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aule\AppData\Local\Microsoft\Windows\Temporary Internet Files\Content.IE5\QQ0I68HU\iStock_000006607900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1231900"/>
            <a:ext cx="44069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1800" dirty="0"/>
              <a:t>Become familiar </a:t>
            </a:r>
            <a:r>
              <a:rPr lang="en-US" sz="1800" dirty="0" smtClean="0"/>
              <a:t>with conclave training programs</a:t>
            </a:r>
          </a:p>
          <a:p>
            <a:pPr lvl="0">
              <a:spcAft>
                <a:spcPts val="1200"/>
              </a:spcAft>
            </a:pPr>
            <a:r>
              <a:rPr lang="en-US" sz="1800" dirty="0" smtClean="0"/>
              <a:t>Discuss various types of sessions to include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Share lessons learned based past </a:t>
            </a:r>
            <a:r>
              <a:rPr lang="en-US" sz="1800" dirty="0" smtClean="0"/>
              <a:t>experiences</a:t>
            </a:r>
          </a:p>
          <a:p>
            <a:pPr lvl="0">
              <a:spcAft>
                <a:spcPts val="1200"/>
              </a:spcAft>
            </a:pPr>
            <a:r>
              <a:rPr lang="en-US" sz="1800" dirty="0" smtClean="0"/>
              <a:t>Discuss options for conclave training awards and recognition</a:t>
            </a:r>
            <a:endParaRPr lang="en-US" sz="1800" dirty="0"/>
          </a:p>
          <a:p>
            <a:pPr>
              <a:spcAft>
                <a:spcPts val="1200"/>
              </a:spcAft>
            </a:pPr>
            <a:r>
              <a:rPr lang="en-US" sz="1800" dirty="0"/>
              <a:t>Learn </a:t>
            </a:r>
            <a:r>
              <a:rPr lang="en-US" sz="1800" dirty="0" smtClean="0"/>
              <a:t>about promotion strategies</a:t>
            </a:r>
            <a:endParaRPr lang="en-US" sz="1800" dirty="0"/>
          </a:p>
          <a:p>
            <a:pPr lvl="0">
              <a:spcAft>
                <a:spcPts val="1200"/>
              </a:spcAft>
            </a:pPr>
            <a:r>
              <a:rPr lang="en-US" sz="1800" dirty="0"/>
              <a:t>Become comfortable with OA training </a:t>
            </a:r>
            <a:r>
              <a:rPr lang="en-US" sz="1800" dirty="0" smtClean="0"/>
              <a:t>resources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69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Training Resources and More Information Visit: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http://training.oa-bsa.org/noac2015</a:t>
            </a:r>
          </a:p>
        </p:txBody>
      </p:sp>
    </p:spTree>
    <p:extLst>
      <p:ext uri="{BB962C8B-B14F-4D97-AF65-F5344CB8AC3E}">
        <p14:creationId xmlns:p14="http://schemas.microsoft.com/office/powerpoint/2010/main" val="427812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training?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</a:t>
            </a:r>
            <a:r>
              <a:rPr lang="en-US" dirty="0" smtClean="0"/>
              <a:t>training session </a:t>
            </a:r>
            <a:r>
              <a:rPr lang="en-US" dirty="0"/>
              <a:t>is titled, </a:t>
            </a:r>
            <a:r>
              <a:rPr lang="en-US" dirty="0" smtClean="0"/>
              <a:t>“</a:t>
            </a:r>
            <a:r>
              <a:rPr lang="en-US" b="1" dirty="0" smtClean="0"/>
              <a:t>Developing your Training Sessions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Let’s </a:t>
            </a:r>
            <a:r>
              <a:rPr lang="en-US" dirty="0"/>
              <a:t>begin with a simple </a:t>
            </a:r>
            <a:r>
              <a:rPr lang="en-US" dirty="0" smtClean="0"/>
              <a:t>question…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What do we have to consider when putting together a training program for conclave?</a:t>
            </a:r>
          </a:p>
        </p:txBody>
      </p:sp>
    </p:spTree>
    <p:extLst>
      <p:ext uri="{BB962C8B-B14F-4D97-AF65-F5344CB8AC3E}">
        <p14:creationId xmlns:p14="http://schemas.microsoft.com/office/powerpoint/2010/main" val="6690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000" dirty="0" smtClean="0"/>
              <a:t>Types </a:t>
            </a:r>
            <a:r>
              <a:rPr lang="en-US" sz="2000" dirty="0"/>
              <a:t>of training sessions (e.g., “best practice” demonstrations or </a:t>
            </a:r>
            <a:r>
              <a:rPr lang="en-US" sz="2000" dirty="0" smtClean="0"/>
              <a:t>skill-based </a:t>
            </a:r>
            <a:r>
              <a:rPr lang="en-US" sz="2000" dirty="0"/>
              <a:t>sessions)</a:t>
            </a:r>
          </a:p>
          <a:p>
            <a:pPr lvl="0">
              <a:spcAft>
                <a:spcPts val="1200"/>
              </a:spcAft>
            </a:pPr>
            <a:r>
              <a:rPr lang="en-US" sz="2000" dirty="0" smtClean="0"/>
              <a:t>Number </a:t>
            </a:r>
            <a:r>
              <a:rPr lang="en-US" sz="2000" dirty="0"/>
              <a:t>of training sessions to offer</a:t>
            </a:r>
          </a:p>
          <a:p>
            <a:pPr lvl="0">
              <a:spcAft>
                <a:spcPts val="1200"/>
              </a:spcAft>
            </a:pPr>
            <a:r>
              <a:rPr lang="en-US" sz="2000" dirty="0" smtClean="0"/>
              <a:t>Logistics </a:t>
            </a:r>
            <a:r>
              <a:rPr lang="en-US" sz="2000" dirty="0"/>
              <a:t>(camp/building facilities)</a:t>
            </a:r>
          </a:p>
          <a:p>
            <a:pPr lvl="0">
              <a:spcAft>
                <a:spcPts val="1200"/>
              </a:spcAft>
            </a:pPr>
            <a:r>
              <a:rPr lang="en-US" sz="2000" dirty="0" smtClean="0"/>
              <a:t>Keynote </a:t>
            </a:r>
            <a:r>
              <a:rPr lang="en-US" sz="2000" dirty="0"/>
              <a:t>or special “guest” presenter sessions</a:t>
            </a:r>
          </a:p>
          <a:p>
            <a:pPr lvl="0">
              <a:spcAft>
                <a:spcPts val="1200"/>
              </a:spcAft>
            </a:pPr>
            <a:r>
              <a:rPr lang="en-US" sz="2000" dirty="0" smtClean="0"/>
              <a:t>Awards </a:t>
            </a:r>
            <a:r>
              <a:rPr lang="en-US" sz="2000" dirty="0"/>
              <a:t>or special recognition for participation</a:t>
            </a:r>
          </a:p>
          <a:p>
            <a:pPr lvl="0">
              <a:spcAft>
                <a:spcPts val="1200"/>
              </a:spcAft>
            </a:pPr>
            <a:r>
              <a:rPr lang="en-US" sz="2000" dirty="0" smtClean="0"/>
              <a:t>Ways </a:t>
            </a:r>
            <a:r>
              <a:rPr lang="en-US" sz="2000" dirty="0"/>
              <a:t>to </a:t>
            </a:r>
            <a:r>
              <a:rPr lang="en-US" sz="2000" dirty="0" smtClean="0"/>
              <a:t>promote </a:t>
            </a:r>
            <a:r>
              <a:rPr lang="en-US" sz="2000" dirty="0"/>
              <a:t>training offerings, prior to or during conclave</a:t>
            </a:r>
          </a:p>
        </p:txBody>
      </p:sp>
    </p:spTree>
    <p:extLst>
      <p:ext uri="{BB962C8B-B14F-4D97-AF65-F5344CB8AC3E}">
        <p14:creationId xmlns:p14="http://schemas.microsoft.com/office/powerpoint/2010/main" val="21057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Training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Open Style</a:t>
            </a:r>
          </a:p>
          <a:p>
            <a:pPr lvl="1"/>
            <a:r>
              <a:rPr lang="en-US" sz="2000" dirty="0" smtClean="0"/>
              <a:t>Certain </a:t>
            </a:r>
            <a:r>
              <a:rPr lang="en-US" sz="2000" dirty="0"/>
              <a:t>number </a:t>
            </a:r>
            <a:r>
              <a:rPr lang="en-US" sz="2000" dirty="0" smtClean="0"/>
              <a:t>of sessions are </a:t>
            </a:r>
            <a:r>
              <a:rPr lang="en-US" sz="2000" dirty="0"/>
              <a:t>offered each </a:t>
            </a:r>
            <a:r>
              <a:rPr lang="en-US" sz="2000" dirty="0" smtClean="0"/>
              <a:t>block</a:t>
            </a:r>
          </a:p>
          <a:p>
            <a:pPr lvl="1"/>
            <a:r>
              <a:rPr lang="en-US" sz="2000" dirty="0" smtClean="0"/>
              <a:t>Participants </a:t>
            </a:r>
            <a:r>
              <a:rPr lang="en-US" sz="2000" dirty="0"/>
              <a:t>can select </a:t>
            </a:r>
            <a:r>
              <a:rPr lang="en-US" sz="2000" dirty="0" smtClean="0"/>
              <a:t>their own curriculum </a:t>
            </a:r>
          </a:p>
          <a:p>
            <a:pPr lvl="1"/>
            <a:r>
              <a:rPr lang="en-US" sz="2000" dirty="0" smtClean="0"/>
              <a:t>May be similar to a lodge run LLD program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University Style</a:t>
            </a:r>
          </a:p>
          <a:p>
            <a:pPr lvl="1"/>
            <a:r>
              <a:rPr lang="en-US" sz="2000" dirty="0" smtClean="0"/>
              <a:t>Tracks containing related sessions topics are grouped together</a:t>
            </a:r>
          </a:p>
          <a:p>
            <a:pPr lvl="1"/>
            <a:r>
              <a:rPr lang="en-US" sz="2000" dirty="0" smtClean="0"/>
              <a:t>Non-required, ‘elective’ sessions may be offered</a:t>
            </a:r>
          </a:p>
          <a:p>
            <a:pPr lvl="1"/>
            <a:r>
              <a:rPr lang="en-US" sz="2000" dirty="0" smtClean="0"/>
              <a:t>Participant takes all sessions within a cell</a:t>
            </a:r>
          </a:p>
          <a:p>
            <a:pPr lvl="1"/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562573" y="1417638"/>
            <a:ext cx="4251489" cy="328633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72619" y="5321306"/>
            <a:ext cx="6598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NOAC utilizes a hybrid methodology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98264" cy="4525963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Break into groups</a:t>
            </a:r>
          </a:p>
          <a:p>
            <a:pPr lvl="0"/>
            <a:r>
              <a:rPr lang="en-US" sz="2400" dirty="0" smtClean="0"/>
              <a:t>Develop a degree path (need course title and descriptions)</a:t>
            </a:r>
          </a:p>
          <a:p>
            <a:pPr lvl="1"/>
            <a:r>
              <a:rPr lang="en-US" sz="2000" dirty="0"/>
              <a:t>2</a:t>
            </a:r>
            <a:r>
              <a:rPr lang="en-US" sz="2000" dirty="0" smtClean="0"/>
              <a:t> core sessions</a:t>
            </a:r>
          </a:p>
          <a:p>
            <a:pPr lvl="1"/>
            <a:r>
              <a:rPr lang="en-US" sz="2000" dirty="0" smtClean="0"/>
              <a:t>2 electives</a:t>
            </a:r>
          </a:p>
          <a:p>
            <a:r>
              <a:rPr lang="en-US" sz="2400" dirty="0" smtClean="0"/>
              <a:t>Course tracks</a:t>
            </a:r>
          </a:p>
          <a:p>
            <a:pPr lvl="1"/>
            <a:r>
              <a:rPr lang="en-US" sz="2000" dirty="0" smtClean="0"/>
              <a:t>Ceremonies</a:t>
            </a:r>
          </a:p>
          <a:p>
            <a:pPr lvl="1"/>
            <a:r>
              <a:rPr lang="en-US" sz="2000" dirty="0" smtClean="0"/>
              <a:t>Lodge/Chapter Management</a:t>
            </a:r>
          </a:p>
          <a:p>
            <a:pPr lvl="1"/>
            <a:r>
              <a:rPr lang="en-US" sz="2000" dirty="0" smtClean="0"/>
              <a:t>Leadership</a:t>
            </a:r>
          </a:p>
          <a:p>
            <a:pPr lvl="1"/>
            <a:r>
              <a:rPr lang="en-US" sz="2000" dirty="0" smtClean="0"/>
              <a:t>OA Service</a:t>
            </a:r>
          </a:p>
          <a:p>
            <a:pPr lvl="1"/>
            <a:r>
              <a:rPr lang="en-US" sz="2000" dirty="0" smtClean="0"/>
              <a:t>Relationship Building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0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Participants Need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000" b="1" dirty="0"/>
              <a:t>The people </a:t>
            </a:r>
            <a:r>
              <a:rPr lang="en-US" sz="2000" b="1" dirty="0" smtClean="0"/>
              <a:t>who are providing </a:t>
            </a:r>
            <a:r>
              <a:rPr lang="en-US" sz="2000" b="1" dirty="0"/>
              <a:t>the training </a:t>
            </a:r>
            <a:r>
              <a:rPr lang="en-US" sz="2000" b="1" dirty="0" smtClean="0"/>
              <a:t>(</a:t>
            </a:r>
            <a:r>
              <a:rPr lang="en-US" sz="2000" b="1" dirty="0"/>
              <a:t>Who)</a:t>
            </a:r>
          </a:p>
          <a:p>
            <a:pPr lvl="0">
              <a:spcAft>
                <a:spcPts val="1200"/>
              </a:spcAft>
            </a:pPr>
            <a:r>
              <a:rPr lang="en-US" sz="2000" b="1" dirty="0"/>
              <a:t>The purpose of the training (What)</a:t>
            </a:r>
          </a:p>
          <a:p>
            <a:pPr lvl="0">
              <a:spcAft>
                <a:spcPts val="1200"/>
              </a:spcAft>
            </a:pPr>
            <a:r>
              <a:rPr lang="en-US" sz="2000" b="1" dirty="0" smtClean="0"/>
              <a:t>The </a:t>
            </a:r>
            <a:r>
              <a:rPr lang="en-US" sz="2000" b="1" dirty="0"/>
              <a:t>expected outcome of the training (Why</a:t>
            </a:r>
            <a:r>
              <a:rPr lang="en-US" sz="2000" b="1" dirty="0" smtClean="0"/>
              <a:t>)</a:t>
            </a:r>
          </a:p>
          <a:p>
            <a:pPr lvl="0">
              <a:spcAft>
                <a:spcPts val="1200"/>
              </a:spcAft>
            </a:pPr>
            <a:r>
              <a:rPr lang="en-US" sz="2000" dirty="0"/>
              <a:t>The location of the training (Where)</a:t>
            </a:r>
          </a:p>
          <a:p>
            <a:pPr lvl="0">
              <a:spcAft>
                <a:spcPts val="1200"/>
              </a:spcAft>
            </a:pPr>
            <a:r>
              <a:rPr lang="en-US" sz="2000" dirty="0"/>
              <a:t>The time of the training (When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95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Team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/>
              <a:t>Debrief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This exercise was meant to show how to structure a training track and give you an opportunity to develop some sample courses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13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Section NE-1B: College of Conclave Science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Benefits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Multi-year program that supports any training program structure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Engages Arrowman of all levels to actively participate in training at conclave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Helps recruit new trainers in your section</a:t>
            </a:r>
          </a:p>
          <a:p>
            <a:pPr lvl="0">
              <a:spcAft>
                <a:spcPts val="1200"/>
              </a:spcAft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7574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C_Powerpoint_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NOAC_Powerpoint_Blue</Template>
  <TotalTime>645</TotalTime>
  <Words>688</Words>
  <Application>Microsoft Office PowerPoint</Application>
  <PresentationFormat>On-screen Show (4:3)</PresentationFormat>
  <Paragraphs>102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NOAC_Powerpoint_Red</vt:lpstr>
      <vt:lpstr>Creating the Cutting Edge Conclave</vt:lpstr>
      <vt:lpstr>Learning Objectives</vt:lpstr>
      <vt:lpstr>What is training?</vt:lpstr>
      <vt:lpstr>Key Considerations</vt:lpstr>
      <vt:lpstr>Types of Training Programs</vt:lpstr>
      <vt:lpstr>Exercise</vt:lpstr>
      <vt:lpstr>What Do Participants Need to Know</vt:lpstr>
      <vt:lpstr>Exercise Team Reports</vt:lpstr>
      <vt:lpstr>Case Study</vt:lpstr>
      <vt:lpstr>College of Conclave Science</vt:lpstr>
      <vt:lpstr>College of Conclave Science</vt:lpstr>
      <vt:lpstr>College of Conclave Science</vt:lpstr>
      <vt:lpstr>PowerPoint Presentation</vt:lpstr>
      <vt:lpstr>PowerPoint Presentation</vt:lpstr>
      <vt:lpstr>Promotion Strategies</vt:lpstr>
      <vt:lpstr>Resources</vt:lpstr>
      <vt:lpstr>PowerPoint Presentation</vt:lpstr>
      <vt:lpstr>Summary</vt:lpstr>
      <vt:lpstr>PowerPoint Presentation</vt:lpstr>
      <vt:lpstr>For Training Resources and More Information Visit:</vt:lpstr>
    </vt:vector>
  </TitlesOfParts>
  <Company>Deloitte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Hebner, Michael</dc:creator>
  <cp:lastModifiedBy>Jake Torpey</cp:lastModifiedBy>
  <cp:revision>26</cp:revision>
  <dcterms:created xsi:type="dcterms:W3CDTF">2015-05-21T13:31:43Z</dcterms:created>
  <dcterms:modified xsi:type="dcterms:W3CDTF">2015-07-13T15:49:51Z</dcterms:modified>
</cp:coreProperties>
</file>