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93" r:id="rId3"/>
    <p:sldId id="257" r:id="rId4"/>
    <p:sldId id="260" r:id="rId5"/>
    <p:sldId id="261" r:id="rId6"/>
    <p:sldId id="266" r:id="rId7"/>
    <p:sldId id="268" r:id="rId8"/>
    <p:sldId id="269" r:id="rId9"/>
    <p:sldId id="270" r:id="rId10"/>
    <p:sldId id="271" r:id="rId11"/>
    <p:sldId id="272" r:id="rId12"/>
    <p:sldId id="264" r:id="rId13"/>
    <p:sldId id="276" r:id="rId14"/>
    <p:sldId id="283" r:id="rId15"/>
    <p:sldId id="265" r:id="rId16"/>
    <p:sldId id="277" r:id="rId17"/>
    <p:sldId id="278" r:id="rId18"/>
    <p:sldId id="282" r:id="rId19"/>
    <p:sldId id="284" r:id="rId20"/>
    <p:sldId id="285" r:id="rId21"/>
    <p:sldId id="286" r:id="rId22"/>
    <p:sldId id="292" r:id="rId23"/>
    <p:sldId id="287" r:id="rId24"/>
    <p:sldId id="296" r:id="rId25"/>
    <p:sldId id="29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8D199-4972-4521-B8E9-F620E200648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4E8D1-BA83-4AB3-8D35-12FFAC9B1189}">
      <dgm:prSet phldrT="[Text]"/>
      <dgm:spPr/>
      <dgm:t>
        <a:bodyPr/>
        <a:lstStyle/>
        <a:p>
          <a:r>
            <a:rPr lang="en-US" dirty="0" smtClean="0"/>
            <a:t>Showmanship and Spirit</a:t>
          </a:r>
          <a:endParaRPr lang="en-US" dirty="0"/>
        </a:p>
      </dgm:t>
    </dgm:pt>
    <dgm:pt modelId="{8F5048B0-9985-4A9F-8E9F-E85F00AA8C89}" type="parTrans" cxnId="{1C9FB96F-97A0-4AF5-8317-03A0402998AA}">
      <dgm:prSet/>
      <dgm:spPr/>
      <dgm:t>
        <a:bodyPr/>
        <a:lstStyle/>
        <a:p>
          <a:endParaRPr lang="en-US"/>
        </a:p>
      </dgm:t>
    </dgm:pt>
    <dgm:pt modelId="{6AB91615-5CB8-4F30-8EC5-FF87AF0C7016}" type="sibTrans" cxnId="{1C9FB96F-97A0-4AF5-8317-03A0402998AA}">
      <dgm:prSet/>
      <dgm:spPr/>
      <dgm:t>
        <a:bodyPr/>
        <a:lstStyle/>
        <a:p>
          <a:endParaRPr lang="en-US"/>
        </a:p>
      </dgm:t>
    </dgm:pt>
    <dgm:pt modelId="{60FD6310-67DC-4405-BE42-62530A4976EF}">
      <dgm:prSet phldrT="[Text]" custT="1"/>
      <dgm:spPr/>
      <dgm:t>
        <a:bodyPr/>
        <a:lstStyle/>
        <a:p>
          <a:r>
            <a:rPr lang="en-US" sz="1600" b="1" dirty="0" smtClean="0"/>
            <a:t>C</a:t>
          </a:r>
          <a:r>
            <a:rPr lang="en-US" sz="1600" dirty="0" smtClean="0"/>
            <a:t>reative</a:t>
          </a:r>
          <a:endParaRPr lang="en-US" sz="1600" dirty="0"/>
        </a:p>
      </dgm:t>
    </dgm:pt>
    <dgm:pt modelId="{8B1397CD-B9D0-4605-B7C2-FC84BFBCA731}" type="parTrans" cxnId="{5CE2B362-308C-4567-9AD5-F27E21F53A39}">
      <dgm:prSet/>
      <dgm:spPr/>
      <dgm:t>
        <a:bodyPr/>
        <a:lstStyle/>
        <a:p>
          <a:endParaRPr lang="en-US"/>
        </a:p>
      </dgm:t>
    </dgm:pt>
    <dgm:pt modelId="{6F0D9CA3-846A-4087-8EAA-0063ED3CE70C}" type="sibTrans" cxnId="{5CE2B362-308C-4567-9AD5-F27E21F53A39}">
      <dgm:prSet/>
      <dgm:spPr/>
      <dgm:t>
        <a:bodyPr/>
        <a:lstStyle/>
        <a:p>
          <a:endParaRPr lang="en-US"/>
        </a:p>
      </dgm:t>
    </dgm:pt>
    <dgm:pt modelId="{C0FF98C1-103C-4F19-A5A6-98707AC80CB3}">
      <dgm:prSet phldrT="[Text]" custT="1"/>
      <dgm:spPr/>
      <dgm:t>
        <a:bodyPr/>
        <a:lstStyle/>
        <a:p>
          <a:r>
            <a:rPr lang="en-US" sz="1400" b="1" dirty="0" smtClean="0"/>
            <a:t>I</a:t>
          </a:r>
          <a:r>
            <a:rPr lang="en-US" sz="1400" dirty="0" smtClean="0"/>
            <a:t>nteresting</a:t>
          </a:r>
          <a:endParaRPr lang="en-US" sz="1300" dirty="0"/>
        </a:p>
      </dgm:t>
    </dgm:pt>
    <dgm:pt modelId="{BD790D94-2028-42B2-8931-D95A4916E7F9}" type="parTrans" cxnId="{2F4AA7D3-DA66-43D6-878B-049BE03BE847}">
      <dgm:prSet/>
      <dgm:spPr/>
      <dgm:t>
        <a:bodyPr/>
        <a:lstStyle/>
        <a:p>
          <a:endParaRPr lang="en-US"/>
        </a:p>
      </dgm:t>
    </dgm:pt>
    <dgm:pt modelId="{F28A49DA-2407-4863-892B-A493F686D8CD}" type="sibTrans" cxnId="{2F4AA7D3-DA66-43D6-878B-049BE03BE847}">
      <dgm:prSet/>
      <dgm:spPr/>
      <dgm:t>
        <a:bodyPr/>
        <a:lstStyle/>
        <a:p>
          <a:endParaRPr lang="en-US"/>
        </a:p>
      </dgm:t>
    </dgm:pt>
    <dgm:pt modelId="{2511DFA5-76F0-40B6-B5DF-F8AFFFA02CBF}">
      <dgm:prSet phldrT="[Text]" custT="1"/>
      <dgm:spPr/>
      <dgm:t>
        <a:bodyPr/>
        <a:lstStyle/>
        <a:p>
          <a:r>
            <a:rPr lang="en-US" sz="1800" b="1" dirty="0" smtClean="0"/>
            <a:t>A</a:t>
          </a:r>
          <a:r>
            <a:rPr lang="en-US" sz="1800" dirty="0" smtClean="0"/>
            <a:t>ction</a:t>
          </a:r>
          <a:endParaRPr lang="en-US" sz="1800" dirty="0"/>
        </a:p>
      </dgm:t>
    </dgm:pt>
    <dgm:pt modelId="{5ABAC52F-D007-4CB4-8669-65F85B9E1822}" type="parTrans" cxnId="{ED7EC4FF-5E16-4132-BDF3-2B3F2BABBE18}">
      <dgm:prSet/>
      <dgm:spPr/>
      <dgm:t>
        <a:bodyPr/>
        <a:lstStyle/>
        <a:p>
          <a:endParaRPr lang="en-US"/>
        </a:p>
      </dgm:t>
    </dgm:pt>
    <dgm:pt modelId="{8D5D2FBD-E411-4FBB-B377-C8CCC697AC06}" type="sibTrans" cxnId="{ED7EC4FF-5E16-4132-BDF3-2B3F2BABBE18}">
      <dgm:prSet/>
      <dgm:spPr/>
      <dgm:t>
        <a:bodyPr/>
        <a:lstStyle/>
        <a:p>
          <a:endParaRPr lang="en-US"/>
        </a:p>
      </dgm:t>
    </dgm:pt>
    <dgm:pt modelId="{DD1EABF0-3242-4AEF-AE6D-ABDFA4E1219F}" type="pres">
      <dgm:prSet presAssocID="{B5C8D199-4972-4521-B8E9-F620E200648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A5770C-1212-412D-8420-943B940FDF5D}" type="pres">
      <dgm:prSet presAssocID="{2EA4E8D1-BA83-4AB3-8D35-12FFAC9B1189}" presName="centerShape" presStyleLbl="node0" presStyleIdx="0" presStyleCnt="1"/>
      <dgm:spPr/>
      <dgm:t>
        <a:bodyPr/>
        <a:lstStyle/>
        <a:p>
          <a:endParaRPr lang="en-US"/>
        </a:p>
      </dgm:t>
    </dgm:pt>
    <dgm:pt modelId="{F87C750B-C994-4DAF-BFE3-0CB56792D1EF}" type="pres">
      <dgm:prSet presAssocID="{60FD6310-67DC-4405-BE42-62530A4976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48D1C-13FB-4891-8F60-3CB50AB24F8B}" type="pres">
      <dgm:prSet presAssocID="{60FD6310-67DC-4405-BE42-62530A4976EF}" presName="dummy" presStyleCnt="0"/>
      <dgm:spPr/>
    </dgm:pt>
    <dgm:pt modelId="{76B77FC9-C9C6-47E2-8090-0B538C09F913}" type="pres">
      <dgm:prSet presAssocID="{6F0D9CA3-846A-4087-8EAA-0063ED3CE70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B9869A0-C3BA-481E-AEE8-72680AA9E73B}" type="pres">
      <dgm:prSet presAssocID="{C0FF98C1-103C-4F19-A5A6-98707AC80CB3}" presName="node" presStyleLbl="node1" presStyleIdx="1" presStyleCnt="3" custScaleX="117596" custScaleY="108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175FC-452C-41EC-875D-19657896C2EC}" type="pres">
      <dgm:prSet presAssocID="{C0FF98C1-103C-4F19-A5A6-98707AC80CB3}" presName="dummy" presStyleCnt="0"/>
      <dgm:spPr/>
    </dgm:pt>
    <dgm:pt modelId="{73B6A8D4-BD09-4435-BD4F-4B9CD5058104}" type="pres">
      <dgm:prSet presAssocID="{F28A49DA-2407-4863-892B-A493F686D8C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DD87CD9-4125-45C1-9F77-4EC9E5F7394A}" type="pres">
      <dgm:prSet presAssocID="{2511DFA5-76F0-40B6-B5DF-F8AFFFA02CB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63EFD-B511-4964-87AE-FDFD60014144}" type="pres">
      <dgm:prSet presAssocID="{2511DFA5-76F0-40B6-B5DF-F8AFFFA02CBF}" presName="dummy" presStyleCnt="0"/>
      <dgm:spPr/>
    </dgm:pt>
    <dgm:pt modelId="{FAE06FC4-1582-4BC6-8B86-2C9AC7568C97}" type="pres">
      <dgm:prSet presAssocID="{8D5D2FBD-E411-4FBB-B377-C8CCC697AC06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341D1D7-1A05-402D-BB75-50718F224660}" type="presOf" srcId="{B5C8D199-4972-4521-B8E9-F620E2006482}" destId="{DD1EABF0-3242-4AEF-AE6D-ABDFA4E1219F}" srcOrd="0" destOrd="0" presId="urn:microsoft.com/office/officeart/2005/8/layout/radial6"/>
    <dgm:cxn modelId="{7C085ED6-3E41-4296-B220-5041C82FFDA8}" type="presOf" srcId="{C0FF98C1-103C-4F19-A5A6-98707AC80CB3}" destId="{FB9869A0-C3BA-481E-AEE8-72680AA9E73B}" srcOrd="0" destOrd="0" presId="urn:microsoft.com/office/officeart/2005/8/layout/radial6"/>
    <dgm:cxn modelId="{2F4AA7D3-DA66-43D6-878B-049BE03BE847}" srcId="{2EA4E8D1-BA83-4AB3-8D35-12FFAC9B1189}" destId="{C0FF98C1-103C-4F19-A5A6-98707AC80CB3}" srcOrd="1" destOrd="0" parTransId="{BD790D94-2028-42B2-8931-D95A4916E7F9}" sibTransId="{F28A49DA-2407-4863-892B-A493F686D8CD}"/>
    <dgm:cxn modelId="{7A861D28-0C63-4820-AD56-7AD44B45481E}" type="presOf" srcId="{8D5D2FBD-E411-4FBB-B377-C8CCC697AC06}" destId="{FAE06FC4-1582-4BC6-8B86-2C9AC7568C97}" srcOrd="0" destOrd="0" presId="urn:microsoft.com/office/officeart/2005/8/layout/radial6"/>
    <dgm:cxn modelId="{2458DA2B-C727-4602-92DF-5BCDC66AC6D6}" type="presOf" srcId="{2EA4E8D1-BA83-4AB3-8D35-12FFAC9B1189}" destId="{65A5770C-1212-412D-8420-943B940FDF5D}" srcOrd="0" destOrd="0" presId="urn:microsoft.com/office/officeart/2005/8/layout/radial6"/>
    <dgm:cxn modelId="{ED7EC4FF-5E16-4132-BDF3-2B3F2BABBE18}" srcId="{2EA4E8D1-BA83-4AB3-8D35-12FFAC9B1189}" destId="{2511DFA5-76F0-40B6-B5DF-F8AFFFA02CBF}" srcOrd="2" destOrd="0" parTransId="{5ABAC52F-D007-4CB4-8669-65F85B9E1822}" sibTransId="{8D5D2FBD-E411-4FBB-B377-C8CCC697AC06}"/>
    <dgm:cxn modelId="{1C9FB96F-97A0-4AF5-8317-03A0402998AA}" srcId="{B5C8D199-4972-4521-B8E9-F620E2006482}" destId="{2EA4E8D1-BA83-4AB3-8D35-12FFAC9B1189}" srcOrd="0" destOrd="0" parTransId="{8F5048B0-9985-4A9F-8E9F-E85F00AA8C89}" sibTransId="{6AB91615-5CB8-4F30-8EC5-FF87AF0C7016}"/>
    <dgm:cxn modelId="{DACAA6DB-287B-4E55-818F-3C7110C83A87}" type="presOf" srcId="{6F0D9CA3-846A-4087-8EAA-0063ED3CE70C}" destId="{76B77FC9-C9C6-47E2-8090-0B538C09F913}" srcOrd="0" destOrd="0" presId="urn:microsoft.com/office/officeart/2005/8/layout/radial6"/>
    <dgm:cxn modelId="{9F974B24-C73B-4AB1-ABB7-A269FF0309A9}" type="presOf" srcId="{60FD6310-67DC-4405-BE42-62530A4976EF}" destId="{F87C750B-C994-4DAF-BFE3-0CB56792D1EF}" srcOrd="0" destOrd="0" presId="urn:microsoft.com/office/officeart/2005/8/layout/radial6"/>
    <dgm:cxn modelId="{55738709-EBBE-4777-9C5A-86839DA2EA30}" type="presOf" srcId="{2511DFA5-76F0-40B6-B5DF-F8AFFFA02CBF}" destId="{ADD87CD9-4125-45C1-9F77-4EC9E5F7394A}" srcOrd="0" destOrd="0" presId="urn:microsoft.com/office/officeart/2005/8/layout/radial6"/>
    <dgm:cxn modelId="{5CE2B362-308C-4567-9AD5-F27E21F53A39}" srcId="{2EA4E8D1-BA83-4AB3-8D35-12FFAC9B1189}" destId="{60FD6310-67DC-4405-BE42-62530A4976EF}" srcOrd="0" destOrd="0" parTransId="{8B1397CD-B9D0-4605-B7C2-FC84BFBCA731}" sibTransId="{6F0D9CA3-846A-4087-8EAA-0063ED3CE70C}"/>
    <dgm:cxn modelId="{FB63A481-680A-4B7B-B1BB-0B8E5A0D764A}" type="presOf" srcId="{F28A49DA-2407-4863-892B-A493F686D8CD}" destId="{73B6A8D4-BD09-4435-BD4F-4B9CD5058104}" srcOrd="0" destOrd="0" presId="urn:microsoft.com/office/officeart/2005/8/layout/radial6"/>
    <dgm:cxn modelId="{9DC0E1BA-6256-4488-A4F0-711BE658FA94}" type="presParOf" srcId="{DD1EABF0-3242-4AEF-AE6D-ABDFA4E1219F}" destId="{65A5770C-1212-412D-8420-943B940FDF5D}" srcOrd="0" destOrd="0" presId="urn:microsoft.com/office/officeart/2005/8/layout/radial6"/>
    <dgm:cxn modelId="{47824959-C0C9-4776-A786-73132FBFA865}" type="presParOf" srcId="{DD1EABF0-3242-4AEF-AE6D-ABDFA4E1219F}" destId="{F87C750B-C994-4DAF-BFE3-0CB56792D1EF}" srcOrd="1" destOrd="0" presId="urn:microsoft.com/office/officeart/2005/8/layout/radial6"/>
    <dgm:cxn modelId="{7F499EBF-216E-4DB7-94D2-C538B24756C2}" type="presParOf" srcId="{DD1EABF0-3242-4AEF-AE6D-ABDFA4E1219F}" destId="{0FF48D1C-13FB-4891-8F60-3CB50AB24F8B}" srcOrd="2" destOrd="0" presId="urn:microsoft.com/office/officeart/2005/8/layout/radial6"/>
    <dgm:cxn modelId="{8E840E76-BC9B-46CF-B511-DE67EB5AAE6E}" type="presParOf" srcId="{DD1EABF0-3242-4AEF-AE6D-ABDFA4E1219F}" destId="{76B77FC9-C9C6-47E2-8090-0B538C09F913}" srcOrd="3" destOrd="0" presId="urn:microsoft.com/office/officeart/2005/8/layout/radial6"/>
    <dgm:cxn modelId="{F1B9386F-DCDE-4EBE-BC94-53C49BB1F70D}" type="presParOf" srcId="{DD1EABF0-3242-4AEF-AE6D-ABDFA4E1219F}" destId="{FB9869A0-C3BA-481E-AEE8-72680AA9E73B}" srcOrd="4" destOrd="0" presId="urn:microsoft.com/office/officeart/2005/8/layout/radial6"/>
    <dgm:cxn modelId="{700DB8CF-9B95-4B2B-9B3E-06CEDE83787A}" type="presParOf" srcId="{DD1EABF0-3242-4AEF-AE6D-ABDFA4E1219F}" destId="{E35175FC-452C-41EC-875D-19657896C2EC}" srcOrd="5" destOrd="0" presId="urn:microsoft.com/office/officeart/2005/8/layout/radial6"/>
    <dgm:cxn modelId="{0427DDB2-259D-42E3-A1ED-2D5FC11177E2}" type="presParOf" srcId="{DD1EABF0-3242-4AEF-AE6D-ABDFA4E1219F}" destId="{73B6A8D4-BD09-4435-BD4F-4B9CD5058104}" srcOrd="6" destOrd="0" presId="urn:microsoft.com/office/officeart/2005/8/layout/radial6"/>
    <dgm:cxn modelId="{FFC156E2-E05A-42B4-B12E-B428F71C40B5}" type="presParOf" srcId="{DD1EABF0-3242-4AEF-AE6D-ABDFA4E1219F}" destId="{ADD87CD9-4125-45C1-9F77-4EC9E5F7394A}" srcOrd="7" destOrd="0" presId="urn:microsoft.com/office/officeart/2005/8/layout/radial6"/>
    <dgm:cxn modelId="{DBD89667-D05B-4EA9-9DD9-B48DAA068EAD}" type="presParOf" srcId="{DD1EABF0-3242-4AEF-AE6D-ABDFA4E1219F}" destId="{9F263EFD-B511-4964-87AE-FDFD60014144}" srcOrd="8" destOrd="0" presId="urn:microsoft.com/office/officeart/2005/8/layout/radial6"/>
    <dgm:cxn modelId="{AFFC885D-CB84-451F-81C5-A6F344D05A6F}" type="presParOf" srcId="{DD1EABF0-3242-4AEF-AE6D-ABDFA4E1219F}" destId="{FAE06FC4-1582-4BC6-8B86-2C9AC7568C9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w97CfZtyGw" TargetMode="External"/><Relationship Id="rId2" Type="http://schemas.openxmlformats.org/officeDocument/2006/relationships/hyperlink" Target="https://www.youtube.com/watch?v=wMwoexR1ev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the Cutting Edge Conclave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Incorporating Thematics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NOAC 2015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2852"/>
            <a:ext cx="8229600" cy="295496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 smtClean="0"/>
              <a:t>“</a:t>
            </a:r>
            <a:r>
              <a:rPr lang="en-US" sz="3000" dirty="0"/>
              <a:t>It Starts with Us”, is a message to all of us that we are the beginning of something bigger; a drop in a large ocean of humanity, from which ripples extend in every direction. The nature of that ripple: singular, collaborative, positive or negative, is entirely up to each of us</a:t>
            </a:r>
            <a:r>
              <a:rPr lang="en-US" sz="3000" dirty="0" smtClean="0"/>
              <a:t>.</a:t>
            </a:r>
            <a:endParaRPr lang="en-US" dirty="0"/>
          </a:p>
        </p:txBody>
      </p:sp>
      <p:pic>
        <p:nvPicPr>
          <p:cNvPr id="2050" name="Picture 2" descr="https://pbs.twimg.com/media/B56EmgdIMAIFSJ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49" y="1333459"/>
            <a:ext cx="244520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4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428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Conclave theme should:</a:t>
            </a:r>
            <a:endParaRPr lang="en-US" sz="4400" dirty="0"/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Establish a unifying idea for the whole </a:t>
            </a:r>
            <a:r>
              <a:rPr lang="en-US" sz="3000" dirty="0" smtClean="0"/>
              <a:t>weekend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Pass on a Scouting or OA </a:t>
            </a:r>
            <a:r>
              <a:rPr lang="en-US" sz="3000" dirty="0" smtClean="0"/>
              <a:t>ideal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Provide a practical application of a Scouting or OA </a:t>
            </a:r>
            <a:r>
              <a:rPr lang="en-US" sz="3000" dirty="0" smtClean="0"/>
              <a:t>ideal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Be easily understood and related to often throughout the weekend</a:t>
            </a:r>
          </a:p>
          <a:p>
            <a:pPr marL="971550" lvl="1" indent="-514350">
              <a:buFont typeface="+mj-lt"/>
              <a:buAutoNum type="arabicPeriod"/>
            </a:pPr>
            <a:endParaRPr lang="en-US" sz="5400" dirty="0"/>
          </a:p>
          <a:p>
            <a:pPr marL="971550" lvl="1" indent="-514350">
              <a:buFont typeface="+mj-lt"/>
              <a:buAutoNum type="arabicPeriod"/>
            </a:pPr>
            <a:endParaRPr lang="en-US" sz="4000" dirty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Incorporating Themes into Shows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purpose of a show is to relate the theme of the weekend and pass OA and Scouting ideals back to Arrowmen, all while having fun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The </a:t>
            </a:r>
            <a:r>
              <a:rPr lang="en-US" sz="3000" dirty="0"/>
              <a:t>opening show funnels everyone’s excitement </a:t>
            </a:r>
            <a:r>
              <a:rPr lang="en-US" sz="3000" dirty="0" smtClean="0"/>
              <a:t>and anticipation by </a:t>
            </a:r>
            <a:r>
              <a:rPr lang="en-US" sz="3000" dirty="0"/>
              <a:t>setting the stage for the </a:t>
            </a:r>
            <a:r>
              <a:rPr lang="en-US" sz="3000" dirty="0" smtClean="0"/>
              <a:t>weekend</a:t>
            </a:r>
          </a:p>
          <a:p>
            <a:r>
              <a:rPr lang="en-US" sz="3000" dirty="0" smtClean="0"/>
              <a:t>The </a:t>
            </a:r>
            <a:r>
              <a:rPr lang="en-US" sz="3000" dirty="0"/>
              <a:t>Conclave theme should be on display and </a:t>
            </a:r>
            <a:r>
              <a:rPr lang="en-US" sz="3000" dirty="0" smtClean="0"/>
              <a:t>apparent</a:t>
            </a:r>
          </a:p>
          <a:p>
            <a:r>
              <a:rPr lang="en-US" sz="3000" dirty="0" smtClean="0"/>
              <a:t>All </a:t>
            </a:r>
            <a:r>
              <a:rPr lang="en-US" sz="3000" dirty="0"/>
              <a:t>the promotion </a:t>
            </a:r>
            <a:r>
              <a:rPr lang="en-US" sz="3000" dirty="0" smtClean="0"/>
              <a:t>leading </a:t>
            </a:r>
            <a:r>
              <a:rPr lang="en-US" sz="3000" dirty="0"/>
              <a:t>up to the Conclave has been great, but the opening show brings it all to </a:t>
            </a:r>
            <a:r>
              <a:rPr lang="en-US" sz="3000" dirty="0" smtClean="0"/>
              <a:t>life</a:t>
            </a:r>
          </a:p>
          <a:p>
            <a:r>
              <a:rPr lang="en-US" sz="3000" dirty="0" smtClean="0"/>
              <a:t>The </a:t>
            </a:r>
            <a:r>
              <a:rPr lang="en-US" sz="3000" dirty="0"/>
              <a:t>learning objective may not be apparent at this </a:t>
            </a:r>
            <a:r>
              <a:rPr lang="en-US" sz="3000" dirty="0" smtClean="0"/>
              <a:t>point - but </a:t>
            </a:r>
            <a:r>
              <a:rPr lang="en-US" sz="3000" dirty="0"/>
              <a:t>will be reinforced throughout the </a:t>
            </a:r>
            <a:r>
              <a:rPr lang="en-US" sz="3000" dirty="0" smtClean="0"/>
              <a:t>weekend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closing show is a perfect opportunity to put a ribbon on the whole </a:t>
            </a:r>
            <a:r>
              <a:rPr lang="en-US" dirty="0" smtClean="0"/>
              <a:t>event</a:t>
            </a:r>
          </a:p>
          <a:p>
            <a:r>
              <a:rPr lang="en-US" dirty="0" smtClean="0"/>
              <a:t>Baden-Powell </a:t>
            </a:r>
            <a:r>
              <a:rPr lang="en-US" dirty="0"/>
              <a:t>called Scouting, “a game with a purpose</a:t>
            </a:r>
            <a:r>
              <a:rPr lang="en-US" dirty="0" smtClean="0"/>
              <a:t>”  </a:t>
            </a:r>
          </a:p>
          <a:p>
            <a:r>
              <a:rPr lang="en-US" dirty="0" smtClean="0"/>
              <a:t>Each </a:t>
            </a:r>
            <a:r>
              <a:rPr lang="en-US" dirty="0"/>
              <a:t>Conclave activity had a </a:t>
            </a:r>
            <a:r>
              <a:rPr lang="en-US" dirty="0" smtClean="0"/>
              <a:t>purpose </a:t>
            </a:r>
            <a:r>
              <a:rPr lang="en-US" dirty="0"/>
              <a:t>tied back to the learning </a:t>
            </a:r>
            <a:r>
              <a:rPr lang="en-US" dirty="0" smtClean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24474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closing show may be an end, </a:t>
            </a:r>
            <a:r>
              <a:rPr lang="en-US" sz="3200" dirty="0" smtClean="0"/>
              <a:t>but </a:t>
            </a:r>
            <a:r>
              <a:rPr lang="en-US" sz="3200" dirty="0"/>
              <a:t>it’s also a beginning  </a:t>
            </a:r>
          </a:p>
          <a:p>
            <a:pPr lvl="1"/>
            <a:r>
              <a:rPr lang="en-US" dirty="0" smtClean="0"/>
              <a:t>Arrowmen </a:t>
            </a:r>
            <a:r>
              <a:rPr lang="en-US" dirty="0"/>
              <a:t>are going home with new skills, friends and memories that can be shared with the other brothers in their chapters and </a:t>
            </a:r>
            <a:r>
              <a:rPr lang="en-US" dirty="0" smtClean="0"/>
              <a:t>lodges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Fantastic Show?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quality Conclave show </a:t>
            </a:r>
            <a:r>
              <a:rPr lang="en-US" dirty="0" smtClean="0"/>
              <a:t>relates </a:t>
            </a:r>
            <a:r>
              <a:rPr lang="en-US" dirty="0"/>
              <a:t>the theme for the weekend in a creative way, </a:t>
            </a:r>
            <a:r>
              <a:rPr lang="en-US" dirty="0" smtClean="0"/>
              <a:t>is </a:t>
            </a:r>
            <a:r>
              <a:rPr lang="en-US" dirty="0"/>
              <a:t>fun and informative for </a:t>
            </a:r>
            <a:r>
              <a:rPr lang="en-US" dirty="0" smtClean="0"/>
              <a:t>everyone</a:t>
            </a:r>
          </a:p>
          <a:p>
            <a:r>
              <a:rPr lang="en-US" dirty="0" smtClean="0"/>
              <a:t>When </a:t>
            </a:r>
            <a:r>
              <a:rPr lang="en-US" dirty="0"/>
              <a:t>you enjoy a show, you’re more likely to remember it for years to </a:t>
            </a:r>
            <a:r>
              <a:rPr lang="en-US" dirty="0" smtClean="0"/>
              <a:t>come</a:t>
            </a:r>
          </a:p>
          <a:p>
            <a:r>
              <a:rPr lang="en-US" dirty="0" smtClean="0"/>
              <a:t>When </a:t>
            </a:r>
            <a:r>
              <a:rPr lang="en-US" dirty="0"/>
              <a:t>designing your shows, they should include the 2 </a:t>
            </a:r>
            <a:r>
              <a:rPr lang="en-US" dirty="0" smtClean="0"/>
              <a:t>S’es… </a:t>
            </a:r>
            <a:endParaRPr lang="en-US" dirty="0"/>
          </a:p>
          <a:p>
            <a:pPr marL="0" indent="0" algn="ctr">
              <a:buNone/>
            </a:pPr>
            <a:r>
              <a:rPr lang="en-US" b="1" i="1" dirty="0" smtClean="0"/>
              <a:t>showmanship </a:t>
            </a:r>
            <a:r>
              <a:rPr lang="en-US" b="1" i="1" dirty="0"/>
              <a:t>and </a:t>
            </a:r>
            <a:r>
              <a:rPr lang="en-US" b="1" i="1" dirty="0" smtClean="0"/>
              <a:t>spirit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Showmanship and </a:t>
            </a:r>
            <a:r>
              <a:rPr lang="en-US" dirty="0" smtClean="0"/>
              <a:t>Spirit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4473048"/>
              </p:ext>
            </p:extLst>
          </p:nvPr>
        </p:nvGraphicFramePr>
        <p:xfrm>
          <a:off x="831448" y="145788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35524" y="2164465"/>
            <a:ext cx="22512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Remember </a:t>
            </a:r>
          </a:p>
          <a:p>
            <a:r>
              <a:rPr lang="en-US" sz="2400" b="1" dirty="0" smtClean="0"/>
              <a:t>C = Creative</a:t>
            </a:r>
          </a:p>
          <a:p>
            <a:r>
              <a:rPr lang="en-US" sz="2400" b="1" dirty="0" smtClean="0"/>
              <a:t>I = Interesting</a:t>
            </a:r>
          </a:p>
          <a:p>
            <a:r>
              <a:rPr lang="en-US" sz="2400" b="1" dirty="0" smtClean="0"/>
              <a:t>A = Action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474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the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learning objective and resulting theme becomes the central hub of a successful, memorable, and integrated </a:t>
            </a:r>
            <a:r>
              <a:rPr lang="en-US" dirty="0" smtClean="0"/>
              <a:t>Conclave</a:t>
            </a:r>
          </a:p>
          <a:p>
            <a:r>
              <a:rPr lang="en-US" dirty="0" smtClean="0"/>
              <a:t>Each </a:t>
            </a:r>
            <a:r>
              <a:rPr lang="en-US" dirty="0"/>
              <a:t>committee and all aspects of the Conclave are impacted by the </a:t>
            </a:r>
            <a:r>
              <a:rPr lang="en-US" dirty="0" smtClean="0"/>
              <a:t>theme</a:t>
            </a:r>
          </a:p>
          <a:p>
            <a:r>
              <a:rPr lang="en-US" dirty="0" smtClean="0"/>
              <a:t>Think </a:t>
            </a:r>
            <a:r>
              <a:rPr lang="en-US" dirty="0"/>
              <a:t>of it as a giant wagon wheel with the theme in the middle and each of these areas at the end of the </a:t>
            </a:r>
            <a:r>
              <a:rPr lang="en-US" dirty="0" smtClean="0"/>
              <a:t>spokes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20993"/>
            <a:ext cx="8229600" cy="2801073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begin, let’s create a list of the various areas that need to be considered and planned for a successful </a:t>
            </a:r>
            <a:r>
              <a:rPr lang="en-US" dirty="0" smtClean="0"/>
              <a:t>event 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couple of examples to get us started include training, publications and </a:t>
            </a:r>
            <a:r>
              <a:rPr lang="en-US" dirty="0" smtClean="0"/>
              <a:t>branding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1251" y="1600200"/>
            <a:ext cx="7465671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Take a </a:t>
            </a:r>
            <a:r>
              <a:rPr lang="en-US" sz="3200" b="1" dirty="0"/>
              <a:t>sample theme and apply it to the components of a Conclave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448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sz="2800" dirty="0"/>
              <a:t>Become familiar </a:t>
            </a:r>
            <a:r>
              <a:rPr lang="en-US" sz="2800" dirty="0" smtClean="0"/>
              <a:t>with the concept of a theme</a:t>
            </a:r>
          </a:p>
          <a:p>
            <a:pPr lvl="0">
              <a:spcAft>
                <a:spcPts val="1200"/>
              </a:spcAft>
            </a:pPr>
            <a:r>
              <a:rPr lang="en-US" sz="2800" dirty="0" smtClean="0"/>
              <a:t>Review past conclave and NOAC themes</a:t>
            </a:r>
          </a:p>
          <a:p>
            <a:pPr lvl="0">
              <a:spcAft>
                <a:spcPts val="1200"/>
              </a:spcAft>
            </a:pPr>
            <a:r>
              <a:rPr lang="en-US" sz="2800" dirty="0" smtClean="0"/>
              <a:t>Discuss developing a theme for conclave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Learn about incorporate themes into shows</a:t>
            </a:r>
          </a:p>
          <a:p>
            <a:pPr lvl="0">
              <a:spcAft>
                <a:spcPts val="1200"/>
              </a:spcAft>
            </a:pPr>
            <a:r>
              <a:rPr lang="en-US" sz="2800" dirty="0" smtClean="0"/>
              <a:t>Identify way to integrate a theme into the components of a conclave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28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The handout you just received lists some of the areas we </a:t>
            </a:r>
            <a:r>
              <a:rPr lang="en-US" sz="3000" dirty="0" smtClean="0"/>
              <a:t>identified.  We’ll </a:t>
            </a:r>
            <a:r>
              <a:rPr lang="en-US" sz="3000" dirty="0"/>
              <a:t>use these in our Conclave planning, along with a sample learning objective and theme.  </a:t>
            </a:r>
            <a:endParaRPr lang="en-US" sz="3000" dirty="0" smtClean="0"/>
          </a:p>
          <a:p>
            <a:r>
              <a:rPr lang="en-US" sz="3000" dirty="0" smtClean="0"/>
              <a:t>Break into groups</a:t>
            </a:r>
            <a:r>
              <a:rPr lang="en-US" sz="3000" dirty="0"/>
              <a:t> </a:t>
            </a:r>
          </a:p>
          <a:p>
            <a:r>
              <a:rPr lang="en-US" sz="3000" dirty="0"/>
              <a:t>The assignment is to document ways to apply the theme to each area.  Some examples are provided on the handout to get you </a:t>
            </a:r>
            <a:r>
              <a:rPr lang="en-US" sz="3000" dirty="0" smtClean="0"/>
              <a:t>started</a:t>
            </a:r>
            <a:r>
              <a:rPr lang="en-US" sz="3000" dirty="0"/>
              <a:t>.</a:t>
            </a:r>
          </a:p>
          <a:p>
            <a:r>
              <a:rPr lang="en-US" sz="3000" dirty="0"/>
              <a:t>You’ll have 10 minutes for this part and 10 minutes for the team </a:t>
            </a:r>
            <a:r>
              <a:rPr lang="en-US" sz="3000" dirty="0" smtClean="0"/>
              <a:t>reports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9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Team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exercise was meant to show everyone how the theme can be incorporated into all elements of your </a:t>
            </a:r>
            <a:r>
              <a:rPr lang="en-US" dirty="0" smtClean="0"/>
              <a:t>Conclave</a:t>
            </a:r>
          </a:p>
          <a:p>
            <a:r>
              <a:rPr lang="en-US" dirty="0" smtClean="0"/>
              <a:t>These </a:t>
            </a:r>
            <a:r>
              <a:rPr lang="en-US" dirty="0"/>
              <a:t>different thematic elements all support the event’s learning </a:t>
            </a:r>
            <a:r>
              <a:rPr lang="en-US" dirty="0" smtClean="0"/>
              <a:t>objective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9008" cy="4525963"/>
          </a:xfrm>
        </p:spPr>
        <p:txBody>
          <a:bodyPr>
            <a:normAutofit/>
          </a:bodyPr>
          <a:lstStyle/>
          <a:p>
            <a:r>
              <a:rPr lang="en-US" sz="2800" dirty="0"/>
              <a:t>The Conclave has been a complete success! </a:t>
            </a:r>
            <a:endParaRPr lang="en-US" sz="2800" dirty="0" smtClean="0"/>
          </a:p>
          <a:p>
            <a:r>
              <a:rPr lang="en-US" sz="2800" dirty="0" smtClean="0"/>
              <a:t>Everything </a:t>
            </a:r>
            <a:r>
              <a:rPr lang="en-US" sz="2800" dirty="0"/>
              <a:t>began almost a year ago with a learning objective, which led to a theme for the </a:t>
            </a:r>
            <a:r>
              <a:rPr lang="en-US" sz="2800" dirty="0" smtClean="0"/>
              <a:t>event  </a:t>
            </a:r>
          </a:p>
          <a:p>
            <a:r>
              <a:rPr lang="en-US" sz="2800" dirty="0" smtClean="0"/>
              <a:t>This </a:t>
            </a:r>
            <a:r>
              <a:rPr lang="en-US" sz="2800" dirty="0"/>
              <a:t>theme has been at the center of all planning – a backbone for </a:t>
            </a:r>
            <a:r>
              <a:rPr lang="en-US" sz="2800" dirty="0" smtClean="0"/>
              <a:t>success  </a:t>
            </a:r>
          </a:p>
          <a:p>
            <a:r>
              <a:rPr lang="en-US" sz="2800" dirty="0" smtClean="0"/>
              <a:t>All </a:t>
            </a:r>
            <a:r>
              <a:rPr lang="en-US" sz="2800" dirty="0"/>
              <a:t>the events, activities, shows and competitions were related to and reinforced the </a:t>
            </a:r>
            <a:r>
              <a:rPr lang="en-US" sz="2800" dirty="0" smtClean="0"/>
              <a:t>theme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7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7985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Arrowman </a:t>
            </a:r>
            <a:r>
              <a:rPr lang="en-US" sz="2800" dirty="0"/>
              <a:t>are leaving with many takeaways – handouts, patches, awards, memories and new </a:t>
            </a:r>
            <a:r>
              <a:rPr lang="en-US" sz="2800" dirty="0" smtClean="0"/>
              <a:t>ideas  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task now falls to each of the brothers who </a:t>
            </a:r>
            <a:r>
              <a:rPr lang="en-US" sz="2800" dirty="0" smtClean="0"/>
              <a:t>attended</a:t>
            </a:r>
          </a:p>
          <a:p>
            <a:r>
              <a:rPr lang="en-US" sz="2800" dirty="0" smtClean="0"/>
              <a:t>Take </a:t>
            </a:r>
            <a:r>
              <a:rPr lang="en-US" sz="2800" dirty="0"/>
              <a:t>your experiences and make a </a:t>
            </a:r>
            <a:r>
              <a:rPr lang="en-US" sz="2800" dirty="0" smtClean="0"/>
              <a:t>difference</a:t>
            </a:r>
          </a:p>
          <a:p>
            <a:r>
              <a:rPr lang="en-US" sz="2800" dirty="0" smtClean="0"/>
              <a:t>Share </a:t>
            </a:r>
            <a:r>
              <a:rPr lang="en-US" sz="2800" dirty="0"/>
              <a:t>them and more importantly – use </a:t>
            </a:r>
            <a:r>
              <a:rPr lang="en-US" sz="2800" dirty="0" smtClean="0"/>
              <a:t>them  </a:t>
            </a:r>
          </a:p>
          <a:p>
            <a:r>
              <a:rPr lang="en-US" sz="2800" dirty="0" smtClean="0"/>
              <a:t>Your </a:t>
            </a:r>
            <a:r>
              <a:rPr lang="en-US" sz="2800" dirty="0"/>
              <a:t>actions will have a major impact on what our tomorrow looks </a:t>
            </a:r>
            <a:r>
              <a:rPr lang="en-US" sz="2800" dirty="0" smtClean="0"/>
              <a:t>like</a:t>
            </a:r>
            <a:r>
              <a:rPr lang="en-US" sz="2800" dirty="0"/>
              <a:t>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79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ule\AppData\Local\Microsoft\Windows\Temporary Internet Files\Content.IE5\QQ0I68HU\iStock_000006607900X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0" y="1231900"/>
            <a:ext cx="44069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1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</a:t>
            </a:r>
            <a:r>
              <a:rPr lang="en-US" dirty="0" smtClean="0"/>
              <a:t>training session </a:t>
            </a:r>
            <a:r>
              <a:rPr lang="en-US" dirty="0"/>
              <a:t>is titled, </a:t>
            </a:r>
            <a:r>
              <a:rPr lang="en-US" dirty="0" smtClean="0"/>
              <a:t>“</a:t>
            </a:r>
            <a:r>
              <a:rPr lang="en-US" b="1" dirty="0" smtClean="0"/>
              <a:t>Incorporating Thematics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Let’s </a:t>
            </a:r>
            <a:r>
              <a:rPr lang="en-US" dirty="0"/>
              <a:t>begin with a simple </a:t>
            </a:r>
            <a:r>
              <a:rPr lang="en-US" dirty="0" smtClean="0"/>
              <a:t>question…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 </a:t>
            </a:r>
            <a:r>
              <a:rPr lang="en-US" dirty="0"/>
              <a:t>can tell me the definition of a “theme”?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000" dirty="0" smtClean="0"/>
              <a:t>Sample definitions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unifying or dominant idea</a:t>
            </a:r>
          </a:p>
          <a:p>
            <a:pPr lvl="1"/>
            <a:r>
              <a:rPr lang="en-US" dirty="0"/>
              <a:t>the subject of a talk, a piece of writing, a person's thoughts, or an exhibition</a:t>
            </a:r>
          </a:p>
          <a:p>
            <a:pPr lvl="1"/>
            <a:r>
              <a:rPr lang="en-US" dirty="0"/>
              <a:t>the main subject that is being discussed or described in a piece of writing, a movie, etc.</a:t>
            </a:r>
          </a:p>
          <a:p>
            <a:pPr lvl="1"/>
            <a:r>
              <a:rPr lang="en-US" dirty="0"/>
              <a:t>the particular subject or idea on which the style of something is 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6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Conclave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20582" cy="4525963"/>
          </a:xfrm>
        </p:spPr>
        <p:txBody>
          <a:bodyPr>
            <a:normAutofit/>
          </a:bodyPr>
          <a:lstStyle/>
          <a:p>
            <a:endParaRPr lang="en-US" sz="33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67870"/>
              </p:ext>
            </p:extLst>
          </p:nvPr>
        </p:nvGraphicFramePr>
        <p:xfrm>
          <a:off x="775503" y="1871561"/>
          <a:ext cx="780133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745"/>
                <a:gridCol w="66785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Conclave Theme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NE-2A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From the Island to the Summit, the Legacy Lives 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NE-6A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 Future Founded in Tradition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NE-1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Spirit Lives 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C-6A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 the Spirit of the Past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W-1N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 Journey's End, A New Beginning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SR-9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 Will Need a Brighter Fire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56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NOAC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20582" cy="4525963"/>
          </a:xfrm>
        </p:spPr>
        <p:txBody>
          <a:bodyPr>
            <a:normAutofit/>
          </a:bodyPr>
          <a:lstStyle/>
          <a:p>
            <a:endParaRPr lang="en-US" sz="3300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98882"/>
              </p:ext>
            </p:extLst>
          </p:nvPr>
        </p:nvGraphicFramePr>
        <p:xfrm>
          <a:off x="775503" y="1871561"/>
          <a:ext cx="7801338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745"/>
                <a:gridCol w="66785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NOAC Theme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Bound in Brotherhood, Led By the Spirit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Yourself, and So Discover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Chosen to Serve, Inspired to Lead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Legend Lives 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Power of One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United, We Leave a Legacy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Starts with Us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0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NOAC 2009 theme was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4000" dirty="0" smtClean="0"/>
              <a:t> “The </a:t>
            </a:r>
            <a:r>
              <a:rPr lang="en-US" sz="4000" dirty="0"/>
              <a:t>Power of One</a:t>
            </a:r>
            <a:r>
              <a:rPr lang="en-US" sz="4000" dirty="0" smtClean="0"/>
              <a:t>”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did it all begin?</a:t>
            </a:r>
          </a:p>
          <a:p>
            <a:pPr lvl="1"/>
            <a:r>
              <a:rPr lang="en-US" dirty="0"/>
              <a:t>The first step is to identify the </a:t>
            </a:r>
            <a:endParaRPr lang="en-US" dirty="0" smtClean="0"/>
          </a:p>
          <a:p>
            <a:pPr marL="857250" lvl="2" indent="0">
              <a:buNone/>
            </a:pPr>
            <a:r>
              <a:rPr lang="en-US" sz="2800" dirty="0"/>
              <a:t>“</a:t>
            </a:r>
            <a:r>
              <a:rPr lang="en-US" sz="2800" b="1" dirty="0"/>
              <a:t>learning objective</a:t>
            </a:r>
            <a:r>
              <a:rPr lang="en-US" sz="2800" dirty="0"/>
              <a:t>” for the event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tradingpost.oa-bsa.org/v/vspfiles/photos/2009-2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634" y="1417638"/>
            <a:ext cx="1301927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4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NOAC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learning objective </a:t>
            </a:r>
            <a:r>
              <a:rPr lang="en-US" dirty="0"/>
              <a:t>was </a:t>
            </a:r>
            <a:r>
              <a:rPr lang="en-US" dirty="0" smtClean="0"/>
              <a:t>“</a:t>
            </a:r>
            <a:r>
              <a:rPr lang="en-US" dirty="0"/>
              <a:t>one person has the power to make a </a:t>
            </a:r>
            <a:r>
              <a:rPr lang="en-US" dirty="0" smtClean="0"/>
              <a:t>difference”</a:t>
            </a:r>
          </a:p>
          <a:p>
            <a:pPr lvl="1"/>
            <a:r>
              <a:rPr lang="en-US" dirty="0" smtClean="0"/>
              <a:t>Remember </a:t>
            </a:r>
            <a:r>
              <a:rPr lang="en-US" dirty="0"/>
              <a:t>the Liberty </a:t>
            </a:r>
            <a:r>
              <a:rPr lang="en-US" dirty="0" smtClean="0"/>
              <a:t>Mutual commercials </a:t>
            </a:r>
            <a:r>
              <a:rPr lang="en-US" dirty="0"/>
              <a:t>from a few years ago? 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#1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#2</a:t>
            </a:r>
            <a:endParaRPr lang="en-US" dirty="0" smtClean="0"/>
          </a:p>
          <a:p>
            <a:pPr lvl="2"/>
            <a:r>
              <a:rPr lang="en-US" dirty="0" smtClean="0"/>
              <a:t>Giving </a:t>
            </a:r>
            <a:r>
              <a:rPr lang="en-US" dirty="0"/>
              <a:t>is </a:t>
            </a:r>
            <a:r>
              <a:rPr lang="en-US" dirty="0" smtClean="0"/>
              <a:t>receiving</a:t>
            </a:r>
          </a:p>
          <a:p>
            <a:r>
              <a:rPr lang="en-US" dirty="0" smtClean="0"/>
              <a:t>From </a:t>
            </a:r>
            <a:r>
              <a:rPr lang="en-US" dirty="0"/>
              <a:t>this objective, a theme of “The Power of One” was </a:t>
            </a:r>
            <a:r>
              <a:rPr lang="en-US" dirty="0" smtClean="0"/>
              <a:t>born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NOAC 2015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900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This conference’s </a:t>
            </a:r>
            <a:r>
              <a:rPr lang="en-US" dirty="0"/>
              <a:t>learning objective is to </a:t>
            </a:r>
            <a:r>
              <a:rPr lang="en-US" dirty="0" smtClean="0"/>
              <a:t>“</a:t>
            </a:r>
            <a:r>
              <a:rPr lang="en-US" b="1" dirty="0" smtClean="0"/>
              <a:t>create </a:t>
            </a:r>
            <a:r>
              <a:rPr lang="en-US" b="1" dirty="0"/>
              <a:t>tomorrow with action </a:t>
            </a:r>
            <a:r>
              <a:rPr lang="en-US" b="1" dirty="0" smtClean="0"/>
              <a:t>today</a:t>
            </a:r>
            <a:r>
              <a:rPr lang="en-US" dirty="0" smtClean="0"/>
              <a:t>”  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000" dirty="0" smtClean="0"/>
              <a:t>Our </a:t>
            </a:r>
            <a:r>
              <a:rPr lang="en-US" sz="3000" dirty="0"/>
              <a:t>actions, or inactions, define what tomorrow looks like.  </a:t>
            </a:r>
            <a:r>
              <a:rPr lang="en-US" sz="3000" dirty="0" smtClean="0"/>
              <a:t>The </a:t>
            </a:r>
            <a:r>
              <a:rPr lang="en-US" sz="3000" dirty="0"/>
              <a:t>book on the OA’s first 100 years is written – but what the OA, Scouting, and the world looks like tomorrow is based completely on what we choose to do today.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231</TotalTime>
  <Words>1031</Words>
  <Application>Microsoft Office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NOAC_Powerpoint_Red</vt:lpstr>
      <vt:lpstr>Creating the Cutting Edge Conclave</vt:lpstr>
      <vt:lpstr>Learning Objectives</vt:lpstr>
      <vt:lpstr>What is a Theme?</vt:lpstr>
      <vt:lpstr>What is a Theme?</vt:lpstr>
      <vt:lpstr>Conclave Themes</vt:lpstr>
      <vt:lpstr>NOAC Themes</vt:lpstr>
      <vt:lpstr>Developing a Theme</vt:lpstr>
      <vt:lpstr>NOAC 2009</vt:lpstr>
      <vt:lpstr>NOAC 2015 Learning Objective</vt:lpstr>
      <vt:lpstr>NOAC 2015 Theme</vt:lpstr>
      <vt:lpstr>Developing a Theme</vt:lpstr>
      <vt:lpstr>Incorporating Themes into Shows</vt:lpstr>
      <vt:lpstr>Opening Show</vt:lpstr>
      <vt:lpstr>Closing Show</vt:lpstr>
      <vt:lpstr>Closing Show</vt:lpstr>
      <vt:lpstr>What Makes a Fantastic Show?</vt:lpstr>
      <vt:lpstr>Showmanship and Spirit </vt:lpstr>
      <vt:lpstr>Integrating the Theme</vt:lpstr>
      <vt:lpstr>Exercise</vt:lpstr>
      <vt:lpstr>Instructions</vt:lpstr>
      <vt:lpstr>Exercise Team Reports</vt:lpstr>
      <vt:lpstr>Summary</vt:lpstr>
      <vt:lpstr>Summary</vt:lpstr>
      <vt:lpstr>PowerPoint Presentation</vt:lpstr>
      <vt:lpstr>For Training Resources and More Information Visit: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Hebner, Michael</dc:creator>
  <cp:lastModifiedBy>Jake Torpey</cp:lastModifiedBy>
  <cp:revision>31</cp:revision>
  <dcterms:created xsi:type="dcterms:W3CDTF">2015-05-21T13:31:43Z</dcterms:created>
  <dcterms:modified xsi:type="dcterms:W3CDTF">2015-07-13T15:49:39Z</dcterms:modified>
</cp:coreProperties>
</file>