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71" r:id="rId8"/>
    <p:sldId id="267" r:id="rId9"/>
    <p:sldId id="272" r:id="rId10"/>
    <p:sldId id="270" r:id="rId11"/>
    <p:sldId id="273" r:id="rId12"/>
    <p:sldId id="281" r:id="rId13"/>
    <p:sldId id="274" r:id="rId14"/>
    <p:sldId id="286" r:id="rId15"/>
    <p:sldId id="275" r:id="rId16"/>
    <p:sldId id="276" r:id="rId17"/>
    <p:sldId id="278" r:id="rId18"/>
    <p:sldId id="284" r:id="rId19"/>
    <p:sldId id="285"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ner Maris" initials="TM" lastIdx="1" clrIdx="0">
    <p:extLst/>
  </p:cmAuthor>
  <p:cmAuthor id="2" name="Tanner Maris" initials="TM [2]" lastIdx="1" clrIdx="1">
    <p:extLst/>
  </p:cmAuthor>
  <p:cmAuthor id="3" name="Justin McCarthy" initials="JM"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87" autoAdjust="0"/>
    <p:restoredTop sz="94660"/>
  </p:normalViewPr>
  <p:slideViewPr>
    <p:cSldViewPr snapToGrid="0">
      <p:cViewPr varScale="1">
        <p:scale>
          <a:sx n="64" d="100"/>
          <a:sy n="64" d="100"/>
        </p:scale>
        <p:origin x="160" y="1112"/>
      </p:cViewPr>
      <p:guideLst/>
    </p:cSldViewPr>
  </p:slideViewPr>
  <p:notesTextViewPr>
    <p:cViewPr>
      <p:scale>
        <a:sx n="1" d="1"/>
        <a:sy n="1" d="1"/>
      </p:scale>
      <p:origin x="0" y="0"/>
    </p:cViewPr>
  </p:notesTextViewPr>
  <p:sorterViewPr>
    <p:cViewPr>
      <p:scale>
        <a:sx n="160" d="100"/>
        <a:sy n="160" d="100"/>
      </p:scale>
      <p:origin x="0" y="-1142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E5EFE-80D4-4345-ADF2-B8AF25128F01}" type="datetimeFigureOut">
              <a:rPr lang="en-US" smtClean="0"/>
              <a:t>1/24/19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9362C-1E0B-4727-87B2-D29A1103D089}" type="slidenum">
              <a:rPr lang="en-US" smtClean="0"/>
              <a:t>‹#›</a:t>
            </a:fld>
            <a:endParaRPr lang="en-US"/>
          </a:p>
        </p:txBody>
      </p:sp>
    </p:spTree>
    <p:extLst>
      <p:ext uri="{BB962C8B-B14F-4D97-AF65-F5344CB8AC3E}">
        <p14:creationId xmlns:p14="http://schemas.microsoft.com/office/powerpoint/2010/main" val="4040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 name="Shape 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043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3300" b="0" i="0" u="none" strike="noStrike" cap="none">
                <a:solidFill>
                  <a:srgbClr val="FFFFFF"/>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0" name="Shape 10"/>
          <p:cNvSpPr txBox="1">
            <a:spLocks noGrp="1"/>
          </p:cNvSpPr>
          <p:nvPr>
            <p:ph type="subTitle" idx="1"/>
          </p:nvPr>
        </p:nvSpPr>
        <p:spPr>
          <a:xfrm>
            <a:off x="1371601" y="3886200"/>
            <a:ext cx="6400799" cy="1752600"/>
          </a:xfrm>
          <a:prstGeom prst="rect">
            <a:avLst/>
          </a:prstGeom>
          <a:noFill/>
          <a:ln>
            <a:noFill/>
          </a:ln>
        </p:spPr>
        <p:txBody>
          <a:bodyPr lIns="91425" tIns="91425" rIns="91425" bIns="91425" anchor="t" anchorCtr="0"/>
          <a:lstStyle>
            <a:lvl1pPr marL="0" marR="0" lvl="0" indent="0" algn="ctr" rtl="0">
              <a:spcBef>
                <a:spcPts val="480"/>
              </a:spcBef>
              <a:buClr>
                <a:srgbClr val="FFFFFF"/>
              </a:buClr>
              <a:buFont typeface="Arial"/>
              <a:buNone/>
              <a:defRPr sz="2400" b="0" i="0" u="none" strike="noStrike" cap="none">
                <a:solidFill>
                  <a:srgbClr val="FFFFFF"/>
                </a:solidFill>
                <a:latin typeface="Arial"/>
                <a:ea typeface="Arial"/>
                <a:cs typeface="Arial"/>
                <a:sym typeface="Arial"/>
              </a:defRPr>
            </a:lvl1pPr>
            <a:lvl2pPr marL="342900" marR="0" lvl="1" indent="0" algn="ctr" rtl="0">
              <a:spcBef>
                <a:spcPts val="420"/>
              </a:spcBef>
              <a:buClr>
                <a:srgbClr val="888888"/>
              </a:buClr>
              <a:buFont typeface="Arial"/>
              <a:buNone/>
              <a:defRPr sz="2100" b="0" i="0" u="none" strike="noStrike" cap="none">
                <a:solidFill>
                  <a:srgbClr val="888888"/>
                </a:solidFill>
                <a:latin typeface="Arial"/>
                <a:ea typeface="Arial"/>
                <a:cs typeface="Arial"/>
                <a:sym typeface="Arial"/>
              </a:defRPr>
            </a:lvl2pPr>
            <a:lvl3pPr marL="685800" marR="0" lvl="2" indent="0" algn="ctr" rtl="0">
              <a:spcBef>
                <a:spcPts val="360"/>
              </a:spcBef>
              <a:buClr>
                <a:srgbClr val="888888"/>
              </a:buClr>
              <a:buFont typeface="Arial"/>
              <a:buNone/>
              <a:defRPr sz="1800" b="0" i="0" u="none" strike="noStrike" cap="none">
                <a:solidFill>
                  <a:srgbClr val="888888"/>
                </a:solidFill>
                <a:latin typeface="Arial"/>
                <a:ea typeface="Arial"/>
                <a:cs typeface="Arial"/>
                <a:sym typeface="Arial"/>
              </a:defRPr>
            </a:lvl3pPr>
            <a:lvl4pPr marL="1028700" marR="0" lvl="3"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4pPr>
            <a:lvl5pPr marL="1371600" marR="0" lvl="4"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5pPr>
            <a:lvl6pPr marL="1714500" marR="0" lvl="5"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6pPr>
            <a:lvl7pPr marL="2057400" marR="0" lvl="6"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7pPr>
            <a:lvl8pPr marL="2400300" marR="0" lvl="7"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8pPr>
            <a:lvl9pPr marL="2743200" marR="0" lvl="8"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07203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048310" y="274639"/>
            <a:ext cx="6638488" cy="749453"/>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300" b="0" i="0" u="none" strike="noStrike" cap="none">
                <a:solidFill>
                  <a:schemeClr val="lt1"/>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3" name="Shape 13"/>
          <p:cNvSpPr txBox="1">
            <a:spLocks noGrp="1"/>
          </p:cNvSpPr>
          <p:nvPr>
            <p:ph type="body" idx="1"/>
          </p:nvPr>
        </p:nvSpPr>
        <p:spPr>
          <a:xfrm>
            <a:off x="457200" y="1734127"/>
            <a:ext cx="8229600" cy="4392035"/>
          </a:xfrm>
          <a:prstGeom prst="rect">
            <a:avLst/>
          </a:prstGeom>
          <a:noFill/>
          <a:ln>
            <a:noFill/>
          </a:ln>
        </p:spPr>
        <p:txBody>
          <a:bodyPr lIns="91425" tIns="91425" rIns="91425" bIns="91425" anchor="t" anchorCtr="0"/>
          <a:lstStyle>
            <a:lvl1pPr marL="257175" marR="0" lvl="0" indent="-104775"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557213" marR="0" lvl="1" indent="-80963" algn="l" rtl="0">
              <a:spcBef>
                <a:spcPts val="420"/>
              </a:spcBef>
              <a:buClr>
                <a:schemeClr val="dk1"/>
              </a:buClr>
              <a:buSzPct val="100000"/>
              <a:buFont typeface="Arial"/>
              <a:buChar char="–"/>
              <a:defRPr sz="2100" b="0" i="0" u="none" strike="noStrike" cap="none">
                <a:solidFill>
                  <a:schemeClr val="dk1"/>
                </a:solidFill>
                <a:latin typeface="Arial"/>
                <a:ea typeface="Arial"/>
                <a:cs typeface="Arial"/>
                <a:sym typeface="Arial"/>
              </a:defRPr>
            </a:lvl2pPr>
            <a:lvl3pPr marL="857250" marR="0" lvl="2" indent="-57150" algn="l" rtl="0">
              <a:spcBef>
                <a:spcPts val="360"/>
              </a:spcBef>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200150" marR="0" lvl="3"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4pPr>
            <a:lvl5pPr marL="1543050" marR="0" lvl="4"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5pPr>
            <a:lvl6pPr marL="1885950" marR="0" lvl="5"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716933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7"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922382335"/>
      </p:ext>
    </p:extLst>
  </p:cSld>
  <p:clrMap bg1="lt1" tx1="dk1" bg2="dk2" tx2="lt2" accent1="accent1" accent2="accent2" accent3="accent3" accent4="accent4" accent5="accent5" accent6="accent6" hlink="hlink" folHlink="folHlink"/>
  <p:sldLayoutIdLst>
    <p:sldLayoutId id="2147483661" r:id="rId1"/>
    <p:sldLayoutId id="214748366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a-bsa.org/about/membership/youth-protection-polici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ronbell@bellsouth.net" TargetMode="External"/><Relationship Id="rId3" Type="http://schemas.openxmlformats.org/officeDocument/2006/relationships/hyperlink" Target="mailto:woodley.dd@gmail.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a-bsa.org/about/membership" TargetMode="External"/><Relationship Id="rId3" Type="http://schemas.openxmlformats.org/officeDocument/2006/relationships/hyperlink" Target="mailto:family.scouting@scouting.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1600201" y="2455069"/>
            <a:ext cx="5961184" cy="1102518"/>
          </a:xfrm>
          <a:prstGeom prst="rect">
            <a:avLst/>
          </a:prstGeom>
          <a:noFill/>
          <a:ln>
            <a:noFill/>
          </a:ln>
        </p:spPr>
        <p:txBody>
          <a:bodyPr lIns="68569" tIns="34275" rIns="68569" bIns="34275" anchor="ctr" anchorCtr="0">
            <a:noAutofit/>
          </a:bodyPr>
          <a:lstStyle/>
          <a:p>
            <a:r>
              <a:rPr lang="en-US" sz="3200" b="1" dirty="0"/>
              <a:t>Membership Policy Transition</a:t>
            </a:r>
          </a:p>
        </p:txBody>
      </p:sp>
      <p:sp>
        <p:nvSpPr>
          <p:cNvPr id="19" name="Shape 19"/>
          <p:cNvSpPr txBox="1">
            <a:spLocks noGrp="1"/>
          </p:cNvSpPr>
          <p:nvPr>
            <p:ph type="subTitle" idx="1"/>
          </p:nvPr>
        </p:nvSpPr>
        <p:spPr>
          <a:xfrm>
            <a:off x="1807700" y="3771900"/>
            <a:ext cx="5475848" cy="1314450"/>
          </a:xfrm>
          <a:prstGeom prst="rect">
            <a:avLst/>
          </a:prstGeom>
          <a:noFill/>
          <a:ln>
            <a:noFill/>
          </a:ln>
        </p:spPr>
        <p:txBody>
          <a:bodyPr lIns="68569" tIns="34275" rIns="68569" bIns="34275" anchor="t" anchorCtr="0">
            <a:noAutofit/>
          </a:bodyPr>
          <a:lstStyle/>
          <a:p>
            <a:pPr>
              <a:spcBef>
                <a:spcPts val="0"/>
              </a:spcBef>
              <a:buSzPct val="25000"/>
            </a:pPr>
            <a:r>
              <a:rPr lang="en-US" dirty="0"/>
              <a:t> </a:t>
            </a:r>
            <a:r>
              <a:rPr lang="en-US" b="1" dirty="0"/>
              <a:t>Making It Happen at Home </a:t>
            </a:r>
          </a:p>
        </p:txBody>
      </p:sp>
    </p:spTree>
    <p:extLst>
      <p:ext uri="{BB962C8B-B14F-4D97-AF65-F5344CB8AC3E}">
        <p14:creationId xmlns:p14="http://schemas.microsoft.com/office/powerpoint/2010/main" val="3524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YPT</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Youth protection guidelines for Order of the Arrow events with female youth present are the same as with any Scouting event with female youth present and are specified in the Guide to Safe Scouting. </a:t>
            </a:r>
          </a:p>
          <a:p>
            <a:pPr marL="342900" indent="-190500" fontAlgn="base"/>
            <a:endParaRPr lang="en-US" sz="2000" dirty="0"/>
          </a:p>
          <a:p>
            <a:pPr marL="342900" indent="-190500" fontAlgn="base"/>
            <a:r>
              <a:rPr lang="en-US" sz="2000" dirty="0">
                <a:solidFill>
                  <a:schemeClr val="tx1"/>
                </a:solidFill>
              </a:rPr>
              <a:t>Youth protection guidelines require that at least one registered female adult over the age of 21 be in attendance at any meeting or event in which a female youth member is present. </a:t>
            </a:r>
          </a:p>
          <a:p>
            <a:pPr marL="642938" lvl="1" indent="-190500" fontAlgn="base"/>
            <a:r>
              <a:rPr lang="en-US" sz="1700" dirty="0">
                <a:solidFill>
                  <a:schemeClr val="tx1"/>
                </a:solidFill>
              </a:rPr>
              <a:t>Lodges should be working now in anticipation of this requirement.</a:t>
            </a:r>
          </a:p>
          <a:p>
            <a:pPr fontAlgn="base"/>
            <a:endParaRPr lang="en-US" sz="2000" dirty="0"/>
          </a:p>
        </p:txBody>
      </p:sp>
    </p:spTree>
    <p:extLst>
      <p:ext uri="{BB962C8B-B14F-4D97-AF65-F5344CB8AC3E}">
        <p14:creationId xmlns:p14="http://schemas.microsoft.com/office/powerpoint/2010/main" val="2095243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YPT cont.</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Guidance is being developed to assist lodges in the implementation of these guidelines in the conduct of Order of the Arrow Ordeals.</a:t>
            </a:r>
          </a:p>
          <a:p>
            <a:pPr marL="342900" indent="-190500" fontAlgn="base"/>
            <a:endParaRPr lang="en-US" sz="2000" dirty="0">
              <a:solidFill>
                <a:schemeClr val="tx1"/>
              </a:solidFill>
            </a:endParaRPr>
          </a:p>
          <a:p>
            <a:pPr marL="342900" indent="-190500"/>
            <a:r>
              <a:rPr lang="en-US" sz="2000" dirty="0">
                <a:solidFill>
                  <a:schemeClr val="tx1"/>
                </a:solidFill>
              </a:rPr>
              <a:t>Youth Protection principles during Ordeals include:</a:t>
            </a:r>
          </a:p>
          <a:p>
            <a:pPr marL="642938" lvl="1" indent="-190500"/>
            <a:r>
              <a:rPr lang="en-US" sz="2000" dirty="0">
                <a:solidFill>
                  <a:schemeClr val="tx1"/>
                </a:solidFill>
              </a:rPr>
              <a:t>Separated overnight camping areas for male and female candidates</a:t>
            </a:r>
          </a:p>
          <a:p>
            <a:pPr marL="642938" lvl="1" indent="-190500"/>
            <a:r>
              <a:rPr lang="en-US" sz="2000" dirty="0">
                <a:solidFill>
                  <a:schemeClr val="tx1"/>
                </a:solidFill>
              </a:rPr>
              <a:t>Random walkthroughs of overnight camping areas by two adults 21 or over, one of which must be female when female youth are participating</a:t>
            </a:r>
          </a:p>
          <a:p>
            <a:pPr fontAlgn="base"/>
            <a:endParaRPr lang="en-US" sz="2000" dirty="0"/>
          </a:p>
        </p:txBody>
      </p:sp>
    </p:spTree>
    <p:extLst>
      <p:ext uri="{BB962C8B-B14F-4D97-AF65-F5344CB8AC3E}">
        <p14:creationId xmlns:p14="http://schemas.microsoft.com/office/powerpoint/2010/main" val="31938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YPT cont.</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2292626"/>
            <a:ext cx="8229600" cy="3661258"/>
          </a:xfrm>
        </p:spPr>
        <p:txBody>
          <a:bodyPr/>
          <a:lstStyle/>
          <a:p>
            <a:pPr marL="152400" indent="0" algn="ctr" fontAlgn="base">
              <a:buNone/>
            </a:pPr>
            <a:r>
              <a:rPr lang="en-US" dirty="0"/>
              <a:t>More information is available online at:</a:t>
            </a:r>
          </a:p>
          <a:p>
            <a:pPr marL="152400" indent="0" algn="ctr" fontAlgn="base">
              <a:buNone/>
            </a:pPr>
            <a:endParaRPr lang="en-US" dirty="0"/>
          </a:p>
          <a:p>
            <a:pPr marL="152400" indent="0" algn="ctr" fontAlgn="base">
              <a:buNone/>
            </a:pPr>
            <a:r>
              <a:rPr lang="en-US" dirty="0">
                <a:hlinkClick r:id="rId2"/>
              </a:rPr>
              <a:t>https://oa-bsa.org/about/membership/youth-protection-policies</a:t>
            </a:r>
            <a:r>
              <a:rPr lang="en-US" dirty="0"/>
              <a:t> </a:t>
            </a:r>
          </a:p>
        </p:txBody>
      </p:sp>
    </p:spTree>
    <p:extLst>
      <p:ext uri="{BB962C8B-B14F-4D97-AF65-F5344CB8AC3E}">
        <p14:creationId xmlns:p14="http://schemas.microsoft.com/office/powerpoint/2010/main" val="393135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OA Unit Reps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The former OA Troop Representative Program is being renamed the OA Unit Representative Program.</a:t>
            </a:r>
          </a:p>
          <a:p>
            <a:pPr marL="342900" indent="-190500" fontAlgn="base">
              <a:buNone/>
            </a:pPr>
            <a:endParaRPr lang="en-US" sz="2000" dirty="0"/>
          </a:p>
          <a:p>
            <a:pPr marL="342900" indent="-190500" fontAlgn="base"/>
            <a:r>
              <a:rPr lang="en-US" sz="2000" dirty="0"/>
              <a:t>Encourage your Venturing Crews and Sea Scout Ships to have an OA unit representative.</a:t>
            </a:r>
          </a:p>
          <a:p>
            <a:pPr marL="342900" indent="-190500" fontAlgn="base">
              <a:buNone/>
            </a:pPr>
            <a:endParaRPr lang="en-US" sz="2000" dirty="0"/>
          </a:p>
          <a:p>
            <a:pPr marL="342900" indent="-190500" fontAlgn="base"/>
            <a:r>
              <a:rPr lang="en-US" sz="2000" dirty="0"/>
              <a:t>The Unit of Excellence Award criteria is being updated to align with the new OA Unit Representative Support Pack guidelines and will be published simultaneously.</a:t>
            </a:r>
          </a:p>
        </p:txBody>
      </p:sp>
    </p:spTree>
    <p:extLst>
      <p:ext uri="{BB962C8B-B14F-4D97-AF65-F5344CB8AC3E}">
        <p14:creationId xmlns:p14="http://schemas.microsoft.com/office/powerpoint/2010/main" val="79269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OA Unit Reps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OA Unit Representatives in Scouts BSA troops will continue to have the unique separate position of OA Troop Representative</a:t>
            </a:r>
          </a:p>
          <a:p>
            <a:pPr marL="342900" indent="-190500" fontAlgn="base">
              <a:buNone/>
            </a:pPr>
            <a:endParaRPr lang="en-US" sz="2000" dirty="0"/>
          </a:p>
          <a:p>
            <a:pPr marL="342900" indent="-190500" fontAlgn="base">
              <a:buNone/>
            </a:pPr>
            <a:endParaRPr lang="en-US" sz="2000" dirty="0"/>
          </a:p>
          <a:p>
            <a:pPr marL="342900" indent="-190500" fontAlgn="base"/>
            <a:r>
              <a:rPr lang="en-US" sz="2000" dirty="0"/>
              <a:t>Venturing Crew OA unit representatives will hold the position of Crew Guide..</a:t>
            </a:r>
          </a:p>
          <a:p>
            <a:pPr marL="342900" indent="-190500" fontAlgn="base">
              <a:buNone/>
            </a:pPr>
            <a:endParaRPr lang="en-US" sz="2000" dirty="0"/>
          </a:p>
          <a:p>
            <a:pPr marL="342900" indent="-190500" fontAlgn="base">
              <a:buNone/>
            </a:pPr>
            <a:endParaRPr lang="en-US" sz="2000" dirty="0"/>
          </a:p>
          <a:p>
            <a:pPr marL="342900" indent="-190500" fontAlgn="base"/>
            <a:r>
              <a:rPr lang="en-US" sz="2000" dirty="0"/>
              <a:t>Sea Scout Ship OA unit representatives will hold the position Sea Scout Specialist</a:t>
            </a:r>
          </a:p>
        </p:txBody>
      </p:sp>
      <p:pic>
        <p:nvPicPr>
          <p:cNvPr id="4" name="Picture 3">
            <a:extLst>
              <a:ext uri="{FF2B5EF4-FFF2-40B4-BE49-F238E27FC236}">
                <a16:creationId xmlns:a16="http://schemas.microsoft.com/office/drawing/2014/main" xmlns="" id="{FD530558-BD71-40AD-8BDE-6432116569A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80630" y="1941471"/>
            <a:ext cx="953770" cy="1020937"/>
          </a:xfrm>
          <a:prstGeom prst="rect">
            <a:avLst/>
          </a:prstGeom>
        </p:spPr>
      </p:pic>
      <p:pic>
        <p:nvPicPr>
          <p:cNvPr id="5" name="Picture 4">
            <a:extLst>
              <a:ext uri="{FF2B5EF4-FFF2-40B4-BE49-F238E27FC236}">
                <a16:creationId xmlns:a16="http://schemas.microsoft.com/office/drawing/2014/main" xmlns="" id="{BC2D71DE-7C98-4674-8005-5DBEA9AE86F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396037" y="3457575"/>
            <a:ext cx="1109663" cy="1000775"/>
          </a:xfrm>
          <a:prstGeom prst="rect">
            <a:avLst/>
          </a:prstGeom>
        </p:spPr>
      </p:pic>
      <p:pic>
        <p:nvPicPr>
          <p:cNvPr id="6" name="Picture 5">
            <a:extLst>
              <a:ext uri="{FF2B5EF4-FFF2-40B4-BE49-F238E27FC236}">
                <a16:creationId xmlns:a16="http://schemas.microsoft.com/office/drawing/2014/main" xmlns="" id="{5DE8E89E-831C-4CDE-97F6-A9FB4B6A722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153025" y="4870449"/>
            <a:ext cx="1109662" cy="1014819"/>
          </a:xfrm>
          <a:prstGeom prst="rect">
            <a:avLst/>
          </a:prstGeom>
        </p:spPr>
      </p:pic>
    </p:spTree>
    <p:extLst>
      <p:ext uri="{BB962C8B-B14F-4D97-AF65-F5344CB8AC3E}">
        <p14:creationId xmlns:p14="http://schemas.microsoft.com/office/powerpoint/2010/main" val="3626555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sz="2400" dirty="0"/>
              <a:t>Program – Youth Leadership Opportunities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All leadership positions in the OA will be open to all eligible members. </a:t>
            </a:r>
          </a:p>
          <a:p>
            <a:pPr marL="342900" indent="-190500" fontAlgn="base">
              <a:buNone/>
            </a:pPr>
            <a:endParaRPr lang="en-US" sz="2000" dirty="0"/>
          </a:p>
          <a:p>
            <a:pPr marL="342900" indent="-190500" fontAlgn="base"/>
            <a:r>
              <a:rPr lang="en-US" sz="2000" dirty="0"/>
              <a:t>All OA youth members, regardless of Scouting program source, will be eligible to run for section chief.</a:t>
            </a:r>
          </a:p>
          <a:p>
            <a:pPr marL="342900" indent="-190500" fontAlgn="base">
              <a:buNone/>
            </a:pPr>
            <a:endParaRPr lang="en-US" sz="2000" dirty="0"/>
          </a:p>
          <a:p>
            <a:pPr marL="342900" indent="-190500" fontAlgn="base"/>
            <a:r>
              <a:rPr lang="en-US" sz="2000" dirty="0"/>
              <a:t>Regional and national officers will continue to be selected from current section chiefs. </a:t>
            </a:r>
          </a:p>
        </p:txBody>
      </p:sp>
    </p:spTree>
    <p:extLst>
      <p:ext uri="{BB962C8B-B14F-4D97-AF65-F5344CB8AC3E}">
        <p14:creationId xmlns:p14="http://schemas.microsoft.com/office/powerpoint/2010/main" val="3911247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AIA</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fontAlgn="base"/>
            <a:r>
              <a:rPr lang="en-US" sz="2000" dirty="0"/>
              <a:t>The OA will continue the use of American Indian regalia as a program method. Rumors suggesting otherwise are </a:t>
            </a:r>
            <a:r>
              <a:rPr lang="en-US" sz="2000" b="1" dirty="0"/>
              <a:t>false</a:t>
            </a:r>
            <a:r>
              <a:rPr lang="en-US" sz="2000" dirty="0"/>
              <a:t>..</a:t>
            </a:r>
          </a:p>
          <a:p>
            <a:pPr marL="152400" indent="0" fontAlgn="base">
              <a:buNone/>
            </a:pPr>
            <a:endParaRPr lang="en-US" sz="2000" dirty="0"/>
          </a:p>
          <a:p>
            <a:pPr marL="342900" indent="-190500" fontAlgn="base"/>
            <a:r>
              <a:rPr lang="en-US" sz="2000" dirty="0"/>
              <a:t>Policies are being strengthened to ensure American Indian clothing and other regalia are respectful of local American Indian cultures.</a:t>
            </a:r>
          </a:p>
          <a:p>
            <a:pPr marL="342900" indent="-190500" fontAlgn="base"/>
            <a:endParaRPr lang="en-US" sz="2000" dirty="0"/>
          </a:p>
          <a:p>
            <a:pPr marL="342900" indent="-190500" fontAlgn="base"/>
            <a:r>
              <a:rPr lang="en-US" sz="2000" dirty="0"/>
              <a:t>Evaluation criteria for four new dance styles have been developed and will be published in 2019: Fancy Shawl, Jingle Dress, Women's Northern Traditional, and Women's Southern Traditional. </a:t>
            </a:r>
          </a:p>
        </p:txBody>
      </p:sp>
    </p:spTree>
    <p:extLst>
      <p:ext uri="{BB962C8B-B14F-4D97-AF65-F5344CB8AC3E}">
        <p14:creationId xmlns:p14="http://schemas.microsoft.com/office/powerpoint/2010/main" val="3038800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ICE – Ceremonies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177800" indent="0" fontAlgn="base">
              <a:buNone/>
            </a:pPr>
            <a:r>
              <a:rPr lang="en-US" dirty="0"/>
              <a:t>Female youth participation in OA ceremonies:</a:t>
            </a:r>
          </a:p>
          <a:p>
            <a:pPr marL="342900" indent="-190500" fontAlgn="base"/>
            <a:r>
              <a:rPr lang="en-US" sz="2000" dirty="0"/>
              <a:t>All youth </a:t>
            </a:r>
            <a:r>
              <a:rPr lang="en-US" sz="2000" dirty="0" err="1"/>
              <a:t>Arrowmen</a:t>
            </a:r>
            <a:r>
              <a:rPr lang="en-US" sz="2000" dirty="0"/>
              <a:t> are to have the same opportunity to participate as members of ceremony teams.</a:t>
            </a:r>
          </a:p>
          <a:p>
            <a:pPr marL="342900" indent="-190500" fontAlgn="base"/>
            <a:endParaRPr lang="en-US" sz="800" dirty="0"/>
          </a:p>
          <a:p>
            <a:pPr marL="342900" indent="-190500" fontAlgn="base"/>
            <a:r>
              <a:rPr lang="en-US" sz="2000" dirty="0"/>
              <a:t>A frequent question we hear is, “Can a woman be chief?” </a:t>
            </a:r>
          </a:p>
          <a:p>
            <a:pPr marL="642938" lvl="1" indent="-190500" fontAlgn="base"/>
            <a:r>
              <a:rPr lang="en-US" sz="1700" dirty="0"/>
              <a:t>YES, provided we are being respectful of the American Indian tribe being emulated in the ceremony.</a:t>
            </a:r>
          </a:p>
          <a:p>
            <a:pPr marL="642938" lvl="1" indent="-190500" fontAlgn="base"/>
            <a:r>
              <a:rPr lang="en-US" sz="1700" dirty="0"/>
              <a:t>If that is not possible, ceremonies should be performed in alternative clothing to ensure female youth have the same opportunity as male youth.</a:t>
            </a:r>
          </a:p>
          <a:p>
            <a:pPr marL="642938" lvl="1" indent="-190500" fontAlgn="base"/>
            <a:endParaRPr lang="en-US" sz="800" dirty="0"/>
          </a:p>
          <a:p>
            <a:pPr marL="342900" indent="-190500" fontAlgn="base"/>
            <a:r>
              <a:rPr lang="en-US" sz="2000" dirty="0"/>
              <a:t>Ceremony guidelines are also being updated to incorporate gender-neutral language into existing ceremonies.</a:t>
            </a:r>
          </a:p>
        </p:txBody>
      </p:sp>
    </p:spTree>
    <p:extLst>
      <p:ext uri="{BB962C8B-B14F-4D97-AF65-F5344CB8AC3E}">
        <p14:creationId xmlns:p14="http://schemas.microsoft.com/office/powerpoint/2010/main" val="244730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Program – AIA – Questions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212725" fontAlgn="base"/>
            <a:r>
              <a:rPr lang="en-US" sz="2000" dirty="0"/>
              <a:t>Each region has AIA representatives identified who are key source leads for AIA questions (such as ceremonial clothing, dance styles for young women, etc.). </a:t>
            </a:r>
          </a:p>
          <a:p>
            <a:pPr marL="642938" lvl="1" indent="-212725" fontAlgn="base"/>
            <a:r>
              <a:rPr lang="en-US" sz="1700" dirty="0"/>
              <a:t>These representatives will work with adult advisers in cases where clarification is needed.</a:t>
            </a:r>
          </a:p>
          <a:p>
            <a:pPr marL="642938" lvl="1" indent="-212725" fontAlgn="base"/>
            <a:r>
              <a:rPr lang="en-US" sz="1700" dirty="0"/>
              <a:t>They are listed on the OA website </a:t>
            </a:r>
          </a:p>
          <a:p>
            <a:pPr fontAlgn="base"/>
            <a:endParaRPr lang="en-US" sz="2000" dirty="0"/>
          </a:p>
          <a:p>
            <a:pPr marL="342900" indent="-190500" fontAlgn="base"/>
            <a:r>
              <a:rPr lang="en-US" sz="2000" dirty="0"/>
              <a:t> Further questions can be sent to: </a:t>
            </a:r>
          </a:p>
          <a:p>
            <a:pPr lvl="1" fontAlgn="base"/>
            <a:r>
              <a:rPr lang="en-US" sz="2000" dirty="0"/>
              <a:t>Ron Bell (</a:t>
            </a:r>
            <a:r>
              <a:rPr lang="en-US" sz="2000" dirty="0">
                <a:hlinkClick r:id="rId2"/>
              </a:rPr>
              <a:t>lronbell@bellsouth.net</a:t>
            </a:r>
            <a:r>
              <a:rPr lang="en-US" sz="2000" dirty="0"/>
              <a:t>)</a:t>
            </a:r>
          </a:p>
          <a:p>
            <a:pPr lvl="1" fontAlgn="base"/>
            <a:r>
              <a:rPr lang="en-US" sz="2000" dirty="0"/>
              <a:t>Darrell Donahue (</a:t>
            </a:r>
            <a:r>
              <a:rPr lang="en-US" sz="2000" dirty="0">
                <a:hlinkClick r:id="rId3"/>
              </a:rPr>
              <a:t>woodley.dd@gmail.com</a:t>
            </a:r>
            <a:r>
              <a:rPr lang="en-US" sz="2000" dirty="0"/>
              <a:t>)</a:t>
            </a:r>
          </a:p>
        </p:txBody>
      </p:sp>
    </p:spTree>
    <p:extLst>
      <p:ext uri="{BB962C8B-B14F-4D97-AF65-F5344CB8AC3E}">
        <p14:creationId xmlns:p14="http://schemas.microsoft.com/office/powerpoint/2010/main" val="3719668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Scenarios</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342900" indent="-190500"/>
            <a:r>
              <a:rPr lang="en-US" sz="2000" dirty="0"/>
              <a:t>The following scenarios allow OA leaders to consider different roadblocks that may arise with the new policy changes.</a:t>
            </a:r>
          </a:p>
          <a:p>
            <a:pPr marL="342900" indent="-190500"/>
            <a:endParaRPr lang="en-US" sz="2000" dirty="0"/>
          </a:p>
          <a:p>
            <a:pPr marL="342900" indent="-190500"/>
            <a:r>
              <a:rPr lang="en-US" sz="2000" dirty="0"/>
              <a:t>Work together in your groups to deliver the best outcome for your scenario.</a:t>
            </a:r>
          </a:p>
          <a:p>
            <a:pPr marL="342900" indent="-190500"/>
            <a:endParaRPr lang="en-US" sz="2000" dirty="0"/>
          </a:p>
          <a:p>
            <a:pPr marL="342900" indent="-190500"/>
            <a:r>
              <a:rPr lang="en-US" sz="2000" dirty="0"/>
              <a:t>Deliver your scenario, and your group’s outcome to the entire group.</a:t>
            </a:r>
          </a:p>
        </p:txBody>
      </p:sp>
    </p:spTree>
    <p:extLst>
      <p:ext uri="{BB962C8B-B14F-4D97-AF65-F5344CB8AC3E}">
        <p14:creationId xmlns:p14="http://schemas.microsoft.com/office/powerpoint/2010/main" val="1420211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Objectives</a:t>
            </a:r>
          </a:p>
        </p:txBody>
      </p:sp>
      <p:sp>
        <p:nvSpPr>
          <p:cNvPr id="3" name="Text Placeholder 2"/>
          <p:cNvSpPr>
            <a:spLocks noGrp="1"/>
          </p:cNvSpPr>
          <p:nvPr>
            <p:ph type="body" idx="1"/>
          </p:nvPr>
        </p:nvSpPr>
        <p:spPr>
          <a:xfrm>
            <a:off x="457198" y="1535344"/>
            <a:ext cx="8229600" cy="4392035"/>
          </a:xfrm>
        </p:spPr>
        <p:txBody>
          <a:bodyPr/>
          <a:lstStyle/>
          <a:p>
            <a:pPr marL="342900" indent="-190500" fontAlgn="base"/>
            <a:r>
              <a:rPr lang="en-US" sz="2000" b="1" dirty="0"/>
              <a:t>Explain </a:t>
            </a:r>
            <a:r>
              <a:rPr lang="en-US" sz="2000" dirty="0"/>
              <a:t>the updated membership policy.</a:t>
            </a:r>
            <a:br>
              <a:rPr lang="en-US" sz="2000" dirty="0"/>
            </a:br>
            <a:endParaRPr lang="en-US" sz="2000" dirty="0"/>
          </a:p>
          <a:p>
            <a:pPr marL="342900" indent="-190500" fontAlgn="base"/>
            <a:r>
              <a:rPr lang="en-US" sz="2000" b="1" dirty="0"/>
              <a:t>Demonstrate </a:t>
            </a:r>
            <a:r>
              <a:rPr lang="en-US" sz="2000" dirty="0"/>
              <a:t>how to best implement these new changes to your lodge program.</a:t>
            </a:r>
            <a:br>
              <a:rPr lang="en-US" sz="2000" dirty="0"/>
            </a:br>
            <a:endParaRPr lang="en-US" sz="2000" dirty="0"/>
          </a:p>
          <a:p>
            <a:pPr marL="342900" indent="-190500" fontAlgn="base"/>
            <a:r>
              <a:rPr lang="en-US" sz="2000" b="1" dirty="0"/>
              <a:t>Guide</a:t>
            </a:r>
            <a:r>
              <a:rPr lang="en-US" sz="2000" dirty="0"/>
              <a:t> participants to fully understand all the changes, and what to do in new situations.</a:t>
            </a:r>
            <a:br>
              <a:rPr lang="en-US" sz="2000" dirty="0"/>
            </a:br>
            <a:endParaRPr lang="en-US" sz="2000" dirty="0"/>
          </a:p>
          <a:p>
            <a:pPr marL="342900" indent="-190500" fontAlgn="base"/>
            <a:r>
              <a:rPr lang="en-US" sz="2000" b="1" dirty="0"/>
              <a:t>Enable </a:t>
            </a:r>
            <a:r>
              <a:rPr lang="en-US" sz="2000" dirty="0"/>
              <a:t>participants to fully implement these changes effectively and correctly, while still leveraging a highly engaging lodge program.</a:t>
            </a:r>
            <a:r>
              <a:rPr lang="en-US" dirty="0"/>
              <a:t/>
            </a:r>
            <a:br>
              <a:rPr lang="en-US" dirty="0"/>
            </a:br>
            <a:endParaRPr lang="en-US" i="1" dirty="0"/>
          </a:p>
        </p:txBody>
      </p:sp>
    </p:spTree>
    <p:extLst>
      <p:ext uri="{BB962C8B-B14F-4D97-AF65-F5344CB8AC3E}">
        <p14:creationId xmlns:p14="http://schemas.microsoft.com/office/powerpoint/2010/main" val="3229506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p:txBody>
          <a:bodyPr/>
          <a:lstStyle/>
          <a:p>
            <a:r>
              <a:rPr lang="en-US" dirty="0"/>
              <a:t>Conclusion </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561849"/>
            <a:ext cx="8229600" cy="4392035"/>
          </a:xfrm>
        </p:spPr>
        <p:txBody>
          <a:bodyPr/>
          <a:lstStyle/>
          <a:p>
            <a:pPr marL="152400" indent="0" algn="ctr">
              <a:buNone/>
            </a:pPr>
            <a:r>
              <a:rPr lang="en-US" sz="2000" dirty="0"/>
              <a:t>At the end of the day, we are all </a:t>
            </a:r>
            <a:r>
              <a:rPr lang="en-US" sz="2000" dirty="0" err="1"/>
              <a:t>Arrowmen</a:t>
            </a:r>
            <a:r>
              <a:rPr lang="en-US" sz="2000" dirty="0"/>
              <a:t>, share the similarity of wearing the sash, and represent the best Scouting has to offer.</a:t>
            </a:r>
          </a:p>
          <a:p>
            <a:pPr marL="152400" indent="0" fontAlgn="base">
              <a:buNone/>
            </a:pPr>
            <a:endParaRPr lang="en-US" sz="2000" dirty="0"/>
          </a:p>
          <a:p>
            <a:pPr marL="152400" indent="0" fontAlgn="base">
              <a:buNone/>
            </a:pPr>
            <a:endParaRPr lang="en-US" sz="2000" dirty="0"/>
          </a:p>
          <a:p>
            <a:pPr marL="342900" indent="-165100" fontAlgn="base"/>
            <a:r>
              <a:rPr lang="en-US" sz="2000" dirty="0"/>
              <a:t>If you’re ever not sure what to do simply follow our Admonition. </a:t>
            </a:r>
          </a:p>
          <a:p>
            <a:pPr marL="342900" indent="-165100" fontAlgn="base"/>
            <a:endParaRPr lang="en-US" sz="2000" dirty="0"/>
          </a:p>
          <a:p>
            <a:pPr marL="342900" indent="-165100" fontAlgn="base"/>
            <a:r>
              <a:rPr lang="en-US" sz="2000" dirty="0"/>
              <a:t>Refer to </a:t>
            </a:r>
            <a:r>
              <a:rPr lang="en-US" sz="2000" dirty="0">
                <a:hlinkClick r:id="rId2"/>
              </a:rPr>
              <a:t>https://oa-bsa.org/about/membership</a:t>
            </a:r>
            <a:r>
              <a:rPr lang="en-US" sz="2000" dirty="0"/>
              <a:t> for more detailed answers. </a:t>
            </a:r>
          </a:p>
          <a:p>
            <a:pPr fontAlgn="base"/>
            <a:endParaRPr lang="en-US" sz="2000" dirty="0"/>
          </a:p>
          <a:p>
            <a:pPr fontAlgn="base"/>
            <a:r>
              <a:rPr lang="en-US" sz="2000" dirty="0"/>
              <a:t> Contact </a:t>
            </a:r>
            <a:r>
              <a:rPr lang="en-US" sz="2000" dirty="0">
                <a:hlinkClick r:id="rId3"/>
              </a:rPr>
              <a:t>family.scouting@scouting.org</a:t>
            </a:r>
            <a:r>
              <a:rPr lang="en-US" sz="2000" dirty="0"/>
              <a:t> for any further questions.</a:t>
            </a:r>
          </a:p>
        </p:txBody>
      </p:sp>
    </p:spTree>
    <p:extLst>
      <p:ext uri="{BB962C8B-B14F-4D97-AF65-F5344CB8AC3E}">
        <p14:creationId xmlns:p14="http://schemas.microsoft.com/office/powerpoint/2010/main" val="422985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993C80-6DB9-1C4C-BFE9-88B405132321}"/>
              </a:ext>
            </a:extLst>
          </p:cNvPr>
          <p:cNvSpPr>
            <a:spLocks noGrp="1"/>
          </p:cNvSpPr>
          <p:nvPr>
            <p:ph type="title"/>
          </p:nvPr>
        </p:nvSpPr>
        <p:spPr/>
        <p:txBody>
          <a:bodyPr/>
          <a:lstStyle/>
          <a:p>
            <a:r>
              <a:rPr lang="en-US" dirty="0"/>
              <a:t>Introduction</a:t>
            </a:r>
            <a:endParaRPr lang="en-US" baseline="30000" dirty="0"/>
          </a:p>
        </p:txBody>
      </p:sp>
      <p:sp>
        <p:nvSpPr>
          <p:cNvPr id="3" name="Text Placeholder 2">
            <a:extLst>
              <a:ext uri="{FF2B5EF4-FFF2-40B4-BE49-F238E27FC236}">
                <a16:creationId xmlns:a16="http://schemas.microsoft.com/office/drawing/2014/main" xmlns="" id="{E5F18EF2-27E8-024D-81A6-3D2E06E8AD8F}"/>
              </a:ext>
            </a:extLst>
          </p:cNvPr>
          <p:cNvSpPr>
            <a:spLocks noGrp="1"/>
          </p:cNvSpPr>
          <p:nvPr>
            <p:ph type="body" idx="1"/>
          </p:nvPr>
        </p:nvSpPr>
        <p:spPr>
          <a:xfrm>
            <a:off x="457198" y="1548597"/>
            <a:ext cx="8229600" cy="4392035"/>
          </a:xfrm>
        </p:spPr>
        <p:txBody>
          <a:bodyPr/>
          <a:lstStyle/>
          <a:p>
            <a:pPr marL="152400" indent="0">
              <a:buNone/>
            </a:pPr>
            <a:r>
              <a:rPr lang="en-US" sz="2000" dirty="0"/>
              <a:t>The National Order of the Arrow Committee passed a resolution which </a:t>
            </a:r>
            <a:r>
              <a:rPr lang="en-US" sz="2000" dirty="0" smtClean="0"/>
              <a:t>changed the </a:t>
            </a:r>
            <a:r>
              <a:rPr lang="en-US" sz="2000" dirty="0"/>
              <a:t>membership policy to align with the changes approved by the Executive Board of the BSA with respect to Family Scouting. </a:t>
            </a:r>
          </a:p>
          <a:p>
            <a:pPr marL="152400" indent="0">
              <a:buNone/>
            </a:pPr>
            <a:endParaRPr lang="en-US" sz="2000" dirty="0"/>
          </a:p>
          <a:p>
            <a:pPr marL="152400" indent="0">
              <a:buNone/>
            </a:pPr>
            <a:r>
              <a:rPr lang="en-US" sz="2000" dirty="0"/>
              <a:t>We will explain the transition to the new membership policy in detail in this presentation. </a:t>
            </a:r>
          </a:p>
        </p:txBody>
      </p:sp>
    </p:spTree>
    <p:extLst>
      <p:ext uri="{BB962C8B-B14F-4D97-AF65-F5344CB8AC3E}">
        <p14:creationId xmlns:p14="http://schemas.microsoft.com/office/powerpoint/2010/main" val="153327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C7B35C-095B-5F49-A392-07E684789ED2}"/>
              </a:ext>
            </a:extLst>
          </p:cNvPr>
          <p:cNvSpPr>
            <a:spLocks noGrp="1"/>
          </p:cNvSpPr>
          <p:nvPr>
            <p:ph type="title"/>
          </p:nvPr>
        </p:nvSpPr>
        <p:spPr/>
        <p:txBody>
          <a:bodyPr/>
          <a:lstStyle/>
          <a:p>
            <a:r>
              <a:rPr lang="en-US" dirty="0"/>
              <a:t>Membership Requirements</a:t>
            </a:r>
          </a:p>
        </p:txBody>
      </p:sp>
      <p:sp>
        <p:nvSpPr>
          <p:cNvPr id="3" name="Text Placeholder 2">
            <a:extLst>
              <a:ext uri="{FF2B5EF4-FFF2-40B4-BE49-F238E27FC236}">
                <a16:creationId xmlns:a16="http://schemas.microsoft.com/office/drawing/2014/main" xmlns="" id="{D945F976-3124-8C4F-8ED7-95665748D489}"/>
              </a:ext>
            </a:extLst>
          </p:cNvPr>
          <p:cNvSpPr>
            <a:spLocks noGrp="1"/>
          </p:cNvSpPr>
          <p:nvPr>
            <p:ph type="body" idx="1"/>
          </p:nvPr>
        </p:nvSpPr>
        <p:spPr>
          <a:xfrm>
            <a:off x="457200" y="1575101"/>
            <a:ext cx="8229600" cy="4392035"/>
          </a:xfrm>
        </p:spPr>
        <p:txBody>
          <a:bodyPr/>
          <a:lstStyle/>
          <a:p>
            <a:pPr marL="342900" lvl="0" indent="-190500" fontAlgn="base"/>
            <a:r>
              <a:rPr lang="en-US" sz="1800" dirty="0"/>
              <a:t>Be a registered member of the Boy Scouts of America.</a:t>
            </a:r>
          </a:p>
          <a:p>
            <a:pPr marL="342900" lvl="0" indent="-190500" fontAlgn="base">
              <a:buNone/>
            </a:pPr>
            <a:endParaRPr lang="en-US" sz="1800" dirty="0"/>
          </a:p>
          <a:p>
            <a:pPr marL="342900" lvl="0" indent="-190500" fontAlgn="base"/>
            <a:r>
              <a:rPr lang="en-US" sz="1800" dirty="0"/>
              <a:t>The candidate must have experienced 15 nights of camping while registered with a troop, crew, or ship within the two years immediately prior to the election. </a:t>
            </a:r>
          </a:p>
          <a:p>
            <a:pPr marL="342900" lvl="0" indent="-190500" fontAlgn="base"/>
            <a:endParaRPr lang="en-US" sz="1800" dirty="0"/>
          </a:p>
          <a:p>
            <a:pPr marL="342900" lvl="0" indent="-190500" fontAlgn="base"/>
            <a:r>
              <a:rPr lang="en-US" sz="1800" dirty="0"/>
              <a:t>At the time of their election, youth must be under the age of 21, hold at least the Scouts BSA First Class rank, the Venturing Discovery Award, or the Sea Scout Ordinary rank, and be elected by the youth members of their unit.</a:t>
            </a:r>
          </a:p>
          <a:p>
            <a:pPr marL="342900" lvl="0" indent="-190500" fontAlgn="base">
              <a:buNone/>
            </a:pPr>
            <a:endParaRPr lang="en-US" sz="1800" dirty="0"/>
          </a:p>
          <a:p>
            <a:pPr marL="342900" lvl="0" indent="-190500" fontAlgn="base"/>
            <a:r>
              <a:rPr lang="en-US" sz="1800" dirty="0"/>
              <a:t>Adults (age 21 or older) who are registered in the BSA and meet the camping requirements may be selected following nomination to the lodge adult selection committee. </a:t>
            </a:r>
            <a:r>
              <a:rPr lang="en-US" sz="1300" dirty="0"/>
              <a:t/>
            </a:r>
            <a:br>
              <a:rPr lang="en-US" sz="1300" dirty="0"/>
            </a:br>
            <a:endParaRPr lang="en-US" sz="1300" dirty="0"/>
          </a:p>
        </p:txBody>
      </p:sp>
    </p:spTree>
    <p:extLst>
      <p:ext uri="{BB962C8B-B14F-4D97-AF65-F5344CB8AC3E}">
        <p14:creationId xmlns:p14="http://schemas.microsoft.com/office/powerpoint/2010/main" val="817156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37236-03C3-B84C-B586-1186101F6B06}"/>
              </a:ext>
            </a:extLst>
          </p:cNvPr>
          <p:cNvSpPr>
            <a:spLocks noGrp="1"/>
          </p:cNvSpPr>
          <p:nvPr>
            <p:ph type="title"/>
          </p:nvPr>
        </p:nvSpPr>
        <p:spPr/>
        <p:txBody>
          <a:bodyPr/>
          <a:lstStyle/>
          <a:p>
            <a:r>
              <a:rPr lang="en-US" dirty="0"/>
              <a:t>Induction – Unit Elections</a:t>
            </a:r>
          </a:p>
        </p:txBody>
      </p:sp>
      <p:sp>
        <p:nvSpPr>
          <p:cNvPr id="3" name="Text Placeholder 2">
            <a:extLst>
              <a:ext uri="{FF2B5EF4-FFF2-40B4-BE49-F238E27FC236}">
                <a16:creationId xmlns:a16="http://schemas.microsoft.com/office/drawing/2014/main" xmlns="" id="{D5C22F09-62A8-E34A-BD58-34245BEC97F7}"/>
              </a:ext>
            </a:extLst>
          </p:cNvPr>
          <p:cNvSpPr>
            <a:spLocks noGrp="1"/>
          </p:cNvSpPr>
          <p:nvPr>
            <p:ph type="body" idx="1"/>
          </p:nvPr>
        </p:nvSpPr>
        <p:spPr>
          <a:xfrm>
            <a:off x="457200" y="1561849"/>
            <a:ext cx="8229600" cy="4392035"/>
          </a:xfrm>
        </p:spPr>
        <p:txBody>
          <a:bodyPr/>
          <a:lstStyle/>
          <a:p>
            <a:pPr marL="342900" indent="-190500"/>
            <a:r>
              <a:rPr lang="en-US" sz="2000" dirty="0" smtClean="0"/>
              <a:t>Scouts BSA girls may </a:t>
            </a:r>
            <a:r>
              <a:rPr lang="en-US" sz="2000" dirty="0"/>
              <a:t>be elected into the Order of the Arrow beginning February 1, 2019.</a:t>
            </a:r>
          </a:p>
          <a:p>
            <a:pPr marL="342900" indent="-190500">
              <a:buNone/>
            </a:pPr>
            <a:endParaRPr lang="en-US" sz="2000" dirty="0"/>
          </a:p>
          <a:p>
            <a:pPr marL="342900" indent="-190500"/>
            <a:r>
              <a:rPr lang="en-US" sz="2000" dirty="0"/>
              <a:t>Elections held in Venturing crews and Sea Scout ships on that date or after should be scheduled and conducted in the same manner as those held in troops.</a:t>
            </a:r>
          </a:p>
          <a:p>
            <a:pPr marL="342900" indent="-190500">
              <a:buNone/>
            </a:pPr>
            <a:endParaRPr lang="en-US" sz="2000" dirty="0"/>
          </a:p>
          <a:p>
            <a:pPr marL="342900" indent="-190500"/>
            <a:r>
              <a:rPr lang="en-US" sz="2000" dirty="0">
                <a:solidFill>
                  <a:srgbClr val="FF0000"/>
                </a:solidFill>
              </a:rPr>
              <a:t>Youth may be eligible for election in any unit in which they meet the requirements for membership.</a:t>
            </a:r>
          </a:p>
        </p:txBody>
      </p:sp>
    </p:spTree>
    <p:extLst>
      <p:ext uri="{BB962C8B-B14F-4D97-AF65-F5344CB8AC3E}">
        <p14:creationId xmlns:p14="http://schemas.microsoft.com/office/powerpoint/2010/main" val="15912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999CD2-880B-224D-9CF7-6B2242886978}"/>
              </a:ext>
            </a:extLst>
          </p:cNvPr>
          <p:cNvSpPr>
            <a:spLocks noGrp="1"/>
          </p:cNvSpPr>
          <p:nvPr>
            <p:ph type="title"/>
          </p:nvPr>
        </p:nvSpPr>
        <p:spPr/>
        <p:txBody>
          <a:bodyPr/>
          <a:lstStyle/>
          <a:p>
            <a:r>
              <a:rPr lang="en-US" sz="2800" dirty="0"/>
              <a:t>Induction – Unit Election Requirements</a:t>
            </a:r>
          </a:p>
        </p:txBody>
      </p:sp>
      <p:sp>
        <p:nvSpPr>
          <p:cNvPr id="3" name="Text Placeholder 2">
            <a:extLst>
              <a:ext uri="{FF2B5EF4-FFF2-40B4-BE49-F238E27FC236}">
                <a16:creationId xmlns:a16="http://schemas.microsoft.com/office/drawing/2014/main" xmlns="" id="{9E62D557-B3FC-6147-B46D-CFC379F60E95}"/>
              </a:ext>
            </a:extLst>
          </p:cNvPr>
          <p:cNvSpPr>
            <a:spLocks noGrp="1"/>
          </p:cNvSpPr>
          <p:nvPr>
            <p:ph type="body" idx="1"/>
          </p:nvPr>
        </p:nvSpPr>
        <p:spPr>
          <a:xfrm>
            <a:off x="457200" y="1575101"/>
            <a:ext cx="8229600" cy="4392035"/>
          </a:xfrm>
        </p:spPr>
        <p:txBody>
          <a:bodyPr/>
          <a:lstStyle/>
          <a:p>
            <a:pPr marL="342900" lvl="0" indent="-190500"/>
            <a:r>
              <a:rPr lang="en-US" sz="2000" dirty="0"/>
              <a:t>Camping must be under the auspices of an approved BSA program.</a:t>
            </a:r>
          </a:p>
          <a:p>
            <a:pPr marL="342900" lvl="0" indent="-190500"/>
            <a:endParaRPr lang="en-US" sz="2000" dirty="0"/>
          </a:p>
          <a:p>
            <a:pPr marL="342900" lvl="0" indent="-190500"/>
            <a:r>
              <a:rPr lang="en-US" sz="2000" dirty="0"/>
              <a:t>The decision on what specific camping meets the spirit and intent of the camping requirement rests with the unit leader.</a:t>
            </a:r>
          </a:p>
          <a:p>
            <a:pPr marL="642938" lvl="1" indent="-190500"/>
            <a:r>
              <a:rPr lang="en-US" sz="1700" dirty="0"/>
              <a:t>It is preferred that camping requirements be met as part of the unit in which the youth is being considered for election.</a:t>
            </a:r>
          </a:p>
          <a:p>
            <a:pPr marL="342900" lvl="0" indent="-190500"/>
            <a:endParaRPr lang="en-US" sz="2000" dirty="0"/>
          </a:p>
          <a:p>
            <a:pPr marL="342900" lvl="0" indent="-190500"/>
            <a:r>
              <a:rPr lang="en-US" sz="2000" dirty="0"/>
              <a:t>The term “ship nights” refers to nights during with the individual slept overnight on their ship. The ship need not be underway during that period for the nights to qualify.</a:t>
            </a:r>
          </a:p>
          <a:p>
            <a:endParaRPr lang="en-US" sz="1600" dirty="0"/>
          </a:p>
          <a:p>
            <a:endParaRPr lang="en-US" sz="1600" dirty="0"/>
          </a:p>
        </p:txBody>
      </p:sp>
    </p:spTree>
    <p:extLst>
      <p:ext uri="{BB962C8B-B14F-4D97-AF65-F5344CB8AC3E}">
        <p14:creationId xmlns:p14="http://schemas.microsoft.com/office/powerpoint/2010/main" val="35695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999CD2-880B-224D-9CF7-6B2242886978}"/>
              </a:ext>
            </a:extLst>
          </p:cNvPr>
          <p:cNvSpPr>
            <a:spLocks noGrp="1"/>
          </p:cNvSpPr>
          <p:nvPr>
            <p:ph type="title"/>
          </p:nvPr>
        </p:nvSpPr>
        <p:spPr/>
        <p:txBody>
          <a:bodyPr/>
          <a:lstStyle/>
          <a:p>
            <a:r>
              <a:rPr lang="en-US" dirty="0"/>
              <a:t>Induction/Conversion</a:t>
            </a:r>
          </a:p>
        </p:txBody>
      </p:sp>
      <p:sp>
        <p:nvSpPr>
          <p:cNvPr id="3" name="Text Placeholder 2">
            <a:extLst>
              <a:ext uri="{FF2B5EF4-FFF2-40B4-BE49-F238E27FC236}">
                <a16:creationId xmlns:a16="http://schemas.microsoft.com/office/drawing/2014/main" xmlns="" id="{9E62D557-B3FC-6147-B46D-CFC379F60E95}"/>
              </a:ext>
            </a:extLst>
          </p:cNvPr>
          <p:cNvSpPr>
            <a:spLocks noGrp="1"/>
          </p:cNvSpPr>
          <p:nvPr>
            <p:ph type="body" idx="1"/>
          </p:nvPr>
        </p:nvSpPr>
        <p:spPr>
          <a:xfrm>
            <a:off x="457200" y="1561849"/>
            <a:ext cx="8229600" cy="4392035"/>
          </a:xfrm>
        </p:spPr>
        <p:txBody>
          <a:bodyPr/>
          <a:lstStyle/>
          <a:p>
            <a:pPr marL="295275" indent="-165100"/>
            <a:r>
              <a:rPr lang="en-US" dirty="0"/>
              <a:t> Ordeal</a:t>
            </a:r>
          </a:p>
          <a:p>
            <a:pPr marL="595313" lvl="1" indent="-165100"/>
            <a:r>
              <a:rPr lang="en-US" sz="1700" dirty="0"/>
              <a:t>All candidates for membership must complete the Ordeal. </a:t>
            </a:r>
          </a:p>
          <a:p>
            <a:pPr marL="595313" lvl="1" indent="-165100"/>
            <a:endParaRPr lang="en-US" sz="1700" dirty="0"/>
          </a:p>
          <a:p>
            <a:pPr marL="295275" indent="-165100"/>
            <a:r>
              <a:rPr lang="en-US" b="1" dirty="0"/>
              <a:t> </a:t>
            </a:r>
            <a:r>
              <a:rPr lang="en-US" dirty="0"/>
              <a:t>Brotherhood</a:t>
            </a:r>
          </a:p>
          <a:p>
            <a:pPr marL="595313" lvl="1" indent="-165100"/>
            <a:r>
              <a:rPr lang="en-US" sz="1700" dirty="0"/>
              <a:t>After 10 months of service as an Ordeal member, and fulfilling certain requirements. Completion of the ceremony signifies full membership in the Order.</a:t>
            </a:r>
          </a:p>
          <a:p>
            <a:pPr marL="595313" lvl="1" indent="-165100"/>
            <a:endParaRPr lang="en-US" sz="1700" dirty="0"/>
          </a:p>
          <a:p>
            <a:pPr marL="295275" indent="-165100"/>
            <a:r>
              <a:rPr lang="en-US" dirty="0"/>
              <a:t> Vigil</a:t>
            </a:r>
          </a:p>
          <a:p>
            <a:pPr marL="595313" lvl="1" indent="-165100"/>
            <a:r>
              <a:rPr lang="en-US" sz="1700" dirty="0"/>
              <a:t>After 2 years of exceptional service as a Brotherhood member, with approval of the National Order of the Arrow Committee, a Scout or Scouter may be recognized </a:t>
            </a:r>
            <a:r>
              <a:rPr lang="en-US" sz="1700" dirty="0">
                <a:solidFill>
                  <a:srgbClr val="FF0000"/>
                </a:solidFill>
              </a:rPr>
              <a:t>by their lodge </a:t>
            </a:r>
            <a:r>
              <a:rPr lang="en-US" sz="1700" dirty="0"/>
              <a:t>with the Vigil Honor.</a:t>
            </a:r>
          </a:p>
        </p:txBody>
      </p:sp>
    </p:spTree>
    <p:extLst>
      <p:ext uri="{BB962C8B-B14F-4D97-AF65-F5344CB8AC3E}">
        <p14:creationId xmlns:p14="http://schemas.microsoft.com/office/powerpoint/2010/main" val="213355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4D31C-56EF-A042-B0F3-69265F9225C2}"/>
              </a:ext>
            </a:extLst>
          </p:cNvPr>
          <p:cNvSpPr>
            <a:spLocks noGrp="1"/>
          </p:cNvSpPr>
          <p:nvPr>
            <p:ph type="title"/>
          </p:nvPr>
        </p:nvSpPr>
        <p:spPr>
          <a:xfrm>
            <a:off x="2048310" y="274639"/>
            <a:ext cx="6638488" cy="749453"/>
          </a:xfrm>
        </p:spPr>
        <p:txBody>
          <a:bodyPr/>
          <a:lstStyle/>
          <a:p>
            <a:r>
              <a:rPr lang="en-US" dirty="0"/>
              <a:t>Program</a:t>
            </a:r>
          </a:p>
        </p:txBody>
      </p:sp>
      <p:sp>
        <p:nvSpPr>
          <p:cNvPr id="3" name="Text Placeholder 2">
            <a:extLst>
              <a:ext uri="{FF2B5EF4-FFF2-40B4-BE49-F238E27FC236}">
                <a16:creationId xmlns:a16="http://schemas.microsoft.com/office/drawing/2014/main" xmlns="" id="{462D9ED0-DE8D-5F49-B448-986876E84222}"/>
              </a:ext>
            </a:extLst>
          </p:cNvPr>
          <p:cNvSpPr>
            <a:spLocks noGrp="1"/>
          </p:cNvSpPr>
          <p:nvPr>
            <p:ph type="body" idx="1"/>
          </p:nvPr>
        </p:nvSpPr>
        <p:spPr>
          <a:xfrm>
            <a:off x="457200" y="1789043"/>
            <a:ext cx="8229600" cy="4125084"/>
          </a:xfrm>
        </p:spPr>
        <p:txBody>
          <a:bodyPr/>
          <a:lstStyle/>
          <a:p>
            <a:pPr marL="403225" indent="-250825"/>
            <a:r>
              <a:rPr lang="en-US" dirty="0"/>
              <a:t>Terminology</a:t>
            </a:r>
          </a:p>
          <a:p>
            <a:pPr marL="403225" indent="-250825"/>
            <a:r>
              <a:rPr lang="en-US" dirty="0"/>
              <a:t>Youth Protection Training (YPT)</a:t>
            </a:r>
          </a:p>
          <a:p>
            <a:pPr marL="403225" indent="-250825"/>
            <a:r>
              <a:rPr lang="en-US" dirty="0">
                <a:solidFill>
                  <a:srgbClr val="FF0000"/>
                </a:solidFill>
              </a:rPr>
              <a:t>OA </a:t>
            </a:r>
            <a:r>
              <a:rPr lang="en-US" dirty="0"/>
              <a:t>Unit Representatives </a:t>
            </a:r>
          </a:p>
          <a:p>
            <a:pPr marL="403225" indent="-250825"/>
            <a:r>
              <a:rPr lang="en-US" dirty="0"/>
              <a:t>Youth Leadership Opportunities</a:t>
            </a:r>
          </a:p>
          <a:p>
            <a:pPr marL="403225" indent="-250825"/>
            <a:r>
              <a:rPr lang="en-US" dirty="0"/>
              <a:t>American Indian Affairs (AIA) / Inductions Ceremonies and Elections (ICE)</a:t>
            </a:r>
          </a:p>
          <a:p>
            <a:pPr marL="403225" indent="-250825">
              <a:buNone/>
            </a:pPr>
            <a:endParaRPr lang="en-US" dirty="0"/>
          </a:p>
          <a:p>
            <a:pPr marL="403225" indent="-250825"/>
            <a:endParaRPr lang="en-US" dirty="0"/>
          </a:p>
          <a:p>
            <a:pPr marL="403225" indent="-250825" fontAlgn="base">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03669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 Terminology</a:t>
            </a:r>
          </a:p>
        </p:txBody>
      </p:sp>
      <p:sp>
        <p:nvSpPr>
          <p:cNvPr id="5" name="Text Placeholder 4">
            <a:extLst>
              <a:ext uri="{FF2B5EF4-FFF2-40B4-BE49-F238E27FC236}">
                <a16:creationId xmlns:a16="http://schemas.microsoft.com/office/drawing/2014/main" xmlns="" id="{54C4ACCF-D0FF-C148-BC7E-ED0C1D37AD8E}"/>
              </a:ext>
            </a:extLst>
          </p:cNvPr>
          <p:cNvSpPr>
            <a:spLocks noGrp="1"/>
          </p:cNvSpPr>
          <p:nvPr>
            <p:ph type="body" idx="1"/>
          </p:nvPr>
        </p:nvSpPr>
        <p:spPr>
          <a:xfrm>
            <a:off x="457200" y="1575101"/>
            <a:ext cx="8229600" cy="4392035"/>
          </a:xfrm>
        </p:spPr>
        <p:txBody>
          <a:bodyPr/>
          <a:lstStyle/>
          <a:p>
            <a:pPr marL="342900" indent="-190500" fontAlgn="base"/>
            <a:r>
              <a:rPr lang="en-US" sz="2000" dirty="0"/>
              <a:t>In general, OA publications and ceremonies are being updated to incorporate broader use of gender-neutral terminology.</a:t>
            </a:r>
          </a:p>
          <a:p>
            <a:pPr marL="342900" indent="-190500" fontAlgn="base">
              <a:buNone/>
            </a:pPr>
            <a:endParaRPr lang="en-US" sz="2000" dirty="0"/>
          </a:p>
          <a:p>
            <a:pPr marL="342900" indent="-190500" fontAlgn="base"/>
            <a:r>
              <a:rPr lang="en-US" sz="2000" dirty="0"/>
              <a:t>The use of "</a:t>
            </a:r>
            <a:r>
              <a:rPr lang="en-US" sz="2000" dirty="0" err="1"/>
              <a:t>Arrowman</a:t>
            </a:r>
            <a:r>
              <a:rPr lang="en-US" sz="2000" dirty="0"/>
              <a:t>," "Brother," and "Brotherhood” will continue.</a:t>
            </a:r>
          </a:p>
          <a:p>
            <a:pPr marL="342900" indent="-190500" fontAlgn="base">
              <a:buNone/>
            </a:pPr>
            <a:endParaRPr lang="en-US" sz="2000" dirty="0"/>
          </a:p>
          <a:p>
            <a:pPr marL="342900" indent="-190500" fontAlgn="base"/>
            <a:r>
              <a:rPr lang="en-US" sz="2000" dirty="0"/>
              <a:t> The Order of the Arrow will continue to use the term “chief.”</a:t>
            </a:r>
          </a:p>
          <a:p>
            <a:endParaRPr lang="en-US" dirty="0"/>
          </a:p>
        </p:txBody>
      </p:sp>
    </p:spTree>
    <p:extLst>
      <p:ext uri="{BB962C8B-B14F-4D97-AF65-F5344CB8AC3E}">
        <p14:creationId xmlns:p14="http://schemas.microsoft.com/office/powerpoint/2010/main" val="868875716"/>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TotalTime>
  <Words>1148</Words>
  <Application>Microsoft Macintosh PowerPoint</Application>
  <PresentationFormat>On-screen Show (4:3)</PresentationFormat>
  <Paragraphs>129</Paragraphs>
  <Slides>20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1_Office Theme</vt:lpstr>
      <vt:lpstr>Membership Policy Transition</vt:lpstr>
      <vt:lpstr>Session Objectives</vt:lpstr>
      <vt:lpstr>Introduction</vt:lpstr>
      <vt:lpstr>Membership Requirements</vt:lpstr>
      <vt:lpstr>Induction – Unit Elections</vt:lpstr>
      <vt:lpstr>Induction – Unit Election Requirements</vt:lpstr>
      <vt:lpstr>Induction/Conversion</vt:lpstr>
      <vt:lpstr>Program</vt:lpstr>
      <vt:lpstr>Program - Terminology</vt:lpstr>
      <vt:lpstr>Program - YPT</vt:lpstr>
      <vt:lpstr>Program – YPT cont.</vt:lpstr>
      <vt:lpstr>Program – YPT cont.</vt:lpstr>
      <vt:lpstr>Program – OA Unit Reps</vt:lpstr>
      <vt:lpstr>Program – OA Unit Reps</vt:lpstr>
      <vt:lpstr>Program – Youth Leadership Opportunities</vt:lpstr>
      <vt:lpstr>Program – AIA</vt:lpstr>
      <vt:lpstr>Program – ICE – Ceremonies</vt:lpstr>
      <vt:lpstr>Program – AIA – Questions</vt:lpstr>
      <vt:lpstr>Scenarios</vt:lpstr>
      <vt:lpstr>Conclusion </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Emery</dc:creator>
  <cp:lastModifiedBy>Tanner Maris</cp:lastModifiedBy>
  <cp:revision>73</cp:revision>
  <dcterms:created xsi:type="dcterms:W3CDTF">2017-11-02T05:39:35Z</dcterms:created>
  <dcterms:modified xsi:type="dcterms:W3CDTF">2019-01-24T17:13:48Z</dcterms:modified>
</cp:coreProperties>
</file>