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2" r:id="rId3"/>
    <p:sldId id="306" r:id="rId4"/>
    <p:sldId id="274" r:id="rId5"/>
    <p:sldId id="307" r:id="rId6"/>
    <p:sldId id="308" r:id="rId7"/>
    <p:sldId id="276" r:id="rId8"/>
    <p:sldId id="277" r:id="rId9"/>
    <p:sldId id="278" r:id="rId10"/>
    <p:sldId id="280" r:id="rId11"/>
    <p:sldId id="281" r:id="rId12"/>
    <p:sldId id="282" r:id="rId13"/>
    <p:sldId id="300" r:id="rId14"/>
    <p:sldId id="301" r:id="rId15"/>
    <p:sldId id="302" r:id="rId16"/>
    <p:sldId id="303" r:id="rId17"/>
    <p:sldId id="30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138"/>
    <a:srgbClr val="E422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3727" autoAdjust="0"/>
  </p:normalViewPr>
  <p:slideViewPr>
    <p:cSldViewPr snapToGrid="0" snapToObjects="1">
      <p:cViewPr varScale="1">
        <p:scale>
          <a:sx n="42" d="100"/>
          <a:sy n="42" d="100"/>
        </p:scale>
        <p:origin x="66" y="52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362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nald\Documents\Link%202017\SOS\Link%202017%20presentation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ysClr val="windowText" lastClr="000000"/>
                </a:solidFill>
                <a:latin typeface="Museo Sans 300" panose="02000000000000000000" pitchFamily="50" charset="0"/>
                <a:ea typeface="+mn-ea"/>
                <a:cs typeface="+mn-cs"/>
              </a:defRPr>
            </a:pPr>
            <a:r>
              <a:rPr lang="en-US" b="1"/>
              <a:t>2016</a:t>
            </a:r>
            <a:r>
              <a:rPr lang="en-US" b="1" baseline="0"/>
              <a:t> Activation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ysClr val="windowText" lastClr="000000"/>
              </a:solidFill>
              <a:latin typeface="Museo Sans 300" panose="02000000000000000000" pitchFamily="50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Sheet1!$B$22</c:f>
              <c:strCache>
                <c:ptCount val="1"/>
                <c:pt idx="0">
                  <c:v>2016 Total Inducted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Museo Sans 300" panose="02000000000000000000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Sheet1!$A$23:$A$26</c:f>
              <c:strCache>
                <c:ptCount val="4"/>
                <c:pt idx="0">
                  <c:v>1-5 Months</c:v>
                </c:pt>
                <c:pt idx="1">
                  <c:v>6-11 Months</c:v>
                </c:pt>
                <c:pt idx="2">
                  <c:v>12-17 Months</c:v>
                </c:pt>
                <c:pt idx="3">
                  <c:v>18+ Months</c:v>
                </c:pt>
              </c:strCache>
            </c:strRef>
          </c:cat>
          <c:val>
            <c:numRef>
              <c:f>Sheet1!$B$23:$B$26</c:f>
              <c:numCache>
                <c:formatCode>General</c:formatCode>
                <c:ptCount val="4"/>
                <c:pt idx="0" formatCode="#,##0">
                  <c:v>33461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D6-4D1E-979B-65E2D940A5C1}"/>
            </c:ext>
          </c:extLst>
        </c:ser>
        <c:ser>
          <c:idx val="1"/>
          <c:order val="1"/>
          <c:tx>
            <c:strRef>
              <c:f>Sheet1!$C$22</c:f>
              <c:strCache>
                <c:ptCount val="1"/>
                <c:pt idx="0">
                  <c:v>First Event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4999999999999949E-2"/>
                  <c:y val="-4.62962962962971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D6-4D1E-979B-65E2D940A5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Museo Sans 300" panose="02000000000000000000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Sheet1!$A$23:$A$26</c:f>
              <c:strCache>
                <c:ptCount val="4"/>
                <c:pt idx="0">
                  <c:v>1-5 Months</c:v>
                </c:pt>
                <c:pt idx="1">
                  <c:v>6-11 Months</c:v>
                </c:pt>
                <c:pt idx="2">
                  <c:v>12-17 Months</c:v>
                </c:pt>
                <c:pt idx="3">
                  <c:v>18+ Months</c:v>
                </c:pt>
              </c:strCache>
            </c:strRef>
          </c:cat>
          <c:val>
            <c:numRef>
              <c:f>Sheet1!$C$23:$C$26</c:f>
              <c:numCache>
                <c:formatCode>#,##0</c:formatCode>
                <c:ptCount val="4"/>
                <c:pt idx="0">
                  <c:v>5556</c:v>
                </c:pt>
                <c:pt idx="1">
                  <c:v>2695</c:v>
                </c:pt>
                <c:pt idx="2">
                  <c:v>2070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D6-4D1E-979B-65E2D940A5C1}"/>
            </c:ext>
          </c:extLst>
        </c:ser>
        <c:ser>
          <c:idx val="2"/>
          <c:order val="2"/>
          <c:tx>
            <c:strRef>
              <c:f>Sheet1!$D$22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Museo Sans 300" panose="02000000000000000000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Sheet1!$A$23:$A$26</c:f>
              <c:strCache>
                <c:ptCount val="4"/>
                <c:pt idx="0">
                  <c:v>1-5 Months</c:v>
                </c:pt>
                <c:pt idx="1">
                  <c:v>6-11 Months</c:v>
                </c:pt>
                <c:pt idx="2">
                  <c:v>12-17 Months</c:v>
                </c:pt>
                <c:pt idx="3">
                  <c:v>18+ Months</c:v>
                </c:pt>
              </c:strCache>
            </c:strRef>
          </c:cat>
          <c:val>
            <c:numRef>
              <c:f>Sheet1!$D$23:$D$26</c:f>
              <c:numCache>
                <c:formatCode>General</c:formatCode>
                <c:ptCount val="4"/>
                <c:pt idx="3" formatCode="#,##0">
                  <c:v>23138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D6-4D1E-979B-65E2D940A5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0414472"/>
        <c:axId val="420418080"/>
      </c:barChart>
      <c:catAx>
        <c:axId val="420414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Museo Sans 300" panose="02000000000000000000" pitchFamily="50" charset="0"/>
                <a:ea typeface="+mn-ea"/>
                <a:cs typeface="+mn-cs"/>
              </a:defRPr>
            </a:pPr>
            <a:endParaRPr lang="en-US"/>
          </a:p>
        </c:txPr>
        <c:crossAx val="420418080"/>
        <c:crosses val="autoZero"/>
        <c:auto val="1"/>
        <c:lblAlgn val="ctr"/>
        <c:lblOffset val="100"/>
        <c:noMultiLvlLbl val="0"/>
      </c:catAx>
      <c:valAx>
        <c:axId val="42041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Museo Sans 300" panose="02000000000000000000" pitchFamily="50" charset="0"/>
                <a:ea typeface="+mn-ea"/>
                <a:cs typeface="+mn-cs"/>
              </a:defRPr>
            </a:pPr>
            <a:endParaRPr lang="en-US"/>
          </a:p>
        </c:txPr>
        <c:crossAx val="420414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Museo Sans 300" panose="02000000000000000000" pitchFamily="50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Museo Sans 300" panose="02000000000000000000" pitchFamily="50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C24E0-03C2-E74A-859B-489C6329F5D9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240E7-3E69-6D47-9AF4-9F0015A94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92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F9FEE-0FDF-4C41-8F3B-74F1923B2285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249B0-8CEC-E545-8EDD-EC519F018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0" y="2282824"/>
            <a:ext cx="10363200" cy="1144087"/>
          </a:xfrm>
        </p:spPr>
        <p:txBody>
          <a:bodyPr/>
          <a:lstStyle>
            <a:lvl1pPr algn="ctr">
              <a:defRPr b="0" i="0">
                <a:solidFill>
                  <a:srgbClr val="FFFFFF"/>
                </a:solidFill>
                <a:latin typeface="Museo Slab 700"/>
                <a:cs typeface="Museo Slab 70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0" y="3641225"/>
            <a:ext cx="10363200" cy="482099"/>
          </a:xfrm>
        </p:spPr>
        <p:txBody>
          <a:bodyPr/>
          <a:lstStyle>
            <a:lvl1pPr marL="0" indent="0" algn="ctr">
              <a:buNone/>
              <a:defRPr b="0" i="0">
                <a:solidFill>
                  <a:srgbClr val="FFFFFF"/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66800" y="3429000"/>
            <a:ext cx="103632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800" y="5857875"/>
            <a:ext cx="5434201" cy="64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02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1" y="100014"/>
            <a:ext cx="2266951" cy="896769"/>
          </a:xfrm>
          <a:prstGeom prst="rect">
            <a:avLst/>
          </a:prstGeom>
          <a:solidFill>
            <a:srgbClr val="E422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74638"/>
            <a:ext cx="10972799" cy="749454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  <a:latin typeface="Museo Slab 700"/>
                <a:cs typeface="Museo Slab 70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34128"/>
            <a:ext cx="10972800" cy="4392035"/>
          </a:xfrm>
        </p:spPr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860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18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2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Here</a:t>
            </a:r>
          </a:p>
        </p:txBody>
      </p:sp>
    </p:spTree>
    <p:extLst>
      <p:ext uri="{BB962C8B-B14F-4D97-AF65-F5344CB8AC3E}">
        <p14:creationId xmlns:p14="http://schemas.microsoft.com/office/powerpoint/2010/main" val="374620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FFFFFF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BestPracticesNewMemberDinne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6942" y="3726952"/>
            <a:ext cx="10396024" cy="943523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Link 2017: Activation Rate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726EA6-A621-4D37-A625-10BE9F523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8713" y="974453"/>
            <a:ext cx="6344236" cy="2171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86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2000">
        <p:fade/>
      </p:transition>
    </mc:Choice>
    <mc:Fallback xmlns="">
      <p:transition spd="med" advTm="12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F41C3-F974-40C3-80B4-D4A9B6983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Lodges Improve Activation?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5688C6-F810-404B-8152-C39BD7D30B3E}"/>
              </a:ext>
            </a:extLst>
          </p:cNvPr>
          <p:cNvSpPr txBox="1"/>
          <p:nvPr/>
        </p:nvSpPr>
        <p:spPr>
          <a:xfrm>
            <a:off x="609600" y="2236763"/>
            <a:ext cx="1097279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Museo Sans 300" panose="02000000000000000000" pitchFamily="50" charset="0"/>
              </a:rPr>
              <a:t>The term “Sash and Dash” focuses on whom?</a:t>
            </a:r>
          </a:p>
          <a:p>
            <a:pPr algn="ctr"/>
            <a:endParaRPr lang="en-US" sz="2800" dirty="0">
              <a:latin typeface="Museo Sans 300" panose="02000000000000000000" pitchFamily="50" charset="0"/>
            </a:endParaRPr>
          </a:p>
          <a:p>
            <a:pPr algn="ctr"/>
            <a:endParaRPr lang="en-US" sz="2800" dirty="0">
              <a:latin typeface="Museo Sans 300" panose="02000000000000000000" pitchFamily="50" charset="0"/>
            </a:endParaRPr>
          </a:p>
          <a:p>
            <a:pPr algn="ctr"/>
            <a:endParaRPr lang="en-US" sz="2800" dirty="0">
              <a:latin typeface="Museo Sans 300" panose="02000000000000000000" pitchFamily="50" charset="0"/>
            </a:endParaRPr>
          </a:p>
          <a:p>
            <a:r>
              <a:rPr lang="en-US" sz="2800" dirty="0">
                <a:latin typeface="Museo Sans 300" panose="02000000000000000000" pitchFamily="50" charset="0"/>
              </a:rPr>
              <a:t>The term “Sash and Dash” place blame where?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B6DFA6-24E6-42E9-BE05-F33DAFD9C990}"/>
              </a:ext>
            </a:extLst>
          </p:cNvPr>
          <p:cNvSpPr txBox="1"/>
          <p:nvPr/>
        </p:nvSpPr>
        <p:spPr>
          <a:xfrm>
            <a:off x="677593" y="2897945"/>
            <a:ext cx="1083681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Museo Sans 300" panose="02000000000000000000" pitchFamily="50" charset="0"/>
              </a:rPr>
              <a:t>The Candidate</a:t>
            </a:r>
          </a:p>
          <a:p>
            <a:pPr algn="ctr"/>
            <a:endParaRPr lang="en-US" sz="2800" dirty="0">
              <a:latin typeface="Museo Sans 300" panose="02000000000000000000" pitchFamily="50" charset="0"/>
            </a:endParaRPr>
          </a:p>
          <a:p>
            <a:pPr algn="ctr"/>
            <a:endParaRPr lang="en-US" sz="2800" dirty="0">
              <a:latin typeface="Museo Sans 300" panose="02000000000000000000" pitchFamily="50" charset="0"/>
            </a:endParaRPr>
          </a:p>
          <a:p>
            <a:pPr algn="ctr"/>
            <a:endParaRPr lang="en-US" sz="2800" dirty="0">
              <a:latin typeface="Museo Sans 300" panose="02000000000000000000" pitchFamily="50" charset="0"/>
            </a:endParaRP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Museo Sans 300" panose="02000000000000000000" pitchFamily="50" charset="0"/>
              </a:rPr>
              <a:t>The Candidate</a:t>
            </a:r>
          </a:p>
          <a:p>
            <a:pPr algn="ctr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3E919B-375C-4B57-B0FB-51A4EFA91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593" y="1361717"/>
            <a:ext cx="10972800" cy="64711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Rethinking “Sash and Dash”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35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A3CC1-4F57-43B2-96AD-8788CE81A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Barriers to Activation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F0C608-54CA-4F3D-BDE7-BC9FC7A1B92C}"/>
              </a:ext>
            </a:extLst>
          </p:cNvPr>
          <p:cNvSpPr txBox="1"/>
          <p:nvPr/>
        </p:nvSpPr>
        <p:spPr>
          <a:xfrm>
            <a:off x="1125416" y="1576808"/>
            <a:ext cx="4726744" cy="92333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Ceremonies were uninspiring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Ceremonies did not convey meaning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Ceremonies seemed unimportant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8CC261-E6E4-48E1-B1EF-E3E6FCDE62FA}"/>
              </a:ext>
            </a:extLst>
          </p:cNvPr>
          <p:cNvSpPr txBox="1"/>
          <p:nvPr/>
        </p:nvSpPr>
        <p:spPr>
          <a:xfrm>
            <a:off x="1125415" y="1225176"/>
            <a:ext cx="226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Museo Sans 300" panose="02000000000000000000" pitchFamily="50" charset="0"/>
              </a:rPr>
              <a:t>Ceremonies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97230D-187A-40DD-9305-177C9552D8A2}"/>
              </a:ext>
            </a:extLst>
          </p:cNvPr>
          <p:cNvSpPr txBox="1"/>
          <p:nvPr/>
        </p:nvSpPr>
        <p:spPr>
          <a:xfrm>
            <a:off x="1125415" y="2942710"/>
            <a:ext cx="4726744" cy="120032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Projects were not meaningful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Too much standing around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OA is all work and no fun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Untrained </a:t>
            </a:r>
            <a:r>
              <a:rPr lang="en-US" dirty="0" err="1">
                <a:latin typeface="Museo Sans 300" panose="02000000000000000000" pitchFamily="50" charset="0"/>
              </a:rPr>
              <a:t>Elangomats</a:t>
            </a:r>
            <a:endParaRPr lang="en-US" dirty="0">
              <a:latin typeface="Museo Sans 300" panose="020000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545EC5-AFE6-479D-9448-78171343B6DB}"/>
              </a:ext>
            </a:extLst>
          </p:cNvPr>
          <p:cNvSpPr txBox="1"/>
          <p:nvPr/>
        </p:nvSpPr>
        <p:spPr>
          <a:xfrm>
            <a:off x="1125415" y="2592471"/>
            <a:ext cx="226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Museo Sans 300" panose="02000000000000000000" pitchFamily="50" charset="0"/>
              </a:rPr>
              <a:t>Ordeal Projects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4B3AB6-9FB7-4AFA-BF95-8A185212FC21}"/>
              </a:ext>
            </a:extLst>
          </p:cNvPr>
          <p:cNvSpPr txBox="1"/>
          <p:nvPr/>
        </p:nvSpPr>
        <p:spPr>
          <a:xfrm>
            <a:off x="1125415" y="4235646"/>
            <a:ext cx="2560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Museo Sans 300" panose="02000000000000000000" pitchFamily="50" charset="0"/>
              </a:rPr>
              <a:t>Ordeal Atmosphere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1EC23D-C6D7-410D-AA78-45A58AAEF7F9}"/>
              </a:ext>
            </a:extLst>
          </p:cNvPr>
          <p:cNvSpPr txBox="1"/>
          <p:nvPr/>
        </p:nvSpPr>
        <p:spPr>
          <a:xfrm>
            <a:off x="1125415" y="4585611"/>
            <a:ext cx="4726744" cy="1200329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Perception of hazing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Lack of respect from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Induction principles not recognized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Candidates did not feel welcome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5281CD-6641-4D01-A1BE-4377D5E8AE2E}"/>
              </a:ext>
            </a:extLst>
          </p:cNvPr>
          <p:cNvSpPr txBox="1"/>
          <p:nvPr/>
        </p:nvSpPr>
        <p:spPr>
          <a:xfrm>
            <a:off x="6384387" y="1254283"/>
            <a:ext cx="226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Museo Sans 300" panose="02000000000000000000" pitchFamily="50" charset="0"/>
              </a:rPr>
              <a:t>Educational Issues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DB04F-CF0C-45AA-8347-7690B2489EE7}"/>
              </a:ext>
            </a:extLst>
          </p:cNvPr>
          <p:cNvSpPr txBox="1"/>
          <p:nvPr/>
        </p:nvSpPr>
        <p:spPr>
          <a:xfrm>
            <a:off x="6384387" y="1583874"/>
            <a:ext cx="4726744" cy="92333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No new member orientation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Candidates unaware of lodge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Candidates never visit lodge website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52F0DB-2A63-4A71-A174-1D9C19BC28CF}"/>
              </a:ext>
            </a:extLst>
          </p:cNvPr>
          <p:cNvSpPr txBox="1"/>
          <p:nvPr/>
        </p:nvSpPr>
        <p:spPr>
          <a:xfrm>
            <a:off x="6384387" y="2942710"/>
            <a:ext cx="4726744" cy="646331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Candidates only joined for sash/patch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Candidates focused on other priorities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F100FE-1776-40EE-B1C9-F72181051447}"/>
              </a:ext>
            </a:extLst>
          </p:cNvPr>
          <p:cNvSpPr txBox="1"/>
          <p:nvPr/>
        </p:nvSpPr>
        <p:spPr>
          <a:xfrm>
            <a:off x="6384387" y="2573378"/>
            <a:ext cx="226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Museo Sans 300" panose="02000000000000000000" pitchFamily="50" charset="0"/>
              </a:rPr>
              <a:t>Focus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755850-D50E-423A-A4EF-ADBD044DB812}"/>
              </a:ext>
            </a:extLst>
          </p:cNvPr>
          <p:cNvSpPr txBox="1"/>
          <p:nvPr/>
        </p:nvSpPr>
        <p:spPr>
          <a:xfrm>
            <a:off x="6384387" y="3686836"/>
            <a:ext cx="226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Museo Sans 300" panose="02000000000000000000" pitchFamily="50" charset="0"/>
              </a:rPr>
              <a:t>Administrative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A1B96E-36DF-46E2-972F-5DF984C0C314}"/>
              </a:ext>
            </a:extLst>
          </p:cNvPr>
          <p:cNvSpPr txBox="1"/>
          <p:nvPr/>
        </p:nvSpPr>
        <p:spPr>
          <a:xfrm>
            <a:off x="6384387" y="4004307"/>
            <a:ext cx="4726744" cy="92333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Poor communication/no follow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No OA troop rep in candidate’s unit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Poor record keeping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6C834E-8ECB-4C51-B67A-EAC715E6F2B7}"/>
              </a:ext>
            </a:extLst>
          </p:cNvPr>
          <p:cNvSpPr txBox="1"/>
          <p:nvPr/>
        </p:nvSpPr>
        <p:spPr>
          <a:xfrm>
            <a:off x="6384387" y="5373019"/>
            <a:ext cx="4726744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No friends to attend lodge events with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Poor quality of lodge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useo Sans 300" panose="02000000000000000000" pitchFamily="50" charset="0"/>
              </a:rPr>
              <a:t>OA not visible in council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4CD978-60C3-4040-83D9-FDC3C6A92026}"/>
              </a:ext>
            </a:extLst>
          </p:cNvPr>
          <p:cNvSpPr txBox="1"/>
          <p:nvPr/>
        </p:nvSpPr>
        <p:spPr>
          <a:xfrm>
            <a:off x="6384387" y="5003687"/>
            <a:ext cx="226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Museo Sans 300" panose="02000000000000000000" pitchFamily="50" charset="0"/>
              </a:rPr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205950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1" grpId="0" animBg="1"/>
      <p:bldP spid="12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2EA85-0DA1-41A6-A5D2-EC8C1B401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Strategies for Improving Activation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55E35-562D-41CC-BCBE-3E5C00158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the induction weekend fun with a new member party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Hold a new member dinner</a:t>
            </a:r>
          </a:p>
        </p:txBody>
      </p:sp>
    </p:spTree>
    <p:extLst>
      <p:ext uri="{BB962C8B-B14F-4D97-AF65-F5344CB8AC3E}">
        <p14:creationId xmlns:p14="http://schemas.microsoft.com/office/powerpoint/2010/main" val="1018051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595AF-C3E0-439A-8890-24F1DFFCE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Member Party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6176C-8AEA-49FB-9D47-A92FDE6E0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Inflatables</a:t>
            </a:r>
          </a:p>
          <a:p>
            <a:r>
              <a:rPr lang="en-US" dirty="0"/>
              <a:t>Games</a:t>
            </a:r>
          </a:p>
          <a:p>
            <a:r>
              <a:rPr lang="en-US" dirty="0"/>
              <a:t>Popcorn/cotton candy</a:t>
            </a:r>
          </a:p>
          <a:p>
            <a:r>
              <a:rPr lang="en-US" dirty="0"/>
              <a:t>Music</a:t>
            </a:r>
          </a:p>
          <a:p>
            <a:r>
              <a:rPr lang="en-US" dirty="0"/>
              <a:t>Swag giveaways</a:t>
            </a:r>
          </a:p>
        </p:txBody>
      </p:sp>
    </p:spTree>
    <p:extLst>
      <p:ext uri="{BB962C8B-B14F-4D97-AF65-F5344CB8AC3E}">
        <p14:creationId xmlns:p14="http://schemas.microsoft.com/office/powerpoint/2010/main" val="42020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49361-5B41-4E3A-BE19-B2F2B6FE8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Member Dinner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4516B-C985-4380-8ABF-EB83792D5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34128"/>
            <a:ext cx="10972800" cy="25330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Read about one lodge’s new member dinner here:</a:t>
            </a:r>
          </a:p>
          <a:p>
            <a:pPr marL="0" indent="0" algn="ctr">
              <a:buNone/>
            </a:pPr>
            <a:r>
              <a:rPr lang="en-US" sz="3600" u="sng" dirty="0">
                <a:hlinkClick r:id="rId2"/>
              </a:rPr>
              <a:t>http://bit.ly/BestPracticesNewMemberDinner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15569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DBEE03-6FF9-449B-BB8D-B448FE95AA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Closing Challenge</a:t>
            </a:r>
          </a:p>
        </p:txBody>
      </p:sp>
    </p:spTree>
    <p:extLst>
      <p:ext uri="{BB962C8B-B14F-4D97-AF65-F5344CB8AC3E}">
        <p14:creationId xmlns:p14="http://schemas.microsoft.com/office/powerpoint/2010/main" val="2997561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E251C-1A72-4506-95F8-86CBB136B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Closing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A04CF-B11E-46CE-B2A3-184B9AB53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/>
              <a:t>[This slide intentionally left blank]</a:t>
            </a:r>
          </a:p>
        </p:txBody>
      </p:sp>
    </p:spTree>
    <p:extLst>
      <p:ext uri="{BB962C8B-B14F-4D97-AF65-F5344CB8AC3E}">
        <p14:creationId xmlns:p14="http://schemas.microsoft.com/office/powerpoint/2010/main" val="1741760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EF36A5-118B-4E62-BCCB-07B4558DDB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6848827-5F07-4690-B4F2-63EB8BE970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link@oa-bsa.org</a:t>
            </a:r>
          </a:p>
        </p:txBody>
      </p:sp>
    </p:spTree>
    <p:extLst>
      <p:ext uri="{BB962C8B-B14F-4D97-AF65-F5344CB8AC3E}">
        <p14:creationId xmlns:p14="http://schemas.microsoft.com/office/powerpoint/2010/main" val="3779270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2E58DC-B997-4A17-82B0-CBBDB6EFD8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Focus Area #3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611430D-7BDF-4DEC-B90C-B3AC8A55E6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Activation Rate</a:t>
            </a:r>
          </a:p>
        </p:txBody>
      </p:sp>
    </p:spTree>
    <p:extLst>
      <p:ext uri="{BB962C8B-B14F-4D97-AF65-F5344CB8AC3E}">
        <p14:creationId xmlns:p14="http://schemas.microsoft.com/office/powerpoint/2010/main" val="4177133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1482125" y="2051672"/>
            <a:ext cx="9259979" cy="2068493"/>
            <a:chOff x="2861358" y="2057400"/>
            <a:chExt cx="5840398" cy="1888599"/>
          </a:xfrm>
        </p:grpSpPr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006678" y="2108546"/>
              <a:ext cx="5695078" cy="1837453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2861358" y="2057400"/>
              <a:ext cx="5793162" cy="183745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endParaRPr lang="en-US" dirty="0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Activation Rate?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0" y="6505575"/>
            <a:ext cx="1327150" cy="3254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5045C8C-42F7-4876-A3E3-5174FAC76B4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534150"/>
            <a:ext cx="8061325" cy="30797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altLang="en-US" sz="1400">
                <a:latin typeface="Century Gothic" pitchFamily="34" charset="0"/>
              </a:rPr>
              <a:t>2017 OA Lodge and Section Adviser Symposium</a:t>
            </a:r>
            <a:endParaRPr lang="en-US" altLang="en-US" sz="1400" dirty="0">
              <a:latin typeface="Century Gothic" pitchFamily="34" charset="0"/>
            </a:endParaRPr>
          </a:p>
        </p:txBody>
      </p:sp>
      <p:sp>
        <p:nvSpPr>
          <p:cNvPr id="10" name="Text Box 77"/>
          <p:cNvSpPr txBox="1">
            <a:spLocks noChangeArrowheads="1"/>
          </p:cNvSpPr>
          <p:nvPr/>
        </p:nvSpPr>
        <p:spPr bwMode="auto">
          <a:xfrm>
            <a:off x="2103528" y="2233165"/>
            <a:ext cx="7970885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2800" dirty="0">
                <a:latin typeface="Museo Sans 300" panose="02000000000000000000" pitchFamily="50" charset="0"/>
              </a:rPr>
              <a:t>Activation: </a:t>
            </a:r>
            <a:r>
              <a:rPr lang="en-US" sz="2200" dirty="0">
                <a:latin typeface="Museo Sans 300" panose="02000000000000000000" pitchFamily="50" charset="0"/>
              </a:rPr>
              <a:t>Lodge program, the Ordeal experience, and personal inspiration result in a newly elected member attending his first OA event</a:t>
            </a:r>
          </a:p>
        </p:txBody>
      </p:sp>
      <p:sp>
        <p:nvSpPr>
          <p:cNvPr id="25" name="Text Box 77"/>
          <p:cNvSpPr txBox="1">
            <a:spLocks noChangeArrowheads="1"/>
          </p:cNvSpPr>
          <p:nvPr/>
        </p:nvSpPr>
        <p:spPr bwMode="auto">
          <a:xfrm>
            <a:off x="2994545" y="4544210"/>
            <a:ext cx="6235141" cy="1141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sz="2400" dirty="0">
                <a:latin typeface="Museo Sans 300" panose="02000000000000000000" pitchFamily="50" charset="0"/>
              </a:rPr>
              <a:t>A new member is “activated” when he attends his </a:t>
            </a:r>
            <a:r>
              <a:rPr lang="en-US" sz="2400" u="sng" dirty="0">
                <a:solidFill>
                  <a:srgbClr val="7030A0"/>
                </a:solidFill>
                <a:latin typeface="Museo Sans 300" panose="02000000000000000000" pitchFamily="50" charset="0"/>
              </a:rPr>
              <a:t>first OA event!</a:t>
            </a:r>
          </a:p>
        </p:txBody>
      </p:sp>
    </p:spTree>
    <p:extLst>
      <p:ext uri="{BB962C8B-B14F-4D97-AF65-F5344CB8AC3E}">
        <p14:creationId xmlns:p14="http://schemas.microsoft.com/office/powerpoint/2010/main" val="387798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85706-9FBC-41E5-8A24-55C9701DE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Journey of a New Member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5B7B863-42C4-4181-BA9A-3E83AA6D8B9E}"/>
              </a:ext>
            </a:extLst>
          </p:cNvPr>
          <p:cNvGrpSpPr/>
          <p:nvPr/>
        </p:nvGrpSpPr>
        <p:grpSpPr>
          <a:xfrm>
            <a:off x="148707" y="2729246"/>
            <a:ext cx="11894585" cy="1360835"/>
            <a:chOff x="172153" y="3049385"/>
            <a:chExt cx="11894585" cy="759228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22CDF07-1027-4E19-A81D-294EE4D9BEBF}"/>
                </a:ext>
              </a:extLst>
            </p:cNvPr>
            <p:cNvSpPr/>
            <p:nvPr/>
          </p:nvSpPr>
          <p:spPr>
            <a:xfrm>
              <a:off x="172153" y="3049385"/>
              <a:ext cx="1265381" cy="759228"/>
            </a:xfrm>
            <a:custGeom>
              <a:avLst/>
              <a:gdLst>
                <a:gd name="connsiteX0" fmla="*/ 0 w 1265381"/>
                <a:gd name="connsiteY0" fmla="*/ 75923 h 759228"/>
                <a:gd name="connsiteX1" fmla="*/ 75923 w 1265381"/>
                <a:gd name="connsiteY1" fmla="*/ 0 h 759228"/>
                <a:gd name="connsiteX2" fmla="*/ 1189458 w 1265381"/>
                <a:gd name="connsiteY2" fmla="*/ 0 h 759228"/>
                <a:gd name="connsiteX3" fmla="*/ 1265381 w 1265381"/>
                <a:gd name="connsiteY3" fmla="*/ 75923 h 759228"/>
                <a:gd name="connsiteX4" fmla="*/ 1265381 w 1265381"/>
                <a:gd name="connsiteY4" fmla="*/ 683305 h 759228"/>
                <a:gd name="connsiteX5" fmla="*/ 1189458 w 1265381"/>
                <a:gd name="connsiteY5" fmla="*/ 759228 h 759228"/>
                <a:gd name="connsiteX6" fmla="*/ 75923 w 1265381"/>
                <a:gd name="connsiteY6" fmla="*/ 759228 h 759228"/>
                <a:gd name="connsiteX7" fmla="*/ 0 w 1265381"/>
                <a:gd name="connsiteY7" fmla="*/ 683305 h 759228"/>
                <a:gd name="connsiteX8" fmla="*/ 0 w 1265381"/>
                <a:gd name="connsiteY8" fmla="*/ 75923 h 759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65381" h="759228">
                  <a:moveTo>
                    <a:pt x="0" y="75923"/>
                  </a:moveTo>
                  <a:cubicBezTo>
                    <a:pt x="0" y="33992"/>
                    <a:pt x="33992" y="0"/>
                    <a:pt x="75923" y="0"/>
                  </a:cubicBezTo>
                  <a:lnTo>
                    <a:pt x="1189458" y="0"/>
                  </a:lnTo>
                  <a:cubicBezTo>
                    <a:pt x="1231389" y="0"/>
                    <a:pt x="1265381" y="33992"/>
                    <a:pt x="1265381" y="75923"/>
                  </a:cubicBezTo>
                  <a:lnTo>
                    <a:pt x="1265381" y="683305"/>
                  </a:lnTo>
                  <a:cubicBezTo>
                    <a:pt x="1265381" y="725236"/>
                    <a:pt x="1231389" y="759228"/>
                    <a:pt x="1189458" y="759228"/>
                  </a:cubicBezTo>
                  <a:lnTo>
                    <a:pt x="75923" y="759228"/>
                  </a:lnTo>
                  <a:cubicBezTo>
                    <a:pt x="33992" y="759228"/>
                    <a:pt x="0" y="725236"/>
                    <a:pt x="0" y="683305"/>
                  </a:cubicBezTo>
                  <a:lnTo>
                    <a:pt x="0" y="75923"/>
                  </a:lnTo>
                  <a:close/>
                </a:path>
              </a:pathLst>
            </a:cu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577" tIns="75577" rIns="75577" bIns="75577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latin typeface="Museo Sans 300" panose="02000000000000000000" pitchFamily="50" charset="0"/>
                </a:rPr>
                <a:t>Awareness</a:t>
              </a: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2D223DBF-37CE-4DFD-AC10-8DDEF1392254}"/>
                </a:ext>
              </a:extLst>
            </p:cNvPr>
            <p:cNvSpPr/>
            <p:nvPr/>
          </p:nvSpPr>
          <p:spPr>
            <a:xfrm>
              <a:off x="1564072" y="3272092"/>
              <a:ext cx="268260" cy="313814"/>
            </a:xfrm>
            <a:custGeom>
              <a:avLst/>
              <a:gdLst>
                <a:gd name="connsiteX0" fmla="*/ 0 w 268260"/>
                <a:gd name="connsiteY0" fmla="*/ 62763 h 313814"/>
                <a:gd name="connsiteX1" fmla="*/ 134130 w 268260"/>
                <a:gd name="connsiteY1" fmla="*/ 62763 h 313814"/>
                <a:gd name="connsiteX2" fmla="*/ 134130 w 268260"/>
                <a:gd name="connsiteY2" fmla="*/ 0 h 313814"/>
                <a:gd name="connsiteX3" fmla="*/ 268260 w 268260"/>
                <a:gd name="connsiteY3" fmla="*/ 156907 h 313814"/>
                <a:gd name="connsiteX4" fmla="*/ 134130 w 268260"/>
                <a:gd name="connsiteY4" fmla="*/ 313814 h 313814"/>
                <a:gd name="connsiteX5" fmla="*/ 134130 w 268260"/>
                <a:gd name="connsiteY5" fmla="*/ 251051 h 313814"/>
                <a:gd name="connsiteX6" fmla="*/ 0 w 268260"/>
                <a:gd name="connsiteY6" fmla="*/ 251051 h 313814"/>
                <a:gd name="connsiteX7" fmla="*/ 0 w 268260"/>
                <a:gd name="connsiteY7" fmla="*/ 62763 h 313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60" h="313814">
                  <a:moveTo>
                    <a:pt x="0" y="62763"/>
                  </a:moveTo>
                  <a:lnTo>
                    <a:pt x="134130" y="62763"/>
                  </a:lnTo>
                  <a:lnTo>
                    <a:pt x="134130" y="0"/>
                  </a:lnTo>
                  <a:lnTo>
                    <a:pt x="268260" y="156907"/>
                  </a:lnTo>
                  <a:lnTo>
                    <a:pt x="134130" y="313814"/>
                  </a:lnTo>
                  <a:lnTo>
                    <a:pt x="134130" y="251051"/>
                  </a:lnTo>
                  <a:lnTo>
                    <a:pt x="0" y="251051"/>
                  </a:lnTo>
                  <a:lnTo>
                    <a:pt x="0" y="62763"/>
                  </a:lnTo>
                  <a:close/>
                </a:path>
              </a:pathLst>
            </a:cu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62763" rIns="80478" bIns="62763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100" b="1" kern="1200">
                <a:latin typeface="Museo Sans 300" panose="02000000000000000000" pitchFamily="50" charset="0"/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1B69EDD-5DB8-4962-A335-B0C296F9F736}"/>
                </a:ext>
              </a:extLst>
            </p:cNvPr>
            <p:cNvSpPr/>
            <p:nvPr/>
          </p:nvSpPr>
          <p:spPr>
            <a:xfrm>
              <a:off x="1943687" y="3049385"/>
              <a:ext cx="1265381" cy="759228"/>
            </a:xfrm>
            <a:custGeom>
              <a:avLst/>
              <a:gdLst>
                <a:gd name="connsiteX0" fmla="*/ 0 w 1265381"/>
                <a:gd name="connsiteY0" fmla="*/ 75923 h 759228"/>
                <a:gd name="connsiteX1" fmla="*/ 75923 w 1265381"/>
                <a:gd name="connsiteY1" fmla="*/ 0 h 759228"/>
                <a:gd name="connsiteX2" fmla="*/ 1189458 w 1265381"/>
                <a:gd name="connsiteY2" fmla="*/ 0 h 759228"/>
                <a:gd name="connsiteX3" fmla="*/ 1265381 w 1265381"/>
                <a:gd name="connsiteY3" fmla="*/ 75923 h 759228"/>
                <a:gd name="connsiteX4" fmla="*/ 1265381 w 1265381"/>
                <a:gd name="connsiteY4" fmla="*/ 683305 h 759228"/>
                <a:gd name="connsiteX5" fmla="*/ 1189458 w 1265381"/>
                <a:gd name="connsiteY5" fmla="*/ 759228 h 759228"/>
                <a:gd name="connsiteX6" fmla="*/ 75923 w 1265381"/>
                <a:gd name="connsiteY6" fmla="*/ 759228 h 759228"/>
                <a:gd name="connsiteX7" fmla="*/ 0 w 1265381"/>
                <a:gd name="connsiteY7" fmla="*/ 683305 h 759228"/>
                <a:gd name="connsiteX8" fmla="*/ 0 w 1265381"/>
                <a:gd name="connsiteY8" fmla="*/ 75923 h 759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65381" h="759228">
                  <a:moveTo>
                    <a:pt x="0" y="75923"/>
                  </a:moveTo>
                  <a:cubicBezTo>
                    <a:pt x="0" y="33992"/>
                    <a:pt x="33992" y="0"/>
                    <a:pt x="75923" y="0"/>
                  </a:cubicBezTo>
                  <a:lnTo>
                    <a:pt x="1189458" y="0"/>
                  </a:lnTo>
                  <a:cubicBezTo>
                    <a:pt x="1231389" y="0"/>
                    <a:pt x="1265381" y="33992"/>
                    <a:pt x="1265381" y="75923"/>
                  </a:cubicBezTo>
                  <a:lnTo>
                    <a:pt x="1265381" y="683305"/>
                  </a:lnTo>
                  <a:cubicBezTo>
                    <a:pt x="1265381" y="725236"/>
                    <a:pt x="1231389" y="759228"/>
                    <a:pt x="1189458" y="759228"/>
                  </a:cubicBezTo>
                  <a:lnTo>
                    <a:pt x="75923" y="759228"/>
                  </a:lnTo>
                  <a:cubicBezTo>
                    <a:pt x="33992" y="759228"/>
                    <a:pt x="0" y="725236"/>
                    <a:pt x="0" y="683305"/>
                  </a:cubicBezTo>
                  <a:lnTo>
                    <a:pt x="0" y="75923"/>
                  </a:lnTo>
                  <a:close/>
                </a:path>
              </a:pathLst>
            </a:cu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577" tIns="75577" rIns="75577" bIns="75577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latin typeface="Museo Sans 300" panose="02000000000000000000" pitchFamily="50" charset="0"/>
                </a:rPr>
                <a:t>Election</a:t>
              </a: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45285A0-E842-46A4-96A8-B7EAD3A029AA}"/>
                </a:ext>
              </a:extLst>
            </p:cNvPr>
            <p:cNvSpPr/>
            <p:nvPr/>
          </p:nvSpPr>
          <p:spPr>
            <a:xfrm>
              <a:off x="3335606" y="3272092"/>
              <a:ext cx="268260" cy="313814"/>
            </a:xfrm>
            <a:custGeom>
              <a:avLst/>
              <a:gdLst>
                <a:gd name="connsiteX0" fmla="*/ 0 w 268260"/>
                <a:gd name="connsiteY0" fmla="*/ 62763 h 313814"/>
                <a:gd name="connsiteX1" fmla="*/ 134130 w 268260"/>
                <a:gd name="connsiteY1" fmla="*/ 62763 h 313814"/>
                <a:gd name="connsiteX2" fmla="*/ 134130 w 268260"/>
                <a:gd name="connsiteY2" fmla="*/ 0 h 313814"/>
                <a:gd name="connsiteX3" fmla="*/ 268260 w 268260"/>
                <a:gd name="connsiteY3" fmla="*/ 156907 h 313814"/>
                <a:gd name="connsiteX4" fmla="*/ 134130 w 268260"/>
                <a:gd name="connsiteY4" fmla="*/ 313814 h 313814"/>
                <a:gd name="connsiteX5" fmla="*/ 134130 w 268260"/>
                <a:gd name="connsiteY5" fmla="*/ 251051 h 313814"/>
                <a:gd name="connsiteX6" fmla="*/ 0 w 268260"/>
                <a:gd name="connsiteY6" fmla="*/ 251051 h 313814"/>
                <a:gd name="connsiteX7" fmla="*/ 0 w 268260"/>
                <a:gd name="connsiteY7" fmla="*/ 62763 h 313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60" h="313814">
                  <a:moveTo>
                    <a:pt x="0" y="62763"/>
                  </a:moveTo>
                  <a:lnTo>
                    <a:pt x="134130" y="62763"/>
                  </a:lnTo>
                  <a:lnTo>
                    <a:pt x="134130" y="0"/>
                  </a:lnTo>
                  <a:lnTo>
                    <a:pt x="268260" y="156907"/>
                  </a:lnTo>
                  <a:lnTo>
                    <a:pt x="134130" y="313814"/>
                  </a:lnTo>
                  <a:lnTo>
                    <a:pt x="134130" y="251051"/>
                  </a:lnTo>
                  <a:lnTo>
                    <a:pt x="0" y="251051"/>
                  </a:lnTo>
                  <a:lnTo>
                    <a:pt x="0" y="62763"/>
                  </a:lnTo>
                  <a:close/>
                </a:path>
              </a:pathLst>
            </a:cu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62763" rIns="80478" bIns="62763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100" b="1" kern="1200">
                <a:latin typeface="Museo Sans 300" panose="02000000000000000000" pitchFamily="50" charset="0"/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ECBD6B7-380A-4287-881B-733D130D233C}"/>
                </a:ext>
              </a:extLst>
            </p:cNvPr>
            <p:cNvSpPr/>
            <p:nvPr/>
          </p:nvSpPr>
          <p:spPr>
            <a:xfrm>
              <a:off x="3715221" y="3049385"/>
              <a:ext cx="1265381" cy="759228"/>
            </a:xfrm>
            <a:custGeom>
              <a:avLst/>
              <a:gdLst>
                <a:gd name="connsiteX0" fmla="*/ 0 w 1265381"/>
                <a:gd name="connsiteY0" fmla="*/ 75923 h 759228"/>
                <a:gd name="connsiteX1" fmla="*/ 75923 w 1265381"/>
                <a:gd name="connsiteY1" fmla="*/ 0 h 759228"/>
                <a:gd name="connsiteX2" fmla="*/ 1189458 w 1265381"/>
                <a:gd name="connsiteY2" fmla="*/ 0 h 759228"/>
                <a:gd name="connsiteX3" fmla="*/ 1265381 w 1265381"/>
                <a:gd name="connsiteY3" fmla="*/ 75923 h 759228"/>
                <a:gd name="connsiteX4" fmla="*/ 1265381 w 1265381"/>
                <a:gd name="connsiteY4" fmla="*/ 683305 h 759228"/>
                <a:gd name="connsiteX5" fmla="*/ 1189458 w 1265381"/>
                <a:gd name="connsiteY5" fmla="*/ 759228 h 759228"/>
                <a:gd name="connsiteX6" fmla="*/ 75923 w 1265381"/>
                <a:gd name="connsiteY6" fmla="*/ 759228 h 759228"/>
                <a:gd name="connsiteX7" fmla="*/ 0 w 1265381"/>
                <a:gd name="connsiteY7" fmla="*/ 683305 h 759228"/>
                <a:gd name="connsiteX8" fmla="*/ 0 w 1265381"/>
                <a:gd name="connsiteY8" fmla="*/ 75923 h 759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65381" h="759228">
                  <a:moveTo>
                    <a:pt x="0" y="75923"/>
                  </a:moveTo>
                  <a:cubicBezTo>
                    <a:pt x="0" y="33992"/>
                    <a:pt x="33992" y="0"/>
                    <a:pt x="75923" y="0"/>
                  </a:cubicBezTo>
                  <a:lnTo>
                    <a:pt x="1189458" y="0"/>
                  </a:lnTo>
                  <a:cubicBezTo>
                    <a:pt x="1231389" y="0"/>
                    <a:pt x="1265381" y="33992"/>
                    <a:pt x="1265381" y="75923"/>
                  </a:cubicBezTo>
                  <a:lnTo>
                    <a:pt x="1265381" y="683305"/>
                  </a:lnTo>
                  <a:cubicBezTo>
                    <a:pt x="1265381" y="725236"/>
                    <a:pt x="1231389" y="759228"/>
                    <a:pt x="1189458" y="759228"/>
                  </a:cubicBezTo>
                  <a:lnTo>
                    <a:pt x="75923" y="759228"/>
                  </a:lnTo>
                  <a:cubicBezTo>
                    <a:pt x="33992" y="759228"/>
                    <a:pt x="0" y="725236"/>
                    <a:pt x="0" y="683305"/>
                  </a:cubicBezTo>
                  <a:lnTo>
                    <a:pt x="0" y="75923"/>
                  </a:lnTo>
                  <a:close/>
                </a:path>
              </a:pathLst>
            </a:cu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577" tIns="75577" rIns="75577" bIns="75577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latin typeface="Museo Sans 300" panose="02000000000000000000" pitchFamily="50" charset="0"/>
                </a:rPr>
                <a:t>Call-Out</a:t>
              </a: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A6F2E67E-C468-4962-96BD-95B8CE50D15C}"/>
                </a:ext>
              </a:extLst>
            </p:cNvPr>
            <p:cNvSpPr/>
            <p:nvPr/>
          </p:nvSpPr>
          <p:spPr>
            <a:xfrm>
              <a:off x="5107140" y="3272092"/>
              <a:ext cx="268260" cy="313814"/>
            </a:xfrm>
            <a:custGeom>
              <a:avLst/>
              <a:gdLst>
                <a:gd name="connsiteX0" fmla="*/ 0 w 268260"/>
                <a:gd name="connsiteY0" fmla="*/ 62763 h 313814"/>
                <a:gd name="connsiteX1" fmla="*/ 134130 w 268260"/>
                <a:gd name="connsiteY1" fmla="*/ 62763 h 313814"/>
                <a:gd name="connsiteX2" fmla="*/ 134130 w 268260"/>
                <a:gd name="connsiteY2" fmla="*/ 0 h 313814"/>
                <a:gd name="connsiteX3" fmla="*/ 268260 w 268260"/>
                <a:gd name="connsiteY3" fmla="*/ 156907 h 313814"/>
                <a:gd name="connsiteX4" fmla="*/ 134130 w 268260"/>
                <a:gd name="connsiteY4" fmla="*/ 313814 h 313814"/>
                <a:gd name="connsiteX5" fmla="*/ 134130 w 268260"/>
                <a:gd name="connsiteY5" fmla="*/ 251051 h 313814"/>
                <a:gd name="connsiteX6" fmla="*/ 0 w 268260"/>
                <a:gd name="connsiteY6" fmla="*/ 251051 h 313814"/>
                <a:gd name="connsiteX7" fmla="*/ 0 w 268260"/>
                <a:gd name="connsiteY7" fmla="*/ 62763 h 313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60" h="313814">
                  <a:moveTo>
                    <a:pt x="0" y="62763"/>
                  </a:moveTo>
                  <a:lnTo>
                    <a:pt x="134130" y="62763"/>
                  </a:lnTo>
                  <a:lnTo>
                    <a:pt x="134130" y="0"/>
                  </a:lnTo>
                  <a:lnTo>
                    <a:pt x="268260" y="156907"/>
                  </a:lnTo>
                  <a:lnTo>
                    <a:pt x="134130" y="313814"/>
                  </a:lnTo>
                  <a:lnTo>
                    <a:pt x="134130" y="251051"/>
                  </a:lnTo>
                  <a:lnTo>
                    <a:pt x="0" y="251051"/>
                  </a:lnTo>
                  <a:lnTo>
                    <a:pt x="0" y="62763"/>
                  </a:lnTo>
                  <a:close/>
                </a:path>
              </a:pathLst>
            </a:cu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62763" rIns="80478" bIns="62763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100" b="1" kern="1200">
                <a:latin typeface="Museo Sans 300" panose="02000000000000000000" pitchFamily="50" charset="0"/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372B22B-68F0-45F5-9A2A-188D160117A7}"/>
                </a:ext>
              </a:extLst>
            </p:cNvPr>
            <p:cNvSpPr/>
            <p:nvPr/>
          </p:nvSpPr>
          <p:spPr>
            <a:xfrm>
              <a:off x="5486755" y="3049385"/>
              <a:ext cx="1265381" cy="759228"/>
            </a:xfrm>
            <a:custGeom>
              <a:avLst/>
              <a:gdLst>
                <a:gd name="connsiteX0" fmla="*/ 0 w 1265381"/>
                <a:gd name="connsiteY0" fmla="*/ 75923 h 759228"/>
                <a:gd name="connsiteX1" fmla="*/ 75923 w 1265381"/>
                <a:gd name="connsiteY1" fmla="*/ 0 h 759228"/>
                <a:gd name="connsiteX2" fmla="*/ 1189458 w 1265381"/>
                <a:gd name="connsiteY2" fmla="*/ 0 h 759228"/>
                <a:gd name="connsiteX3" fmla="*/ 1265381 w 1265381"/>
                <a:gd name="connsiteY3" fmla="*/ 75923 h 759228"/>
                <a:gd name="connsiteX4" fmla="*/ 1265381 w 1265381"/>
                <a:gd name="connsiteY4" fmla="*/ 683305 h 759228"/>
                <a:gd name="connsiteX5" fmla="*/ 1189458 w 1265381"/>
                <a:gd name="connsiteY5" fmla="*/ 759228 h 759228"/>
                <a:gd name="connsiteX6" fmla="*/ 75923 w 1265381"/>
                <a:gd name="connsiteY6" fmla="*/ 759228 h 759228"/>
                <a:gd name="connsiteX7" fmla="*/ 0 w 1265381"/>
                <a:gd name="connsiteY7" fmla="*/ 683305 h 759228"/>
                <a:gd name="connsiteX8" fmla="*/ 0 w 1265381"/>
                <a:gd name="connsiteY8" fmla="*/ 75923 h 759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65381" h="759228">
                  <a:moveTo>
                    <a:pt x="0" y="75923"/>
                  </a:moveTo>
                  <a:cubicBezTo>
                    <a:pt x="0" y="33992"/>
                    <a:pt x="33992" y="0"/>
                    <a:pt x="75923" y="0"/>
                  </a:cubicBezTo>
                  <a:lnTo>
                    <a:pt x="1189458" y="0"/>
                  </a:lnTo>
                  <a:cubicBezTo>
                    <a:pt x="1231389" y="0"/>
                    <a:pt x="1265381" y="33992"/>
                    <a:pt x="1265381" y="75923"/>
                  </a:cubicBezTo>
                  <a:lnTo>
                    <a:pt x="1265381" y="683305"/>
                  </a:lnTo>
                  <a:cubicBezTo>
                    <a:pt x="1265381" y="725236"/>
                    <a:pt x="1231389" y="759228"/>
                    <a:pt x="1189458" y="759228"/>
                  </a:cubicBezTo>
                  <a:lnTo>
                    <a:pt x="75923" y="759228"/>
                  </a:lnTo>
                  <a:cubicBezTo>
                    <a:pt x="33992" y="759228"/>
                    <a:pt x="0" y="725236"/>
                    <a:pt x="0" y="683305"/>
                  </a:cubicBezTo>
                  <a:lnTo>
                    <a:pt x="0" y="75923"/>
                  </a:lnTo>
                  <a:close/>
                </a:path>
              </a:pathLst>
            </a:cu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577" tIns="75577" rIns="75577" bIns="75577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latin typeface="Museo Sans 300" panose="02000000000000000000" pitchFamily="50" charset="0"/>
                </a:rPr>
                <a:t>Induction</a:t>
              </a: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81AD62A-04B8-43BE-A34F-F9149F630911}"/>
                </a:ext>
              </a:extLst>
            </p:cNvPr>
            <p:cNvSpPr/>
            <p:nvPr/>
          </p:nvSpPr>
          <p:spPr>
            <a:xfrm>
              <a:off x="6878674" y="3272092"/>
              <a:ext cx="268260" cy="313814"/>
            </a:xfrm>
            <a:custGeom>
              <a:avLst/>
              <a:gdLst>
                <a:gd name="connsiteX0" fmla="*/ 0 w 268260"/>
                <a:gd name="connsiteY0" fmla="*/ 62763 h 313814"/>
                <a:gd name="connsiteX1" fmla="*/ 134130 w 268260"/>
                <a:gd name="connsiteY1" fmla="*/ 62763 h 313814"/>
                <a:gd name="connsiteX2" fmla="*/ 134130 w 268260"/>
                <a:gd name="connsiteY2" fmla="*/ 0 h 313814"/>
                <a:gd name="connsiteX3" fmla="*/ 268260 w 268260"/>
                <a:gd name="connsiteY3" fmla="*/ 156907 h 313814"/>
                <a:gd name="connsiteX4" fmla="*/ 134130 w 268260"/>
                <a:gd name="connsiteY4" fmla="*/ 313814 h 313814"/>
                <a:gd name="connsiteX5" fmla="*/ 134130 w 268260"/>
                <a:gd name="connsiteY5" fmla="*/ 251051 h 313814"/>
                <a:gd name="connsiteX6" fmla="*/ 0 w 268260"/>
                <a:gd name="connsiteY6" fmla="*/ 251051 h 313814"/>
                <a:gd name="connsiteX7" fmla="*/ 0 w 268260"/>
                <a:gd name="connsiteY7" fmla="*/ 62763 h 313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60" h="313814">
                  <a:moveTo>
                    <a:pt x="0" y="62763"/>
                  </a:moveTo>
                  <a:lnTo>
                    <a:pt x="134130" y="62763"/>
                  </a:lnTo>
                  <a:lnTo>
                    <a:pt x="134130" y="0"/>
                  </a:lnTo>
                  <a:lnTo>
                    <a:pt x="268260" y="156907"/>
                  </a:lnTo>
                  <a:lnTo>
                    <a:pt x="134130" y="313814"/>
                  </a:lnTo>
                  <a:lnTo>
                    <a:pt x="134130" y="251051"/>
                  </a:lnTo>
                  <a:lnTo>
                    <a:pt x="0" y="251051"/>
                  </a:lnTo>
                  <a:lnTo>
                    <a:pt x="0" y="62763"/>
                  </a:lnTo>
                  <a:close/>
                </a:path>
              </a:pathLst>
            </a:cu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62763" rIns="80478" bIns="62763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100" b="1" kern="1200">
                <a:latin typeface="Museo Sans 300" panose="02000000000000000000" pitchFamily="50" charset="0"/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903CE55-320B-43D1-A778-BFFD222DD90C}"/>
                </a:ext>
              </a:extLst>
            </p:cNvPr>
            <p:cNvSpPr/>
            <p:nvPr/>
          </p:nvSpPr>
          <p:spPr>
            <a:xfrm>
              <a:off x="7258289" y="3049385"/>
              <a:ext cx="1265381" cy="759228"/>
            </a:xfrm>
            <a:custGeom>
              <a:avLst/>
              <a:gdLst>
                <a:gd name="connsiteX0" fmla="*/ 0 w 1265381"/>
                <a:gd name="connsiteY0" fmla="*/ 75923 h 759228"/>
                <a:gd name="connsiteX1" fmla="*/ 75923 w 1265381"/>
                <a:gd name="connsiteY1" fmla="*/ 0 h 759228"/>
                <a:gd name="connsiteX2" fmla="*/ 1189458 w 1265381"/>
                <a:gd name="connsiteY2" fmla="*/ 0 h 759228"/>
                <a:gd name="connsiteX3" fmla="*/ 1265381 w 1265381"/>
                <a:gd name="connsiteY3" fmla="*/ 75923 h 759228"/>
                <a:gd name="connsiteX4" fmla="*/ 1265381 w 1265381"/>
                <a:gd name="connsiteY4" fmla="*/ 683305 h 759228"/>
                <a:gd name="connsiteX5" fmla="*/ 1189458 w 1265381"/>
                <a:gd name="connsiteY5" fmla="*/ 759228 h 759228"/>
                <a:gd name="connsiteX6" fmla="*/ 75923 w 1265381"/>
                <a:gd name="connsiteY6" fmla="*/ 759228 h 759228"/>
                <a:gd name="connsiteX7" fmla="*/ 0 w 1265381"/>
                <a:gd name="connsiteY7" fmla="*/ 683305 h 759228"/>
                <a:gd name="connsiteX8" fmla="*/ 0 w 1265381"/>
                <a:gd name="connsiteY8" fmla="*/ 75923 h 759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65381" h="759228">
                  <a:moveTo>
                    <a:pt x="0" y="75923"/>
                  </a:moveTo>
                  <a:cubicBezTo>
                    <a:pt x="0" y="33992"/>
                    <a:pt x="33992" y="0"/>
                    <a:pt x="75923" y="0"/>
                  </a:cubicBezTo>
                  <a:lnTo>
                    <a:pt x="1189458" y="0"/>
                  </a:lnTo>
                  <a:cubicBezTo>
                    <a:pt x="1231389" y="0"/>
                    <a:pt x="1265381" y="33992"/>
                    <a:pt x="1265381" y="75923"/>
                  </a:cubicBezTo>
                  <a:lnTo>
                    <a:pt x="1265381" y="683305"/>
                  </a:lnTo>
                  <a:cubicBezTo>
                    <a:pt x="1265381" y="725236"/>
                    <a:pt x="1231389" y="759228"/>
                    <a:pt x="1189458" y="759228"/>
                  </a:cubicBezTo>
                  <a:lnTo>
                    <a:pt x="75923" y="759228"/>
                  </a:lnTo>
                  <a:cubicBezTo>
                    <a:pt x="33992" y="759228"/>
                    <a:pt x="0" y="725236"/>
                    <a:pt x="0" y="683305"/>
                  </a:cubicBezTo>
                  <a:lnTo>
                    <a:pt x="0" y="75923"/>
                  </a:lnTo>
                  <a:close/>
                </a:path>
              </a:pathLst>
            </a:cu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577" tIns="75577" rIns="75577" bIns="75577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latin typeface="Museo Sans 300" panose="02000000000000000000" pitchFamily="50" charset="0"/>
                </a:rPr>
                <a:t>Activation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F9AC3953-054B-4451-83B5-2E15C6847DA9}"/>
                </a:ext>
              </a:extLst>
            </p:cNvPr>
            <p:cNvSpPr/>
            <p:nvPr/>
          </p:nvSpPr>
          <p:spPr>
            <a:xfrm>
              <a:off x="8650208" y="3272092"/>
              <a:ext cx="268260" cy="313814"/>
            </a:xfrm>
            <a:custGeom>
              <a:avLst/>
              <a:gdLst>
                <a:gd name="connsiteX0" fmla="*/ 0 w 268260"/>
                <a:gd name="connsiteY0" fmla="*/ 62763 h 313814"/>
                <a:gd name="connsiteX1" fmla="*/ 134130 w 268260"/>
                <a:gd name="connsiteY1" fmla="*/ 62763 h 313814"/>
                <a:gd name="connsiteX2" fmla="*/ 134130 w 268260"/>
                <a:gd name="connsiteY2" fmla="*/ 0 h 313814"/>
                <a:gd name="connsiteX3" fmla="*/ 268260 w 268260"/>
                <a:gd name="connsiteY3" fmla="*/ 156907 h 313814"/>
                <a:gd name="connsiteX4" fmla="*/ 134130 w 268260"/>
                <a:gd name="connsiteY4" fmla="*/ 313814 h 313814"/>
                <a:gd name="connsiteX5" fmla="*/ 134130 w 268260"/>
                <a:gd name="connsiteY5" fmla="*/ 251051 h 313814"/>
                <a:gd name="connsiteX6" fmla="*/ 0 w 268260"/>
                <a:gd name="connsiteY6" fmla="*/ 251051 h 313814"/>
                <a:gd name="connsiteX7" fmla="*/ 0 w 268260"/>
                <a:gd name="connsiteY7" fmla="*/ 62763 h 313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60" h="313814">
                  <a:moveTo>
                    <a:pt x="0" y="62763"/>
                  </a:moveTo>
                  <a:lnTo>
                    <a:pt x="134130" y="62763"/>
                  </a:lnTo>
                  <a:lnTo>
                    <a:pt x="134130" y="0"/>
                  </a:lnTo>
                  <a:lnTo>
                    <a:pt x="268260" y="156907"/>
                  </a:lnTo>
                  <a:lnTo>
                    <a:pt x="134130" y="313814"/>
                  </a:lnTo>
                  <a:lnTo>
                    <a:pt x="134130" y="251051"/>
                  </a:lnTo>
                  <a:lnTo>
                    <a:pt x="0" y="251051"/>
                  </a:lnTo>
                  <a:lnTo>
                    <a:pt x="0" y="62763"/>
                  </a:lnTo>
                  <a:close/>
                </a:path>
              </a:pathLst>
            </a:cu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62763" rIns="80478" bIns="62763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100" b="1" kern="1200">
                <a:latin typeface="Museo Sans 300" panose="02000000000000000000" pitchFamily="50" charset="0"/>
              </a:endParaRP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C49C3DA7-E528-4F9B-AE88-90D939E252EE}"/>
                </a:ext>
              </a:extLst>
            </p:cNvPr>
            <p:cNvSpPr/>
            <p:nvPr/>
          </p:nvSpPr>
          <p:spPr>
            <a:xfrm>
              <a:off x="9029823" y="3049385"/>
              <a:ext cx="1265381" cy="759228"/>
            </a:xfrm>
            <a:custGeom>
              <a:avLst/>
              <a:gdLst>
                <a:gd name="connsiteX0" fmla="*/ 0 w 1265381"/>
                <a:gd name="connsiteY0" fmla="*/ 75923 h 759228"/>
                <a:gd name="connsiteX1" fmla="*/ 75923 w 1265381"/>
                <a:gd name="connsiteY1" fmla="*/ 0 h 759228"/>
                <a:gd name="connsiteX2" fmla="*/ 1189458 w 1265381"/>
                <a:gd name="connsiteY2" fmla="*/ 0 h 759228"/>
                <a:gd name="connsiteX3" fmla="*/ 1265381 w 1265381"/>
                <a:gd name="connsiteY3" fmla="*/ 75923 h 759228"/>
                <a:gd name="connsiteX4" fmla="*/ 1265381 w 1265381"/>
                <a:gd name="connsiteY4" fmla="*/ 683305 h 759228"/>
                <a:gd name="connsiteX5" fmla="*/ 1189458 w 1265381"/>
                <a:gd name="connsiteY5" fmla="*/ 759228 h 759228"/>
                <a:gd name="connsiteX6" fmla="*/ 75923 w 1265381"/>
                <a:gd name="connsiteY6" fmla="*/ 759228 h 759228"/>
                <a:gd name="connsiteX7" fmla="*/ 0 w 1265381"/>
                <a:gd name="connsiteY7" fmla="*/ 683305 h 759228"/>
                <a:gd name="connsiteX8" fmla="*/ 0 w 1265381"/>
                <a:gd name="connsiteY8" fmla="*/ 75923 h 759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65381" h="759228">
                  <a:moveTo>
                    <a:pt x="0" y="75923"/>
                  </a:moveTo>
                  <a:cubicBezTo>
                    <a:pt x="0" y="33992"/>
                    <a:pt x="33992" y="0"/>
                    <a:pt x="75923" y="0"/>
                  </a:cubicBezTo>
                  <a:lnTo>
                    <a:pt x="1189458" y="0"/>
                  </a:lnTo>
                  <a:cubicBezTo>
                    <a:pt x="1231389" y="0"/>
                    <a:pt x="1265381" y="33992"/>
                    <a:pt x="1265381" y="75923"/>
                  </a:cubicBezTo>
                  <a:lnTo>
                    <a:pt x="1265381" y="683305"/>
                  </a:lnTo>
                  <a:cubicBezTo>
                    <a:pt x="1265381" y="725236"/>
                    <a:pt x="1231389" y="759228"/>
                    <a:pt x="1189458" y="759228"/>
                  </a:cubicBezTo>
                  <a:lnTo>
                    <a:pt x="75923" y="759228"/>
                  </a:lnTo>
                  <a:cubicBezTo>
                    <a:pt x="33992" y="759228"/>
                    <a:pt x="0" y="725236"/>
                    <a:pt x="0" y="683305"/>
                  </a:cubicBezTo>
                  <a:lnTo>
                    <a:pt x="0" y="75923"/>
                  </a:lnTo>
                  <a:close/>
                </a:path>
              </a:pathLst>
            </a:cu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577" tIns="75577" rIns="75577" bIns="75577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latin typeface="Museo Sans 300" panose="02000000000000000000" pitchFamily="50" charset="0"/>
                </a:rPr>
                <a:t>Engagement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C94EE56-D981-433B-9859-2961C182CCA2}"/>
                </a:ext>
              </a:extLst>
            </p:cNvPr>
            <p:cNvSpPr/>
            <p:nvPr/>
          </p:nvSpPr>
          <p:spPr>
            <a:xfrm>
              <a:off x="10421742" y="3272092"/>
              <a:ext cx="268260" cy="313814"/>
            </a:xfrm>
            <a:custGeom>
              <a:avLst/>
              <a:gdLst>
                <a:gd name="connsiteX0" fmla="*/ 0 w 268260"/>
                <a:gd name="connsiteY0" fmla="*/ 62763 h 313814"/>
                <a:gd name="connsiteX1" fmla="*/ 134130 w 268260"/>
                <a:gd name="connsiteY1" fmla="*/ 62763 h 313814"/>
                <a:gd name="connsiteX2" fmla="*/ 134130 w 268260"/>
                <a:gd name="connsiteY2" fmla="*/ 0 h 313814"/>
                <a:gd name="connsiteX3" fmla="*/ 268260 w 268260"/>
                <a:gd name="connsiteY3" fmla="*/ 156907 h 313814"/>
                <a:gd name="connsiteX4" fmla="*/ 134130 w 268260"/>
                <a:gd name="connsiteY4" fmla="*/ 313814 h 313814"/>
                <a:gd name="connsiteX5" fmla="*/ 134130 w 268260"/>
                <a:gd name="connsiteY5" fmla="*/ 251051 h 313814"/>
                <a:gd name="connsiteX6" fmla="*/ 0 w 268260"/>
                <a:gd name="connsiteY6" fmla="*/ 251051 h 313814"/>
                <a:gd name="connsiteX7" fmla="*/ 0 w 268260"/>
                <a:gd name="connsiteY7" fmla="*/ 62763 h 313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60" h="313814">
                  <a:moveTo>
                    <a:pt x="0" y="62763"/>
                  </a:moveTo>
                  <a:lnTo>
                    <a:pt x="134130" y="62763"/>
                  </a:lnTo>
                  <a:lnTo>
                    <a:pt x="134130" y="0"/>
                  </a:lnTo>
                  <a:lnTo>
                    <a:pt x="268260" y="156907"/>
                  </a:lnTo>
                  <a:lnTo>
                    <a:pt x="134130" y="313814"/>
                  </a:lnTo>
                  <a:lnTo>
                    <a:pt x="134130" y="251051"/>
                  </a:lnTo>
                  <a:lnTo>
                    <a:pt x="0" y="251051"/>
                  </a:lnTo>
                  <a:lnTo>
                    <a:pt x="0" y="62763"/>
                  </a:lnTo>
                  <a:close/>
                </a:path>
              </a:pathLst>
            </a:cu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62763" rIns="80478" bIns="62763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100" b="1" kern="1200">
                <a:latin typeface="Museo Sans 300" panose="02000000000000000000" pitchFamily="50" charset="0"/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FAF1ADFD-AA41-461C-87C6-1D2B720CDCA6}"/>
                </a:ext>
              </a:extLst>
            </p:cNvPr>
            <p:cNvSpPr/>
            <p:nvPr/>
          </p:nvSpPr>
          <p:spPr>
            <a:xfrm>
              <a:off x="10801357" y="3049385"/>
              <a:ext cx="1265381" cy="759228"/>
            </a:xfrm>
            <a:custGeom>
              <a:avLst/>
              <a:gdLst>
                <a:gd name="connsiteX0" fmla="*/ 0 w 1265381"/>
                <a:gd name="connsiteY0" fmla="*/ 75923 h 759228"/>
                <a:gd name="connsiteX1" fmla="*/ 75923 w 1265381"/>
                <a:gd name="connsiteY1" fmla="*/ 0 h 759228"/>
                <a:gd name="connsiteX2" fmla="*/ 1189458 w 1265381"/>
                <a:gd name="connsiteY2" fmla="*/ 0 h 759228"/>
                <a:gd name="connsiteX3" fmla="*/ 1265381 w 1265381"/>
                <a:gd name="connsiteY3" fmla="*/ 75923 h 759228"/>
                <a:gd name="connsiteX4" fmla="*/ 1265381 w 1265381"/>
                <a:gd name="connsiteY4" fmla="*/ 683305 h 759228"/>
                <a:gd name="connsiteX5" fmla="*/ 1189458 w 1265381"/>
                <a:gd name="connsiteY5" fmla="*/ 759228 h 759228"/>
                <a:gd name="connsiteX6" fmla="*/ 75923 w 1265381"/>
                <a:gd name="connsiteY6" fmla="*/ 759228 h 759228"/>
                <a:gd name="connsiteX7" fmla="*/ 0 w 1265381"/>
                <a:gd name="connsiteY7" fmla="*/ 683305 h 759228"/>
                <a:gd name="connsiteX8" fmla="*/ 0 w 1265381"/>
                <a:gd name="connsiteY8" fmla="*/ 75923 h 759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65381" h="759228">
                  <a:moveTo>
                    <a:pt x="0" y="75923"/>
                  </a:moveTo>
                  <a:cubicBezTo>
                    <a:pt x="0" y="33992"/>
                    <a:pt x="33992" y="0"/>
                    <a:pt x="75923" y="0"/>
                  </a:cubicBezTo>
                  <a:lnTo>
                    <a:pt x="1189458" y="0"/>
                  </a:lnTo>
                  <a:cubicBezTo>
                    <a:pt x="1231389" y="0"/>
                    <a:pt x="1265381" y="33992"/>
                    <a:pt x="1265381" y="75923"/>
                  </a:cubicBezTo>
                  <a:lnTo>
                    <a:pt x="1265381" y="683305"/>
                  </a:lnTo>
                  <a:cubicBezTo>
                    <a:pt x="1265381" y="725236"/>
                    <a:pt x="1231389" y="759228"/>
                    <a:pt x="1189458" y="759228"/>
                  </a:cubicBezTo>
                  <a:lnTo>
                    <a:pt x="75923" y="759228"/>
                  </a:lnTo>
                  <a:cubicBezTo>
                    <a:pt x="33992" y="759228"/>
                    <a:pt x="0" y="725236"/>
                    <a:pt x="0" y="683305"/>
                  </a:cubicBezTo>
                  <a:lnTo>
                    <a:pt x="0" y="75923"/>
                  </a:lnTo>
                  <a:close/>
                </a:path>
              </a:pathLst>
            </a:cu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577" tIns="75577" rIns="75577" bIns="75577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latin typeface="Museo Sans 300" panose="02000000000000000000" pitchFamily="50" charset="0"/>
                </a:rPr>
                <a:t>Renewal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102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Activation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711200" y="1430755"/>
            <a:ext cx="10972800" cy="42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400" b="1" dirty="0">
                <a:latin typeface="Museo Sans 300" panose="02000000000000000000" pitchFamily="50" charset="0"/>
              </a:rPr>
              <a:t>How long until the new member attends his first event?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747541" y="2234229"/>
            <a:ext cx="3043660" cy="381186"/>
            <a:chOff x="5718255" y="1676214"/>
            <a:chExt cx="2282745" cy="381186"/>
          </a:xfrm>
        </p:grpSpPr>
        <p:grpSp>
          <p:nvGrpSpPr>
            <p:cNvPr id="43" name="Group 42"/>
            <p:cNvGrpSpPr/>
            <p:nvPr/>
          </p:nvGrpSpPr>
          <p:grpSpPr>
            <a:xfrm>
              <a:off x="5718255" y="1676214"/>
              <a:ext cx="2282745" cy="381186"/>
              <a:chOff x="2127316" y="4953000"/>
              <a:chExt cx="5970324" cy="743173"/>
            </a:xfrm>
          </p:grpSpPr>
          <p:sp>
            <p:nvSpPr>
              <p:cNvPr id="44" name="Rectangle 3"/>
              <p:cNvSpPr>
                <a:spLocks noChangeArrowheads="1"/>
              </p:cNvSpPr>
              <p:nvPr/>
            </p:nvSpPr>
            <p:spPr bwMode="auto">
              <a:xfrm>
                <a:off x="2168097" y="4972199"/>
                <a:ext cx="5929543" cy="723974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4"/>
              <p:cNvSpPr>
                <a:spLocks noChangeArrowheads="1"/>
              </p:cNvSpPr>
              <p:nvPr/>
            </p:nvSpPr>
            <p:spPr bwMode="auto">
              <a:xfrm>
                <a:off x="2127316" y="4953000"/>
                <a:ext cx="5929543" cy="723974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endParaRPr lang="en-US" sz="1600"/>
              </a:p>
            </p:txBody>
          </p:sp>
        </p:grpSp>
        <p:sp>
          <p:nvSpPr>
            <p:cNvPr id="46" name="Title 1"/>
            <p:cNvSpPr txBox="1">
              <a:spLocks/>
            </p:cNvSpPr>
            <p:nvPr/>
          </p:nvSpPr>
          <p:spPr>
            <a:xfrm>
              <a:off x="5825925" y="1680832"/>
              <a:ext cx="2168077" cy="35093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300" kern="1200">
                  <a:solidFill>
                    <a:schemeClr val="tx2">
                      <a:satMod val="130000"/>
                    </a:schemeClr>
                  </a:solidFill>
                  <a:effectLst>
                    <a:outerShdw blurRad="50000" dist="30000" dir="5400000" algn="tl" rotWithShape="0">
                      <a:srgbClr val="000000">
                        <a:alpha val="30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algn="ctr"/>
              <a:r>
                <a:rPr lang="en-US" sz="1800" b="1" i="1" dirty="0">
                  <a:solidFill>
                    <a:schemeClr val="tx1"/>
                  </a:solidFill>
                  <a:effectLst/>
                  <a:latin typeface="Museo Sans 300" panose="02000000000000000000" pitchFamily="50" charset="0"/>
                </a:rPr>
                <a:t>Activation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717000" y="3523809"/>
            <a:ext cx="8796741" cy="990600"/>
            <a:chOff x="1287750" y="3921855"/>
            <a:chExt cx="6597556" cy="990600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2299488" y="3921855"/>
              <a:ext cx="5585818" cy="9906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50"/>
            <p:cNvSpPr>
              <a:spLocks noChangeArrowheads="1"/>
            </p:cNvSpPr>
            <p:nvPr/>
          </p:nvSpPr>
          <p:spPr bwMode="auto">
            <a:xfrm>
              <a:off x="1287750" y="4085996"/>
              <a:ext cx="924043" cy="685800"/>
            </a:xfrm>
            <a:prstGeom prst="ellipse">
              <a:avLst/>
            </a:prstGeom>
            <a:solidFill>
              <a:srgbClr val="E4223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54" name="Straight Arrow Connector 53"/>
          <p:cNvCxnSpPr/>
          <p:nvPr/>
        </p:nvCxnSpPr>
        <p:spPr>
          <a:xfrm>
            <a:off x="2393345" y="3107154"/>
            <a:ext cx="5057433" cy="0"/>
          </a:xfrm>
          <a:prstGeom prst="straightConnector1">
            <a:avLst/>
          </a:prstGeom>
          <a:ln w="101600">
            <a:solidFill>
              <a:srgbClr val="7030A0"/>
            </a:solidFill>
            <a:prstDash val="sysDot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6197601" y="2239054"/>
            <a:ext cx="3013079" cy="1477700"/>
            <a:chOff x="4648200" y="2637100"/>
            <a:chExt cx="2259809" cy="1477700"/>
          </a:xfrm>
        </p:grpSpPr>
        <p:sp>
          <p:nvSpPr>
            <p:cNvPr id="62" name="Line 38"/>
            <p:cNvSpPr>
              <a:spLocks noChangeShapeType="1"/>
            </p:cNvSpPr>
            <p:nvPr/>
          </p:nvSpPr>
          <p:spPr bwMode="auto">
            <a:xfrm flipH="1">
              <a:off x="5731400" y="2854779"/>
              <a:ext cx="0" cy="126002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4648200" y="2637100"/>
              <a:ext cx="2259809" cy="351428"/>
              <a:chOff x="5711304" y="3098121"/>
              <a:chExt cx="2259809" cy="351428"/>
            </a:xfrm>
          </p:grpSpPr>
          <p:sp>
            <p:nvSpPr>
              <p:cNvPr id="64" name="Rectangle 35"/>
              <p:cNvSpPr>
                <a:spLocks noChangeArrowheads="1"/>
              </p:cNvSpPr>
              <p:nvPr/>
            </p:nvSpPr>
            <p:spPr bwMode="auto">
              <a:xfrm>
                <a:off x="5725915" y="3109707"/>
                <a:ext cx="2245198" cy="339842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36"/>
              <p:cNvSpPr>
                <a:spLocks noChangeArrowheads="1"/>
              </p:cNvSpPr>
              <p:nvPr/>
            </p:nvSpPr>
            <p:spPr bwMode="auto">
              <a:xfrm>
                <a:off x="5711304" y="3098121"/>
                <a:ext cx="2245198" cy="339842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" name="Text Box 37"/>
            <p:cNvSpPr txBox="1">
              <a:spLocks noChangeArrowheads="1"/>
            </p:cNvSpPr>
            <p:nvPr/>
          </p:nvSpPr>
          <p:spPr bwMode="auto">
            <a:xfrm>
              <a:off x="4873746" y="2670900"/>
              <a:ext cx="1854744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Museo Sans 300" panose="02000000000000000000" pitchFamily="50" charset="0"/>
                </a:rPr>
                <a:t>First  OA  Event</a:t>
              </a:r>
              <a:endParaRPr lang="en-US" sz="2000" dirty="0">
                <a:latin typeface="Museo Sans 300" panose="02000000000000000000" pitchFamily="50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757325" y="4172152"/>
            <a:ext cx="9680520" cy="1525802"/>
            <a:chOff x="1317994" y="4570198"/>
            <a:chExt cx="7260390" cy="1525802"/>
          </a:xfrm>
        </p:grpSpPr>
        <p:sp>
          <p:nvSpPr>
            <p:cNvPr id="10" name="Line 38"/>
            <p:cNvSpPr>
              <a:spLocks noChangeShapeType="1"/>
            </p:cNvSpPr>
            <p:nvPr/>
          </p:nvSpPr>
          <p:spPr bwMode="auto">
            <a:xfrm flipV="1">
              <a:off x="1787268" y="4570198"/>
              <a:ext cx="0" cy="10972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Line 38"/>
            <p:cNvSpPr>
              <a:spLocks noChangeShapeType="1"/>
            </p:cNvSpPr>
            <p:nvPr/>
          </p:nvSpPr>
          <p:spPr bwMode="auto">
            <a:xfrm flipV="1">
              <a:off x="8436934" y="4576863"/>
              <a:ext cx="0" cy="100584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38"/>
            <p:cNvSpPr>
              <a:spLocks noChangeShapeType="1"/>
            </p:cNvSpPr>
            <p:nvPr/>
          </p:nvSpPr>
          <p:spPr bwMode="auto">
            <a:xfrm flipH="1" flipV="1">
              <a:off x="3578603" y="4576862"/>
              <a:ext cx="0" cy="1469539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97"/>
            <p:cNvGrpSpPr>
              <a:grpSpLocks/>
            </p:cNvGrpSpPr>
            <p:nvPr/>
          </p:nvGrpSpPr>
          <p:grpSpPr bwMode="auto">
            <a:xfrm>
              <a:off x="7175220" y="5396014"/>
              <a:ext cx="1403164" cy="351428"/>
              <a:chOff x="4032" y="2518"/>
              <a:chExt cx="1392" cy="273"/>
            </a:xfrm>
          </p:grpSpPr>
          <p:sp>
            <p:nvSpPr>
              <p:cNvPr id="20" name="Rectangle 35"/>
              <p:cNvSpPr>
                <a:spLocks noChangeArrowheads="1"/>
              </p:cNvSpPr>
              <p:nvPr/>
            </p:nvSpPr>
            <p:spPr bwMode="auto">
              <a:xfrm>
                <a:off x="4041" y="2527"/>
                <a:ext cx="1383" cy="264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36"/>
              <p:cNvSpPr>
                <a:spLocks noChangeArrowheads="1"/>
              </p:cNvSpPr>
              <p:nvPr/>
            </p:nvSpPr>
            <p:spPr bwMode="auto">
              <a:xfrm>
                <a:off x="4032" y="2518"/>
                <a:ext cx="1383" cy="264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" name="Text Box 37"/>
            <p:cNvSpPr txBox="1">
              <a:spLocks noChangeArrowheads="1"/>
            </p:cNvSpPr>
            <p:nvPr/>
          </p:nvSpPr>
          <p:spPr bwMode="auto">
            <a:xfrm>
              <a:off x="7181850" y="5392944"/>
              <a:ext cx="108496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dirty="0">
                  <a:latin typeface="Museo Sans 300" panose="02000000000000000000" pitchFamily="50" charset="0"/>
                </a:rPr>
                <a:t>Brotherhood</a:t>
              </a:r>
              <a:endParaRPr lang="en-US" sz="2000" dirty="0">
                <a:latin typeface="Museo Sans 300" panose="02000000000000000000" pitchFamily="50" charset="0"/>
              </a:endParaRP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2669028" y="5678233"/>
              <a:ext cx="1839512" cy="417767"/>
              <a:chOff x="5932888" y="4112747"/>
              <a:chExt cx="1839512" cy="611653"/>
            </a:xfrm>
          </p:grpSpPr>
          <p:sp>
            <p:nvSpPr>
              <p:cNvPr id="35" name="Rectangle 35"/>
              <p:cNvSpPr>
                <a:spLocks noChangeArrowheads="1"/>
              </p:cNvSpPr>
              <p:nvPr/>
            </p:nvSpPr>
            <p:spPr bwMode="auto">
              <a:xfrm>
                <a:off x="5944781" y="4132911"/>
                <a:ext cx="1827619" cy="591489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36"/>
              <p:cNvSpPr>
                <a:spLocks noChangeArrowheads="1"/>
              </p:cNvSpPr>
              <p:nvPr/>
            </p:nvSpPr>
            <p:spPr bwMode="auto">
              <a:xfrm>
                <a:off x="5932888" y="4112747"/>
                <a:ext cx="1827619" cy="591489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" name="Text Box 37"/>
            <p:cNvSpPr txBox="1">
              <a:spLocks noChangeArrowheads="1"/>
            </p:cNvSpPr>
            <p:nvPr/>
          </p:nvSpPr>
          <p:spPr bwMode="auto">
            <a:xfrm>
              <a:off x="2754775" y="5699734"/>
              <a:ext cx="121692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dirty="0">
                  <a:latin typeface="Museo Sans 300" panose="02000000000000000000" pitchFamily="50" charset="0"/>
                </a:rPr>
                <a:t>Service to Unit</a:t>
              </a:r>
              <a:endParaRPr lang="en-US" sz="2000" dirty="0">
                <a:latin typeface="Museo Sans 300" panose="02000000000000000000" pitchFamily="50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334136" y="5393632"/>
              <a:ext cx="951864" cy="351428"/>
              <a:chOff x="4392583" y="3677799"/>
              <a:chExt cx="951864" cy="351428"/>
            </a:xfrm>
          </p:grpSpPr>
          <p:sp>
            <p:nvSpPr>
              <p:cNvPr id="30" name="Rectangle 35"/>
              <p:cNvSpPr>
                <a:spLocks noChangeArrowheads="1"/>
              </p:cNvSpPr>
              <p:nvPr/>
            </p:nvSpPr>
            <p:spPr bwMode="auto">
              <a:xfrm>
                <a:off x="4398737" y="3689385"/>
                <a:ext cx="945710" cy="339842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36"/>
              <p:cNvSpPr>
                <a:spLocks noChangeArrowheads="1"/>
              </p:cNvSpPr>
              <p:nvPr/>
            </p:nvSpPr>
            <p:spPr bwMode="auto">
              <a:xfrm>
                <a:off x="4392583" y="3677799"/>
                <a:ext cx="945710" cy="339842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" name="Text Box 37"/>
            <p:cNvSpPr txBox="1">
              <a:spLocks noChangeArrowheads="1"/>
            </p:cNvSpPr>
            <p:nvPr/>
          </p:nvSpPr>
          <p:spPr bwMode="auto">
            <a:xfrm>
              <a:off x="1317994" y="5393546"/>
              <a:ext cx="683697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dirty="0">
                  <a:latin typeface="Museo Sans 300" panose="02000000000000000000" pitchFamily="50" charset="0"/>
                </a:rPr>
                <a:t> Ordeal</a:t>
              </a:r>
              <a:endParaRPr lang="en-US" sz="2000" dirty="0">
                <a:latin typeface="Museo Sans 300" panose="02000000000000000000" pitchFamily="50" charset="0"/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 flipV="1">
            <a:off x="1165482" y="4019110"/>
            <a:ext cx="10059124" cy="0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0"/>
          <p:cNvSpPr>
            <a:spLocks noChangeArrowheads="1"/>
          </p:cNvSpPr>
          <p:nvPr/>
        </p:nvSpPr>
        <p:spPr bwMode="auto">
          <a:xfrm>
            <a:off x="7173734" y="3753227"/>
            <a:ext cx="925663" cy="515252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8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84A0-1524-4968-88B6-AE32AB211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2016 Activation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2AEB57D-6EAA-4CBF-88D2-C704288192E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238722" y="1230117"/>
          <a:ext cx="7714555" cy="4804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9947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E3CB1-02A7-4CC6-8119-519A96EFD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2016 Activation Percentages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25A6D5-CA4F-4085-AC60-751E36AEC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459732"/>
              </p:ext>
            </p:extLst>
          </p:nvPr>
        </p:nvGraphicFramePr>
        <p:xfrm>
          <a:off x="1002324" y="1930660"/>
          <a:ext cx="10187352" cy="2289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0647">
                  <a:extLst>
                    <a:ext uri="{9D8B030D-6E8A-4147-A177-3AD203B41FA5}">
                      <a16:colId xmlns:a16="http://schemas.microsoft.com/office/drawing/2014/main" val="491871645"/>
                    </a:ext>
                  </a:extLst>
                </a:gridCol>
                <a:gridCol w="1687341">
                  <a:extLst>
                    <a:ext uri="{9D8B030D-6E8A-4147-A177-3AD203B41FA5}">
                      <a16:colId xmlns:a16="http://schemas.microsoft.com/office/drawing/2014/main" val="3016872273"/>
                    </a:ext>
                  </a:extLst>
                </a:gridCol>
                <a:gridCol w="1687341">
                  <a:extLst>
                    <a:ext uri="{9D8B030D-6E8A-4147-A177-3AD203B41FA5}">
                      <a16:colId xmlns:a16="http://schemas.microsoft.com/office/drawing/2014/main" val="2488667749"/>
                    </a:ext>
                  </a:extLst>
                </a:gridCol>
                <a:gridCol w="1687341">
                  <a:extLst>
                    <a:ext uri="{9D8B030D-6E8A-4147-A177-3AD203B41FA5}">
                      <a16:colId xmlns:a16="http://schemas.microsoft.com/office/drawing/2014/main" val="3757970927"/>
                    </a:ext>
                  </a:extLst>
                </a:gridCol>
                <a:gridCol w="1687341">
                  <a:extLst>
                    <a:ext uri="{9D8B030D-6E8A-4147-A177-3AD203B41FA5}">
                      <a16:colId xmlns:a16="http://schemas.microsoft.com/office/drawing/2014/main" val="1802385135"/>
                    </a:ext>
                  </a:extLst>
                </a:gridCol>
                <a:gridCol w="1687341">
                  <a:extLst>
                    <a:ext uri="{9D8B030D-6E8A-4147-A177-3AD203B41FA5}">
                      <a16:colId xmlns:a16="http://schemas.microsoft.com/office/drawing/2014/main" val="3549826701"/>
                    </a:ext>
                  </a:extLst>
                </a:gridCol>
              </a:tblGrid>
              <a:tr h="752208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Museo Sans 300" panose="02000000000000000000" pitchFamily="50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Museo Sans 300" panose="02000000000000000000" pitchFamily="50" charset="0"/>
                        </a:rPr>
                        <a:t>2016 Activation Percentages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296574"/>
                  </a:ext>
                </a:extLst>
              </a:tr>
              <a:tr h="78523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useo Sans 300" panose="02000000000000000000" pitchFamily="50" charset="0"/>
                        </a:rPr>
                        <a:t>Total Inducted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useo Sans 300" panose="02000000000000000000" pitchFamily="50" charset="0"/>
                        </a:rPr>
                        <a:t>1-5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useo Sans 300" panose="02000000000000000000" pitchFamily="50" charset="0"/>
                        </a:rPr>
                        <a:t>6-11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useo Sans 300" panose="02000000000000000000" pitchFamily="50" charset="0"/>
                        </a:rPr>
                        <a:t>12-17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useo Sans 300" panose="02000000000000000000" pitchFamily="50" charset="0"/>
                        </a:rPr>
                        <a:t>18+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useo Sans 300" panose="02000000000000000000" pitchFamily="50" charset="0"/>
                        </a:rPr>
                        <a:t>Never Activated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138265"/>
                  </a:ext>
                </a:extLst>
              </a:tr>
              <a:tr h="752208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2"/>
                          </a:solidFill>
                          <a:latin typeface="Museo Sans 300" panose="02000000000000000000" pitchFamily="50" charset="0"/>
                        </a:rPr>
                        <a:t>33,461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2"/>
                          </a:solidFill>
                          <a:latin typeface="Museo Sans 300" panose="02000000000000000000" pitchFamily="50" charset="0"/>
                        </a:rPr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2"/>
                          </a:solidFill>
                          <a:latin typeface="Museo Sans 300" panose="02000000000000000000" pitchFamily="50" charset="0"/>
                        </a:rPr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2"/>
                          </a:solidFill>
                          <a:latin typeface="Museo Sans 300" panose="02000000000000000000" pitchFamily="50" charset="0"/>
                        </a:rPr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2"/>
                          </a:solidFill>
                          <a:latin typeface="Museo Sans 300" panose="02000000000000000000" pitchFamily="50" charset="0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2"/>
                          </a:solidFill>
                          <a:latin typeface="Museo Sans 300" panose="02000000000000000000" pitchFamily="50" charset="0"/>
                        </a:rPr>
                        <a:t>69%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299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600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84A0-1524-4968-88B6-AE32AB211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2017 Activation</a:t>
            </a:r>
          </a:p>
        </p:txBody>
      </p:sp>
      <p:pic>
        <p:nvPicPr>
          <p:cNvPr id="3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79AB26D4-78D0-4810-9C82-EF13112CE5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1084" y="1417826"/>
            <a:ext cx="6309831" cy="446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565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1EC7B-EC15-423A-B544-BF9BA01CF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2017 Activation Percentages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BCE2776-1894-4FFB-9A63-9E5EB4BD6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502069"/>
              </p:ext>
            </p:extLst>
          </p:nvPr>
        </p:nvGraphicFramePr>
        <p:xfrm>
          <a:off x="1845994" y="1930660"/>
          <a:ext cx="8500011" cy="2289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0647">
                  <a:extLst>
                    <a:ext uri="{9D8B030D-6E8A-4147-A177-3AD203B41FA5}">
                      <a16:colId xmlns:a16="http://schemas.microsoft.com/office/drawing/2014/main" val="491871645"/>
                    </a:ext>
                  </a:extLst>
                </a:gridCol>
                <a:gridCol w="1687341">
                  <a:extLst>
                    <a:ext uri="{9D8B030D-6E8A-4147-A177-3AD203B41FA5}">
                      <a16:colId xmlns:a16="http://schemas.microsoft.com/office/drawing/2014/main" val="3016872273"/>
                    </a:ext>
                  </a:extLst>
                </a:gridCol>
                <a:gridCol w="1687341">
                  <a:extLst>
                    <a:ext uri="{9D8B030D-6E8A-4147-A177-3AD203B41FA5}">
                      <a16:colId xmlns:a16="http://schemas.microsoft.com/office/drawing/2014/main" val="2488667749"/>
                    </a:ext>
                  </a:extLst>
                </a:gridCol>
                <a:gridCol w="1687341">
                  <a:extLst>
                    <a:ext uri="{9D8B030D-6E8A-4147-A177-3AD203B41FA5}">
                      <a16:colId xmlns:a16="http://schemas.microsoft.com/office/drawing/2014/main" val="3757970927"/>
                    </a:ext>
                  </a:extLst>
                </a:gridCol>
                <a:gridCol w="1687341">
                  <a:extLst>
                    <a:ext uri="{9D8B030D-6E8A-4147-A177-3AD203B41FA5}">
                      <a16:colId xmlns:a16="http://schemas.microsoft.com/office/drawing/2014/main" val="3549826701"/>
                    </a:ext>
                  </a:extLst>
                </a:gridCol>
              </a:tblGrid>
              <a:tr h="752208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Museo Sans 300" panose="02000000000000000000" pitchFamily="50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Museo Sans 300" panose="02000000000000000000" pitchFamily="50" charset="0"/>
                        </a:rPr>
                        <a:t>2017 Activation Percentages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296574"/>
                  </a:ext>
                </a:extLst>
              </a:tr>
              <a:tr h="78523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useo Sans 300" panose="02000000000000000000" pitchFamily="50" charset="0"/>
                        </a:rPr>
                        <a:t>Total Inducted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useo Sans 300" panose="02000000000000000000" pitchFamily="50" charset="0"/>
                        </a:rPr>
                        <a:t>1-5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useo Sans 300" panose="02000000000000000000" pitchFamily="50" charset="0"/>
                        </a:rPr>
                        <a:t>6-11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useo Sans 300" panose="02000000000000000000" pitchFamily="50" charset="0"/>
                        </a:rPr>
                        <a:t>12-17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useo Sans 300" panose="02000000000000000000" pitchFamily="50" charset="0"/>
                        </a:rPr>
                        <a:t>Never Activated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138265"/>
                  </a:ext>
                </a:extLst>
              </a:tr>
              <a:tr h="752208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2"/>
                          </a:solidFill>
                          <a:latin typeface="Museo Sans 300" panose="02000000000000000000" pitchFamily="50" charset="0"/>
                        </a:rPr>
                        <a:t>17,059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2"/>
                          </a:solidFill>
                          <a:latin typeface="Museo Sans 300" panose="02000000000000000000" pitchFamily="50" charset="0"/>
                        </a:rPr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2"/>
                          </a:solidFill>
                          <a:latin typeface="Museo Sans 300" panose="02000000000000000000" pitchFamily="50" charset="0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2"/>
                          </a:solidFill>
                          <a:latin typeface="Museo Sans 300" panose="02000000000000000000" pitchFamily="50" charset="0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2"/>
                          </a:solidFill>
                          <a:latin typeface="Museo Sans 300" panose="02000000000000000000" pitchFamily="50" charset="0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299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896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6036</TotalTime>
  <Words>382</Words>
  <Application>Microsoft Office PowerPoint</Application>
  <PresentationFormat>Widescreen</PresentationFormat>
  <Paragraphs>113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Museo Sans 300</vt:lpstr>
      <vt:lpstr>Museo Slab 300</vt:lpstr>
      <vt:lpstr>Museo Slab 700</vt:lpstr>
      <vt:lpstr>Office Theme</vt:lpstr>
      <vt:lpstr>PowerPoint Presentation</vt:lpstr>
      <vt:lpstr>Focus Area #3</vt:lpstr>
      <vt:lpstr>What is Activation Rate?</vt:lpstr>
      <vt:lpstr>The Journey of a New Member</vt:lpstr>
      <vt:lpstr>Activation</vt:lpstr>
      <vt:lpstr>2016 Activation</vt:lpstr>
      <vt:lpstr>2016 Activation Percentages</vt:lpstr>
      <vt:lpstr>2017 Activation</vt:lpstr>
      <vt:lpstr>2017 Activation Percentages</vt:lpstr>
      <vt:lpstr>How Can Lodges Improve Activation?</vt:lpstr>
      <vt:lpstr>Barriers to Activation</vt:lpstr>
      <vt:lpstr>Strategies for Improving Activation</vt:lpstr>
      <vt:lpstr>New Member Party</vt:lpstr>
      <vt:lpstr>New Member Dinner</vt:lpstr>
      <vt:lpstr>Closing Challenge</vt:lpstr>
      <vt:lpstr>Closing Challenge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DeSocio</dc:creator>
  <cp:lastModifiedBy>Donald</cp:lastModifiedBy>
  <cp:revision>66</cp:revision>
  <dcterms:created xsi:type="dcterms:W3CDTF">2015-11-02T21:41:21Z</dcterms:created>
  <dcterms:modified xsi:type="dcterms:W3CDTF">2018-09-15T23:53:22Z</dcterms:modified>
</cp:coreProperties>
</file>