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8" r:id="rId3"/>
    <p:sldId id="305" r:id="rId4"/>
    <p:sldId id="306" r:id="rId5"/>
    <p:sldId id="307" r:id="rId6"/>
    <p:sldId id="292" r:id="rId7"/>
    <p:sldId id="271" r:id="rId8"/>
    <p:sldId id="294" r:id="rId9"/>
    <p:sldId id="296" r:id="rId10"/>
    <p:sldId id="297" r:id="rId11"/>
    <p:sldId id="298" r:id="rId12"/>
    <p:sldId id="29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2138"/>
    <a:srgbClr val="E42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3727" autoAdjust="0"/>
  </p:normalViewPr>
  <p:slideViewPr>
    <p:cSldViewPr snapToGrid="0" snapToObjects="1">
      <p:cViewPr varScale="1">
        <p:scale>
          <a:sx n="42" d="100"/>
          <a:sy n="42" d="100"/>
        </p:scale>
        <p:origin x="54" y="61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362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nald\Documents\Link%202017\SOS\Link%202017%20presentation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ysClr val="windowText" lastClr="000000"/>
                </a:solidFill>
                <a:latin typeface="Museo Sans 300" panose="02000000000000000000" pitchFamily="50" charset="0"/>
                <a:ea typeface="+mn-ea"/>
                <a:cs typeface="+mn-cs"/>
              </a:defRPr>
            </a:pPr>
            <a:r>
              <a:rPr lang="en-US"/>
              <a:t>Induction</a:t>
            </a:r>
            <a:r>
              <a:rPr lang="en-US" baseline="0"/>
              <a:t> Rate National Average: 2014-2017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ysClr val="windowText" lastClr="000000"/>
              </a:solidFill>
              <a:latin typeface="Museo Sans 300" panose="02000000000000000000" pitchFamily="50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Museo Sans 300" panose="02000000000000000000" pitchFamily="50" charset="0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'2018'!$A$7:$A$10</c:f>
              <c:numCache>
                <c:formatCode>General</c:formatCode>
                <c:ptCount val="4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</c:numCache>
            </c:numRef>
          </c:xVal>
          <c:yVal>
            <c:numRef>
              <c:f>'2018'!$B$7:$B$10</c:f>
              <c:numCache>
                <c:formatCode>0.0%</c:formatCode>
                <c:ptCount val="4"/>
                <c:pt idx="0">
                  <c:v>0.78</c:v>
                </c:pt>
                <c:pt idx="1">
                  <c:v>0.77200000000000002</c:v>
                </c:pt>
                <c:pt idx="2">
                  <c:v>0.75700000000000001</c:v>
                </c:pt>
                <c:pt idx="3" formatCode="0.00%">
                  <c:v>0.73499999999999999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E2F-4ACF-8984-3647F1A84C1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382646608"/>
        <c:axId val="382649232"/>
      </c:scatterChart>
      <c:valAx>
        <c:axId val="382646608"/>
        <c:scaling>
          <c:orientation val="minMax"/>
          <c:max val="2017"/>
          <c:min val="201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Museo Sans 300" panose="02000000000000000000" pitchFamily="50" charset="0"/>
                    <a:ea typeface="+mn-ea"/>
                    <a:cs typeface="+mn-cs"/>
                  </a:defRPr>
                </a:pPr>
                <a:r>
                  <a:rPr lang="en-US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Museo Sans 300" panose="02000000000000000000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Museo Sans 300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382649232"/>
        <c:crosses val="autoZero"/>
        <c:crossBetween val="midCat"/>
        <c:majorUnit val="1"/>
      </c:valAx>
      <c:valAx>
        <c:axId val="382649232"/>
        <c:scaling>
          <c:orientation val="minMax"/>
          <c:max val="0.79"/>
          <c:min val="0.73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Museo Sans 300" panose="02000000000000000000" pitchFamily="50" charset="0"/>
                    <a:ea typeface="+mn-ea"/>
                    <a:cs typeface="+mn-cs"/>
                  </a:defRPr>
                </a:pPr>
                <a:r>
                  <a:rPr lang="en-US"/>
                  <a:t> Induction</a:t>
                </a:r>
                <a:r>
                  <a:rPr lang="en-US" baseline="0"/>
                  <a:t> Rate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Museo Sans 300" panose="02000000000000000000" pitchFamily="50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Museo Sans 300" panose="02000000000000000000" pitchFamily="50" charset="0"/>
                <a:ea typeface="+mn-ea"/>
                <a:cs typeface="+mn-cs"/>
              </a:defRPr>
            </a:pPr>
            <a:endParaRPr lang="en-US"/>
          </a:p>
        </c:txPr>
        <c:crossAx val="3826466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 sz="1400" b="1">
          <a:solidFill>
            <a:sysClr val="windowText" lastClr="000000"/>
          </a:solidFill>
          <a:latin typeface="Museo Sans 300" panose="02000000000000000000" pitchFamily="50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C24E0-03C2-E74A-859B-489C6329F5D9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240E7-3E69-6D47-9AF4-9F0015A94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92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9F9FEE-0FDF-4C41-8F3B-74F1923B2285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6249B0-8CEC-E545-8EDD-EC519F018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8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2D11BB-B2DA-4097-AC53-040CA44E0FB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197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0" y="2282824"/>
            <a:ext cx="10363200" cy="1144087"/>
          </a:xfrm>
        </p:spPr>
        <p:txBody>
          <a:bodyPr/>
          <a:lstStyle>
            <a:lvl1pPr algn="ctr">
              <a:defRPr b="0" i="0">
                <a:solidFill>
                  <a:srgbClr val="FFFFFF"/>
                </a:solidFill>
                <a:latin typeface="Museo Slab 700"/>
                <a:cs typeface="Museo Slab 700"/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0" y="3641225"/>
            <a:ext cx="10363200" cy="482099"/>
          </a:xfrm>
        </p:spPr>
        <p:txBody>
          <a:bodyPr/>
          <a:lstStyle>
            <a:lvl1pPr marL="0" indent="0" algn="ctr">
              <a:buNone/>
              <a:defRPr b="0" i="0">
                <a:solidFill>
                  <a:srgbClr val="FFFFFF"/>
                </a:solidFill>
                <a:latin typeface="Museo Slab 300"/>
                <a:cs typeface="Museo Slab 30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66800" y="3429000"/>
            <a:ext cx="10363200" cy="0"/>
          </a:xfrm>
          <a:prstGeom prst="line">
            <a:avLst/>
          </a:prstGeom>
          <a:ln w="381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800" y="5857875"/>
            <a:ext cx="5434201" cy="64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2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04801" y="100014"/>
            <a:ext cx="2266951" cy="896769"/>
          </a:xfrm>
          <a:prstGeom prst="rect">
            <a:avLst/>
          </a:prstGeom>
          <a:solidFill>
            <a:srgbClr val="E422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4638"/>
            <a:ext cx="10972799" cy="749454"/>
          </a:xfrm>
        </p:spPr>
        <p:txBody>
          <a:bodyPr/>
          <a:lstStyle>
            <a:lvl1pPr algn="l">
              <a:defRPr b="0" i="0">
                <a:solidFill>
                  <a:schemeClr val="bg1"/>
                </a:solidFill>
                <a:latin typeface="Museo Slab 700"/>
                <a:cs typeface="Museo Slab 70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34128"/>
            <a:ext cx="10972800" cy="4392035"/>
          </a:xfrm>
        </p:spPr>
        <p:txBody>
          <a:bodyPr/>
          <a:lstStyle>
            <a:lvl1pPr>
              <a:defRPr b="0" i="0">
                <a:latin typeface="Museo Sans 300"/>
                <a:cs typeface="Museo Sans 300"/>
              </a:defRPr>
            </a:lvl1pPr>
            <a:lvl2pPr>
              <a:defRPr b="0" i="0">
                <a:latin typeface="Museo Sans 300"/>
                <a:cs typeface="Museo Sans 300"/>
              </a:defRPr>
            </a:lvl2pPr>
            <a:lvl3pPr>
              <a:defRPr b="0" i="0">
                <a:latin typeface="Museo Sans 300"/>
                <a:cs typeface="Museo Sans 300"/>
              </a:defRPr>
            </a:lvl3pPr>
            <a:lvl4pPr>
              <a:defRPr b="0" i="0">
                <a:latin typeface="Museo Sans 300"/>
                <a:cs typeface="Museo Sans 300"/>
              </a:defRPr>
            </a:lvl4pPr>
            <a:lvl5pPr>
              <a:defRPr b="0" i="0">
                <a:latin typeface="Museo Sans 300"/>
                <a:cs typeface="Museo Sans 30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860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18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22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74620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rgbClr val="FFFFFF"/>
          </a:solidFill>
          <a:latin typeface="Museo Slab 700"/>
          <a:ea typeface="+mj-ea"/>
          <a:cs typeface="Museo Slab 70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Museo Sans 300"/>
          <a:ea typeface="+mn-ea"/>
          <a:cs typeface="Museo Sans 30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Museo Sans 300"/>
          <a:ea typeface="+mn-ea"/>
          <a:cs typeface="Museo Sans 30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Museo Sans 300"/>
          <a:ea typeface="+mn-ea"/>
          <a:cs typeface="Museo Sans 30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Museo Sans 300"/>
          <a:ea typeface="+mn-ea"/>
          <a:cs typeface="Museo Sans 30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bit.ly/BestPracticesLodgeRideshar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hyperlink" Target="http://bit.ly/BestPracticesOrdealLette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6942" y="3726952"/>
            <a:ext cx="10396024" cy="943523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Link 2017: Induction Rate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726EA6-A621-4D37-A625-10BE9F523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8713" y="974453"/>
            <a:ext cx="6344236" cy="217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86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000">
        <p:fade/>
      </p:transition>
    </mc:Choice>
    <mc:Fallback xmlns="">
      <p:transition spd="med" advTm="12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17963-227F-43C0-9125-153D0E299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Lodge Rideshare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662D-D3E9-4D47-A240-22DA5F7D2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about a lodge’s rideshare program here: </a:t>
            </a:r>
            <a:r>
              <a:rPr lang="en-US" u="sng" dirty="0">
                <a:hlinkClick r:id="rId2"/>
              </a:rPr>
              <a:t>http://bit.ly/BestPracticesLodgeRideshare</a:t>
            </a:r>
            <a:r>
              <a:rPr lang="en-US" dirty="0"/>
              <a:t> </a:t>
            </a:r>
          </a:p>
          <a:p>
            <a:r>
              <a:rPr lang="en-US" dirty="0"/>
              <a:t>Use a </a:t>
            </a:r>
            <a:r>
              <a:rPr lang="en-US" dirty="0" err="1"/>
              <a:t>facebook</a:t>
            </a:r>
            <a:r>
              <a:rPr lang="en-US" dirty="0"/>
              <a:t> group</a:t>
            </a:r>
          </a:p>
          <a:p>
            <a:r>
              <a:rPr lang="en-US" dirty="0"/>
              <a:t>Be sure to comply with Youth Protection</a:t>
            </a:r>
          </a:p>
        </p:txBody>
      </p:sp>
    </p:spTree>
    <p:extLst>
      <p:ext uri="{BB962C8B-B14F-4D97-AF65-F5344CB8AC3E}">
        <p14:creationId xmlns:p14="http://schemas.microsoft.com/office/powerpoint/2010/main" val="1011210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27ACC-C151-4310-A569-0DD2C9334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Power of Callout Ceremonies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5F4F3-7911-441B-8A94-0071BA873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94% of survey respondents said the callout ceremony was the most meaningful</a:t>
            </a:r>
          </a:p>
          <a:p>
            <a:r>
              <a:rPr lang="en-US" dirty="0"/>
              <a:t>How does your lodge run call out ceremonies? What makes the special?</a:t>
            </a:r>
          </a:p>
        </p:txBody>
      </p:sp>
    </p:spTree>
    <p:extLst>
      <p:ext uri="{BB962C8B-B14F-4D97-AF65-F5344CB8AC3E}">
        <p14:creationId xmlns:p14="http://schemas.microsoft.com/office/powerpoint/2010/main" val="3526208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5C7DE9-7D2A-439F-AC5D-F05C91DFB3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4F8A55-24CB-4587-A737-9535F6A03D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link@oa-bsa.org</a:t>
            </a:r>
          </a:p>
        </p:txBody>
      </p:sp>
    </p:spTree>
    <p:extLst>
      <p:ext uri="{BB962C8B-B14F-4D97-AF65-F5344CB8AC3E}">
        <p14:creationId xmlns:p14="http://schemas.microsoft.com/office/powerpoint/2010/main" val="227951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AC39DB-B993-4B60-93A0-F6AA181F8E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Focus Area #2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81EB36A-E970-4ED1-9EED-267C868EA7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Induction Rate</a:t>
            </a:r>
          </a:p>
        </p:txBody>
      </p:sp>
    </p:spTree>
    <p:extLst>
      <p:ext uri="{BB962C8B-B14F-4D97-AF65-F5344CB8AC3E}">
        <p14:creationId xmlns:p14="http://schemas.microsoft.com/office/powerpoint/2010/main" val="387270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is Induction Rate Calculated?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776607" y="2107522"/>
            <a:ext cx="2316712" cy="651510"/>
            <a:chOff x="2832455" y="2699800"/>
            <a:chExt cx="1737534" cy="651510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832455" y="2699800"/>
              <a:ext cx="1737534" cy="2960"/>
            </a:xfrm>
            <a:prstGeom prst="straightConnector1">
              <a:avLst/>
            </a:prstGeom>
            <a:ln w="31750">
              <a:solidFill>
                <a:schemeClr val="bg2">
                  <a:lumMod val="1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832455" y="3348350"/>
              <a:ext cx="1737534" cy="2960"/>
            </a:xfrm>
            <a:prstGeom prst="straightConnector1">
              <a:avLst/>
            </a:prstGeom>
            <a:ln w="31750">
              <a:solidFill>
                <a:schemeClr val="bg2">
                  <a:lumMod val="10000"/>
                </a:schemeClr>
              </a:solidFill>
              <a:prstDash val="sys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3914654" y="2239315"/>
            <a:ext cx="2769335" cy="343568"/>
            <a:chOff x="3041953" y="2831593"/>
            <a:chExt cx="1540974" cy="343568"/>
          </a:xfrm>
        </p:grpSpPr>
        <p:grpSp>
          <p:nvGrpSpPr>
            <p:cNvPr id="20" name="Group 19"/>
            <p:cNvGrpSpPr/>
            <p:nvPr/>
          </p:nvGrpSpPr>
          <p:grpSpPr>
            <a:xfrm>
              <a:off x="3041953" y="2831593"/>
              <a:ext cx="1540974" cy="343568"/>
              <a:chOff x="3276600" y="990600"/>
              <a:chExt cx="1177926" cy="609600"/>
            </a:xfrm>
          </p:grpSpPr>
          <p:sp>
            <p:nvSpPr>
              <p:cNvPr id="22" name="Oval 52"/>
              <p:cNvSpPr>
                <a:spLocks noChangeArrowheads="1"/>
              </p:cNvSpPr>
              <p:nvPr/>
            </p:nvSpPr>
            <p:spPr bwMode="auto">
              <a:xfrm>
                <a:off x="3306763" y="1022350"/>
                <a:ext cx="1147763" cy="57785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Oval 53"/>
              <p:cNvSpPr>
                <a:spLocks noChangeArrowheads="1"/>
              </p:cNvSpPr>
              <p:nvPr/>
            </p:nvSpPr>
            <p:spPr bwMode="auto">
              <a:xfrm>
                <a:off x="3276600" y="990600"/>
                <a:ext cx="1147763" cy="57785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1" name="Text Box 77"/>
            <p:cNvSpPr txBox="1">
              <a:spLocks noChangeArrowheads="1"/>
            </p:cNvSpPr>
            <p:nvPr/>
          </p:nvSpPr>
          <p:spPr bwMode="auto">
            <a:xfrm>
              <a:off x="3341411" y="2841529"/>
              <a:ext cx="952740" cy="323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500" dirty="0">
                  <a:solidFill>
                    <a:schemeClr val="accent1">
                      <a:lumMod val="50000"/>
                    </a:schemeClr>
                  </a:solidFill>
                  <a:latin typeface="Museo Sans 300" panose="02000000000000000000" pitchFamily="50" charset="0"/>
                </a:rPr>
                <a:t>Youth No Shows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833523" y="1881278"/>
            <a:ext cx="3326477" cy="726844"/>
            <a:chOff x="4788183" y="2311598"/>
            <a:chExt cx="2494858" cy="726844"/>
          </a:xfrm>
        </p:grpSpPr>
        <p:sp>
          <p:nvSpPr>
            <p:cNvPr id="25" name="Freeform 27"/>
            <p:cNvSpPr>
              <a:spLocks/>
            </p:cNvSpPr>
            <p:nvPr/>
          </p:nvSpPr>
          <p:spPr bwMode="auto">
            <a:xfrm rot="5865146" flipV="1">
              <a:off x="5154510" y="2149499"/>
              <a:ext cx="465561" cy="1198215"/>
            </a:xfrm>
            <a:custGeom>
              <a:avLst/>
              <a:gdLst>
                <a:gd name="T0" fmla="*/ 0 w 182"/>
                <a:gd name="T1" fmla="*/ 460863847 h 464"/>
                <a:gd name="T2" fmla="*/ 343646648 w 182"/>
                <a:gd name="T3" fmla="*/ 289033523 h 464"/>
                <a:gd name="T4" fmla="*/ 428381607 w 182"/>
                <a:gd name="T5" fmla="*/ 0 h 4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2" h="464">
                  <a:moveTo>
                    <a:pt x="0" y="464"/>
                  </a:moveTo>
                  <a:cubicBezTo>
                    <a:pt x="24" y="435"/>
                    <a:pt x="116" y="368"/>
                    <a:pt x="146" y="291"/>
                  </a:cubicBezTo>
                  <a:cubicBezTo>
                    <a:pt x="176" y="214"/>
                    <a:pt x="174" y="61"/>
                    <a:pt x="182" y="0"/>
                  </a:cubicBezTo>
                </a:path>
              </a:pathLst>
            </a:custGeom>
            <a:noFill/>
            <a:ln w="101600" cap="flat" cmpd="sng">
              <a:solidFill>
                <a:srgbClr val="B45318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735797" y="2311598"/>
              <a:ext cx="1547244" cy="726844"/>
              <a:chOff x="5735797" y="2311598"/>
              <a:chExt cx="1547244" cy="726844"/>
            </a:xfrm>
          </p:grpSpPr>
          <p:sp>
            <p:nvSpPr>
              <p:cNvPr id="28" name="Oval 35"/>
              <p:cNvSpPr>
                <a:spLocks noChangeArrowheads="1"/>
              </p:cNvSpPr>
              <p:nvPr/>
            </p:nvSpPr>
            <p:spPr bwMode="auto">
              <a:xfrm>
                <a:off x="5764139" y="2325190"/>
                <a:ext cx="1518902" cy="71325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Oval 36"/>
              <p:cNvSpPr>
                <a:spLocks noChangeArrowheads="1"/>
              </p:cNvSpPr>
              <p:nvPr/>
            </p:nvSpPr>
            <p:spPr bwMode="auto">
              <a:xfrm>
                <a:off x="5735797" y="2311598"/>
                <a:ext cx="1518902" cy="71325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7" name="Text Box 77"/>
            <p:cNvSpPr txBox="1">
              <a:spLocks noChangeArrowheads="1"/>
            </p:cNvSpPr>
            <p:nvPr/>
          </p:nvSpPr>
          <p:spPr bwMode="auto">
            <a:xfrm>
              <a:off x="6022485" y="2330175"/>
              <a:ext cx="100292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  <a:latin typeface="Museo Sans 300" panose="02000000000000000000" pitchFamily="50" charset="0"/>
                </a:rPr>
                <a:t>Is this</a:t>
              </a:r>
              <a:br>
                <a:rPr lang="en-US" sz="1600" dirty="0">
                  <a:solidFill>
                    <a:schemeClr val="accent1">
                      <a:lumMod val="50000"/>
                    </a:schemeClr>
                  </a:solidFill>
                  <a:latin typeface="Museo Sans 300" panose="02000000000000000000" pitchFamily="50" charset="0"/>
                </a:rPr>
              </a:b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  <a:latin typeface="Museo Sans 300" panose="02000000000000000000" pitchFamily="50" charset="0"/>
                </a:rPr>
                <a:t>significant</a:t>
              </a:r>
              <a:r>
                <a:rPr lang="en-US" sz="1600" dirty="0">
                  <a:solidFill>
                    <a:schemeClr val="accent1">
                      <a:lumMod val="50000"/>
                    </a:schemeClr>
                  </a:solidFill>
                </a:rPr>
                <a:t>?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394829" y="2031322"/>
            <a:ext cx="2312915" cy="3929600"/>
            <a:chOff x="1046122" y="2623600"/>
            <a:chExt cx="1734686" cy="3929600"/>
          </a:xfrm>
        </p:grpSpPr>
        <p:sp>
          <p:nvSpPr>
            <p:cNvPr id="12" name="Title 1"/>
            <p:cNvSpPr txBox="1">
              <a:spLocks/>
            </p:cNvSpPr>
            <p:nvPr/>
          </p:nvSpPr>
          <p:spPr>
            <a:xfrm>
              <a:off x="1122322" y="5953986"/>
              <a:ext cx="1600200" cy="599214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300" kern="120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Museo Sans 300" panose="02000000000000000000" pitchFamily="50" charset="0"/>
                </a:rPr>
                <a:t>Elected</a:t>
              </a:r>
              <a:b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Museo Sans 300" panose="02000000000000000000" pitchFamily="50" charset="0"/>
                </a:rPr>
              </a:br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Museo Sans 300" panose="02000000000000000000" pitchFamily="50" charset="0"/>
                </a:rPr>
                <a:t>Youth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046122" y="2623600"/>
              <a:ext cx="1734686" cy="3218865"/>
              <a:chOff x="2057402" y="2465071"/>
              <a:chExt cx="1666999" cy="2607803"/>
            </a:xfrm>
          </p:grpSpPr>
          <p:sp>
            <p:nvSpPr>
              <p:cNvPr id="14" name="Rectangle 75"/>
              <p:cNvSpPr>
                <a:spLocks noChangeArrowheads="1"/>
              </p:cNvSpPr>
              <p:nvPr/>
            </p:nvSpPr>
            <p:spPr bwMode="auto">
              <a:xfrm>
                <a:off x="2088751" y="2521063"/>
                <a:ext cx="1635650" cy="255181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Rectangle 76"/>
              <p:cNvSpPr>
                <a:spLocks noChangeArrowheads="1"/>
              </p:cNvSpPr>
              <p:nvPr/>
            </p:nvSpPr>
            <p:spPr bwMode="auto">
              <a:xfrm>
                <a:off x="2057402" y="2465071"/>
                <a:ext cx="1635650" cy="2551811"/>
              </a:xfrm>
              <a:prstGeom prst="rect">
                <a:avLst/>
              </a:prstGeom>
              <a:solidFill>
                <a:srgbClr val="2948CD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" name="Text Box 77"/>
            <p:cNvSpPr txBox="1">
              <a:spLocks noChangeArrowheads="1"/>
            </p:cNvSpPr>
            <p:nvPr/>
          </p:nvSpPr>
          <p:spPr bwMode="auto">
            <a:xfrm>
              <a:off x="1167627" y="3478038"/>
              <a:ext cx="1481848" cy="1292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Elected</a:t>
              </a:r>
              <a:br>
                <a:rPr lang="en-US" sz="2600" dirty="0">
                  <a:solidFill>
                    <a:schemeClr val="bg1"/>
                  </a:solidFill>
                  <a:latin typeface="Museo Sans 300" panose="02000000000000000000" pitchFamily="50" charset="0"/>
                </a:rPr>
              </a:br>
              <a:r>
                <a:rPr lang="en-US" sz="2600" u="sng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Youth</a:t>
              </a:r>
              <a:br>
                <a:rPr lang="en-US" sz="2600" dirty="0">
                  <a:solidFill>
                    <a:schemeClr val="bg1"/>
                  </a:solidFill>
                  <a:latin typeface="Arial Narrow" pitchFamily="34" charset="0"/>
                </a:rPr>
              </a:br>
              <a:r>
                <a:rPr lang="en-US" sz="26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Candidates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779064" y="2857948"/>
            <a:ext cx="2222665" cy="3102975"/>
            <a:chOff x="4334297" y="3450225"/>
            <a:chExt cx="1666999" cy="3102975"/>
          </a:xfrm>
        </p:grpSpPr>
        <p:grpSp>
          <p:nvGrpSpPr>
            <p:cNvPr id="7" name="Group 6"/>
            <p:cNvGrpSpPr/>
            <p:nvPr/>
          </p:nvGrpSpPr>
          <p:grpSpPr>
            <a:xfrm>
              <a:off x="4334297" y="3450225"/>
              <a:ext cx="1666999" cy="2399572"/>
              <a:chOff x="1396204" y="1355723"/>
              <a:chExt cx="2054396" cy="918847"/>
            </a:xfrm>
          </p:grpSpPr>
          <p:sp>
            <p:nvSpPr>
              <p:cNvPr id="10" name="Rectangle 75"/>
              <p:cNvSpPr>
                <a:spLocks noChangeArrowheads="1"/>
              </p:cNvSpPr>
              <p:nvPr/>
            </p:nvSpPr>
            <p:spPr bwMode="auto">
              <a:xfrm>
                <a:off x="1434838" y="1386259"/>
                <a:ext cx="2015762" cy="888311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76"/>
              <p:cNvSpPr>
                <a:spLocks noChangeArrowheads="1"/>
              </p:cNvSpPr>
              <p:nvPr/>
            </p:nvSpPr>
            <p:spPr bwMode="auto">
              <a:xfrm>
                <a:off x="1396204" y="1355723"/>
                <a:ext cx="2015762" cy="888311"/>
              </a:xfrm>
              <a:prstGeom prst="rect">
                <a:avLst/>
              </a:prstGeom>
              <a:solidFill>
                <a:srgbClr val="6E2F9D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Text Box 77"/>
            <p:cNvSpPr txBox="1">
              <a:spLocks noChangeArrowheads="1"/>
            </p:cNvSpPr>
            <p:nvPr/>
          </p:nvSpPr>
          <p:spPr bwMode="auto">
            <a:xfrm>
              <a:off x="4445842" y="4073233"/>
              <a:ext cx="1424525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24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 New </a:t>
              </a:r>
              <a:r>
                <a:rPr lang="en-US" sz="2400" u="sng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Youth</a:t>
              </a:r>
              <a:br>
                <a:rPr lang="en-US" sz="2400" dirty="0">
                  <a:solidFill>
                    <a:schemeClr val="bg1"/>
                  </a:solidFill>
                  <a:latin typeface="Museo Sans 300" panose="02000000000000000000" pitchFamily="50" charset="0"/>
                </a:rPr>
              </a:br>
              <a:r>
                <a:rPr lang="en-US" sz="24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Ordeal</a:t>
              </a:r>
              <a:br>
                <a:rPr lang="en-US" sz="2400" dirty="0">
                  <a:solidFill>
                    <a:schemeClr val="bg1"/>
                  </a:solidFill>
                  <a:latin typeface="Museo Sans 300" panose="02000000000000000000" pitchFamily="50" charset="0"/>
                </a:rPr>
              </a:br>
              <a:r>
                <a:rPr lang="en-US" sz="2400" dirty="0">
                  <a:solidFill>
                    <a:schemeClr val="bg1"/>
                  </a:solidFill>
                  <a:latin typeface="Museo Sans 300" panose="02000000000000000000" pitchFamily="50" charset="0"/>
                </a:rPr>
                <a:t>Members</a:t>
              </a:r>
              <a:endParaRPr lang="en-US" sz="3200" dirty="0">
                <a:solidFill>
                  <a:schemeClr val="bg1"/>
                </a:solidFill>
                <a:latin typeface="Museo Sans 300" panose="02000000000000000000" pitchFamily="50" charset="0"/>
              </a:endParaRPr>
            </a:p>
          </p:txBody>
        </p:sp>
        <p:sp>
          <p:nvSpPr>
            <p:cNvPr id="31" name="Title 1"/>
            <p:cNvSpPr txBox="1">
              <a:spLocks/>
            </p:cNvSpPr>
            <p:nvPr/>
          </p:nvSpPr>
          <p:spPr>
            <a:xfrm>
              <a:off x="4387347" y="5953250"/>
              <a:ext cx="1600200" cy="59995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rtl="0" eaLnBrk="1" latinLnBrk="0" hangingPunct="1">
                <a:spcBef>
                  <a:spcPct val="0"/>
                </a:spcBef>
                <a:buNone/>
                <a:defRPr kumimoji="0" sz="4300" kern="1200">
                  <a:solidFill>
                    <a:schemeClr val="tx2">
                      <a:satMod val="130000"/>
                    </a:schemeClr>
                  </a:solidFill>
                  <a:effectLst>
                    <a:outerShdw blurRad="50000" dist="30000" dir="5400000" algn="tl" rotWithShape="0">
                      <a:srgbClr val="000000">
                        <a:alpha val="3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  <a:extLst/>
            </a:lstStyle>
            <a:p>
              <a:pPr algn="ctr"/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Museo Sans 300" panose="02000000000000000000" pitchFamily="50" charset="0"/>
                </a:rPr>
                <a:t>New Youth</a:t>
              </a:r>
              <a:b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Museo Sans 300" panose="02000000000000000000" pitchFamily="50" charset="0"/>
                </a:rPr>
              </a:br>
              <a:r>
                <a:rPr lang="en-US" sz="1800" b="1" dirty="0">
                  <a:solidFill>
                    <a:schemeClr val="accent6">
                      <a:lumMod val="50000"/>
                    </a:schemeClr>
                  </a:solidFill>
                  <a:effectLst/>
                  <a:latin typeface="Museo Sans 300" panose="02000000000000000000" pitchFamily="50" charset="0"/>
                </a:rPr>
                <a:t>Members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827293" y="3667623"/>
            <a:ext cx="2695464" cy="606680"/>
            <a:chOff x="6558286" y="4055028"/>
            <a:chExt cx="2145967" cy="690458"/>
          </a:xfrm>
        </p:grpSpPr>
        <p:grpSp>
          <p:nvGrpSpPr>
            <p:cNvPr id="9" name="Group 8"/>
            <p:cNvGrpSpPr/>
            <p:nvPr/>
          </p:nvGrpSpPr>
          <p:grpSpPr>
            <a:xfrm>
              <a:off x="6558286" y="4071917"/>
              <a:ext cx="2145967" cy="673569"/>
              <a:chOff x="6558286" y="4071917"/>
              <a:chExt cx="2145967" cy="673569"/>
            </a:xfrm>
          </p:grpSpPr>
          <p:sp>
            <p:nvSpPr>
              <p:cNvPr id="33" name="Oval 35"/>
              <p:cNvSpPr>
                <a:spLocks noChangeArrowheads="1"/>
              </p:cNvSpPr>
              <p:nvPr/>
            </p:nvSpPr>
            <p:spPr bwMode="auto">
              <a:xfrm>
                <a:off x="6653799" y="4088863"/>
                <a:ext cx="2050454" cy="65662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36"/>
              <p:cNvSpPr>
                <a:spLocks noChangeArrowheads="1"/>
              </p:cNvSpPr>
              <p:nvPr/>
            </p:nvSpPr>
            <p:spPr bwMode="auto">
              <a:xfrm>
                <a:off x="6558286" y="4071917"/>
                <a:ext cx="2133710" cy="656623"/>
              </a:xfrm>
              <a:prstGeom prst="ellipse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" name="Text Box 77"/>
            <p:cNvSpPr txBox="1">
              <a:spLocks noChangeArrowheads="1"/>
            </p:cNvSpPr>
            <p:nvPr/>
          </p:nvSpPr>
          <p:spPr bwMode="auto">
            <a:xfrm>
              <a:off x="6832227" y="4055028"/>
              <a:ext cx="1599305" cy="630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500" i="1" dirty="0">
                  <a:latin typeface="Museo Sans 300" panose="02000000000000000000" pitchFamily="50" charset="0"/>
                </a:rPr>
                <a:t>Youth</a:t>
              </a:r>
              <a:br>
                <a:rPr lang="en-US" sz="1500" i="1" dirty="0">
                  <a:latin typeface="Museo Sans 300" panose="02000000000000000000" pitchFamily="50" charset="0"/>
                </a:rPr>
              </a:br>
              <a:r>
                <a:rPr lang="en-US" sz="1500" i="1" dirty="0">
                  <a:latin typeface="Museo Sans 300" panose="02000000000000000000" pitchFamily="50" charset="0"/>
                </a:rPr>
                <a:t>Induction Rate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225154" y="2916024"/>
            <a:ext cx="1468292" cy="2359099"/>
            <a:chOff x="6168865" y="3508301"/>
            <a:chExt cx="1101219" cy="2359099"/>
          </a:xfrm>
        </p:grpSpPr>
        <p:cxnSp>
          <p:nvCxnSpPr>
            <p:cNvPr id="36" name="Straight Arrow Connector 35"/>
            <p:cNvCxnSpPr/>
            <p:nvPr/>
          </p:nvCxnSpPr>
          <p:spPr>
            <a:xfrm>
              <a:off x="6168865" y="5858926"/>
              <a:ext cx="1076144" cy="8474"/>
            </a:xfrm>
            <a:prstGeom prst="straightConnector1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6193940" y="3508301"/>
              <a:ext cx="1076144" cy="8474"/>
            </a:xfrm>
            <a:prstGeom prst="straightConnector1">
              <a:avLst/>
            </a:prstGeom>
            <a:ln w="38100">
              <a:solidFill>
                <a:schemeClr val="bg2">
                  <a:lumMod val="10000"/>
                </a:schemeClr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Line 52"/>
          <p:cNvSpPr>
            <a:spLocks noChangeShapeType="1"/>
          </p:cNvSpPr>
          <p:nvPr/>
        </p:nvSpPr>
        <p:spPr bwMode="auto">
          <a:xfrm rot="16200000" flipH="1">
            <a:off x="7515916" y="4108610"/>
            <a:ext cx="2185029" cy="0"/>
          </a:xfrm>
          <a:prstGeom prst="line">
            <a:avLst/>
          </a:prstGeom>
          <a:noFill/>
          <a:ln w="127000">
            <a:solidFill>
              <a:schemeClr val="accent2">
                <a:lumMod val="75000"/>
              </a:schemeClr>
            </a:solidFill>
            <a:round/>
            <a:headEnd type="stealth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10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0F4ED-27DF-49AD-8BED-E733E809A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Induction Rate Averages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336B793-36C5-4539-B431-27A77A413CE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209800" y="1211580"/>
          <a:ext cx="7772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61143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CAD76-5520-4B57-8C27-7A854EC3C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2017 Inductions: Regional Figures</a:t>
            </a:r>
          </a:p>
        </p:txBody>
      </p:sp>
      <p:pic>
        <p:nvPicPr>
          <p:cNvPr id="4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D64D2AF8-7461-43D6-B218-A7DD919A3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853" y="1392149"/>
            <a:ext cx="8118294" cy="4495731"/>
          </a:xfrm>
          <a:prstGeom prst="rect">
            <a:avLst/>
          </a:prstGeom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id="{EDFD1867-98D4-4901-895A-3A0A5F03C2A9}"/>
              </a:ext>
            </a:extLst>
          </p:cNvPr>
          <p:cNvSpPr/>
          <p:nvPr/>
        </p:nvSpPr>
        <p:spPr>
          <a:xfrm>
            <a:off x="9612923" y="3429000"/>
            <a:ext cx="542224" cy="58029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2B96AAC-627A-41F0-9797-6A286119B45F}"/>
              </a:ext>
            </a:extLst>
          </p:cNvPr>
          <p:cNvSpPr txBox="1"/>
          <p:nvPr/>
        </p:nvSpPr>
        <p:spPr>
          <a:xfrm>
            <a:off x="10184518" y="3547627"/>
            <a:ext cx="1802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Museo Sans 300" panose="02000000000000000000" pitchFamily="50" charset="0"/>
              </a:rPr>
              <a:t>“No Shows”</a:t>
            </a:r>
          </a:p>
        </p:txBody>
      </p:sp>
    </p:spTree>
    <p:extLst>
      <p:ext uri="{BB962C8B-B14F-4D97-AF65-F5344CB8AC3E}">
        <p14:creationId xmlns:p14="http://schemas.microsoft.com/office/powerpoint/2010/main" val="2224818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01133-F1DC-4F7A-BD4B-75238E026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How Can Lodges Improve Their Induction 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A0588-7006-4D4C-B2AC-E2B67A250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800" dirty="0"/>
              <a:t>What are some barriers that prevent an elected Scout from registering for and completing his Ordeal?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5 Minute Buzz Session</a:t>
            </a:r>
          </a:p>
        </p:txBody>
      </p:sp>
    </p:spTree>
    <p:extLst>
      <p:ext uri="{BB962C8B-B14F-4D97-AF65-F5344CB8AC3E}">
        <p14:creationId xmlns:p14="http://schemas.microsoft.com/office/powerpoint/2010/main" val="3204167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761B4-89D6-402A-AFCD-C0ED1FA43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Improving Induction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418CF-1C2A-4CED-B5A1-83176BD4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61515"/>
            <a:ext cx="10972800" cy="4789732"/>
          </a:xfrm>
        </p:spPr>
        <p:txBody>
          <a:bodyPr>
            <a:normAutofit/>
          </a:bodyPr>
          <a:lstStyle/>
          <a:p>
            <a:r>
              <a:rPr lang="en-US" sz="2800" dirty="0"/>
              <a:t>Maintain several forms of contact with candidates after election</a:t>
            </a:r>
          </a:p>
          <a:p>
            <a:r>
              <a:rPr lang="en-US" sz="2800" dirty="0"/>
              <a:t>Maintain dialogue with the Unit Leader</a:t>
            </a:r>
          </a:p>
          <a:p>
            <a:r>
              <a:rPr lang="en-US" sz="2800" dirty="0"/>
              <a:t>Use snail mail</a:t>
            </a:r>
          </a:p>
          <a:p>
            <a:r>
              <a:rPr lang="en-US" sz="2800" dirty="0"/>
              <a:t>Lodge Rideshare</a:t>
            </a:r>
          </a:p>
          <a:p>
            <a:r>
              <a:rPr lang="en-US" sz="2800" dirty="0"/>
              <a:t>Recognize the power of call out ceremonies</a:t>
            </a:r>
          </a:p>
        </p:txBody>
      </p:sp>
    </p:spTree>
    <p:extLst>
      <p:ext uri="{BB962C8B-B14F-4D97-AF65-F5344CB8AC3E}">
        <p14:creationId xmlns:p14="http://schemas.microsoft.com/office/powerpoint/2010/main" val="1804953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B3680-997B-4A61-A8C2-967E4377C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Maintain Several Forms of Contact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65F4A-1758-4228-9419-328076B82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Solicit Scout and parent e-mail addresses</a:t>
            </a:r>
          </a:p>
          <a:p>
            <a:r>
              <a:rPr lang="en-US" dirty="0"/>
              <a:t>Ask Scouts to follow lodge on social media</a:t>
            </a:r>
          </a:p>
          <a:p>
            <a:r>
              <a:rPr lang="en-US" dirty="0"/>
              <a:t>Call each of the candidates after the election</a:t>
            </a:r>
          </a:p>
          <a:p>
            <a:r>
              <a:rPr lang="en-US" dirty="0"/>
              <a:t>Sit down with the Scoutmaster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746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30008-3A0F-4635-85C5-9D747BE1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Snail Mail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3AEF6-A815-4C8D-86B9-28D257A0A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62" y="1476220"/>
            <a:ext cx="11676184" cy="43920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See an example here: </a:t>
            </a:r>
            <a:r>
              <a:rPr lang="en-US" u="sng" dirty="0">
                <a:hlinkClick r:id="rId2"/>
              </a:rPr>
              <a:t>http://bit.ly/BestPracticesOrdealLetter</a:t>
            </a:r>
            <a:endParaRPr lang="en-US" dirty="0"/>
          </a:p>
        </p:txBody>
      </p:sp>
      <p:pic>
        <p:nvPicPr>
          <p:cNvPr id="4" name="Picture 3" descr="Microsoft Word - Parents' Ordeal Letter - Google Chrome">
            <a:extLst>
              <a:ext uri="{FF2B5EF4-FFF2-40B4-BE49-F238E27FC236}">
                <a16:creationId xmlns:a16="http://schemas.microsoft.com/office/drawing/2014/main" id="{30C32425-BA78-4F23-B737-341C37D83108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20242" r="21474" b="35701"/>
          <a:stretch/>
        </p:blipFill>
        <p:spPr bwMode="auto">
          <a:xfrm>
            <a:off x="1617784" y="2461846"/>
            <a:ext cx="8956431" cy="31886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7321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5780</TotalTime>
  <Words>226</Words>
  <Application>Microsoft Office PowerPoint</Application>
  <PresentationFormat>Widescreen</PresentationFormat>
  <Paragraphs>44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Narrow</vt:lpstr>
      <vt:lpstr>Calibri</vt:lpstr>
      <vt:lpstr>Museo Sans 300</vt:lpstr>
      <vt:lpstr>Museo Slab 300</vt:lpstr>
      <vt:lpstr>Museo Slab 700</vt:lpstr>
      <vt:lpstr>Office Theme</vt:lpstr>
      <vt:lpstr>PowerPoint Presentation</vt:lpstr>
      <vt:lpstr>Focus Area #2</vt:lpstr>
      <vt:lpstr>How is Induction Rate Calculated?</vt:lpstr>
      <vt:lpstr>Induction Rate Averages</vt:lpstr>
      <vt:lpstr>2017 Inductions: Regional Figures</vt:lpstr>
      <vt:lpstr>How Can Lodges Improve Their Induction Rate?</vt:lpstr>
      <vt:lpstr>Improving Induction Rate</vt:lpstr>
      <vt:lpstr>Maintain Several Forms of Contact</vt:lpstr>
      <vt:lpstr>Use Snail Mail</vt:lpstr>
      <vt:lpstr>Lodge Rideshare</vt:lpstr>
      <vt:lpstr>The Power of Callout Ceremonies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DeSocio</dc:creator>
  <cp:lastModifiedBy>Donald</cp:lastModifiedBy>
  <cp:revision>65</cp:revision>
  <dcterms:created xsi:type="dcterms:W3CDTF">2015-11-02T21:41:21Z</dcterms:created>
  <dcterms:modified xsi:type="dcterms:W3CDTF">2018-09-04T00:03:35Z</dcterms:modified>
</cp:coreProperties>
</file>