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307" r:id="rId3"/>
    <p:sldId id="258" r:id="rId4"/>
    <p:sldId id="308" r:id="rId5"/>
    <p:sldId id="309" r:id="rId6"/>
    <p:sldId id="261" r:id="rId7"/>
    <p:sldId id="262" r:id="rId8"/>
    <p:sldId id="310" r:id="rId9"/>
    <p:sldId id="311" r:id="rId10"/>
    <p:sldId id="312" r:id="rId11"/>
    <p:sldId id="265" r:id="rId12"/>
    <p:sldId id="266" r:id="rId13"/>
    <p:sldId id="298" r:id="rId14"/>
    <p:sldId id="299" r:id="rId15"/>
    <p:sldId id="300" r:id="rId16"/>
    <p:sldId id="301" r:id="rId17"/>
    <p:sldId id="302" r:id="rId18"/>
    <p:sldId id="313" r:id="rId19"/>
    <p:sldId id="267" r:id="rId20"/>
    <p:sldId id="306" r:id="rId21"/>
    <p:sldId id="297" r:id="rId22"/>
    <p:sldId id="295" r:id="rId23"/>
    <p:sldId id="303" r:id="rId24"/>
    <p:sldId id="304" r:id="rId25"/>
    <p:sldId id="305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2138"/>
    <a:srgbClr val="E422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73" autoAdjust="0"/>
    <p:restoredTop sz="93790" autoAdjust="0"/>
  </p:normalViewPr>
  <p:slideViewPr>
    <p:cSldViewPr snapToGrid="0" snapToObjects="1">
      <p:cViewPr varScale="1">
        <p:scale>
          <a:sx n="101" d="100"/>
          <a:sy n="101" d="100"/>
        </p:scale>
        <p:origin x="472" y="19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0" d="100"/>
          <a:sy n="70" d="100"/>
        </p:scale>
        <p:origin x="3624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Donald\Documents\Link%202017\SOS\Link%202017%20presentation%20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ysClr val="windowText" lastClr="000000"/>
                </a:solidFill>
                <a:latin typeface="Museo Sans 300" panose="02000000000000000000" pitchFamily="50" charset="0"/>
                <a:ea typeface="+mn-ea"/>
                <a:cs typeface="+mn-cs"/>
              </a:defRPr>
            </a:pPr>
            <a:r>
              <a:rPr lang="en-US" sz="1600"/>
              <a:t>Unit Election Rate National</a:t>
            </a:r>
            <a:r>
              <a:rPr lang="en-US" sz="1600" baseline="0"/>
              <a:t> Average: 2013-2017</a:t>
            </a:r>
            <a:endParaRPr lang="en-US" sz="16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ysClr val="windowText" lastClr="000000"/>
              </a:solidFill>
              <a:latin typeface="Museo Sans 300" panose="02000000000000000000" pitchFamily="50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rgbClr val="C00000"/>
                    </a:solidFill>
                    <a:latin typeface="Museo Sans 300" panose="02000000000000000000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'2018'!$A$1:$A$5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xVal>
          <c:yVal>
            <c:numRef>
              <c:f>'2018'!$B$1:$B$5</c:f>
              <c:numCache>
                <c:formatCode>0%</c:formatCode>
                <c:ptCount val="5"/>
                <c:pt idx="0">
                  <c:v>0.55000000000000004</c:v>
                </c:pt>
                <c:pt idx="1">
                  <c:v>0.61</c:v>
                </c:pt>
                <c:pt idx="2">
                  <c:v>0.52</c:v>
                </c:pt>
                <c:pt idx="3">
                  <c:v>0.49</c:v>
                </c:pt>
                <c:pt idx="4">
                  <c:v>0.49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2FE-482E-9CF9-4A50C82AC48E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axId val="382651528"/>
        <c:axId val="382651856"/>
      </c:scatterChart>
      <c:valAx>
        <c:axId val="382651528"/>
        <c:scaling>
          <c:orientation val="minMax"/>
          <c:max val="2017"/>
          <c:min val="2013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Museo Sans 300" panose="02000000000000000000" pitchFamily="50" charset="0"/>
                    <a:ea typeface="+mn-ea"/>
                    <a:cs typeface="+mn-cs"/>
                  </a:defRPr>
                </a:pPr>
                <a:r>
                  <a:rPr lang="en-US" sz="1400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ysClr val="windowText" lastClr="000000"/>
                  </a:solidFill>
                  <a:latin typeface="Museo Sans 300" panose="02000000000000000000" pitchFamily="50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Museo Sans 300" panose="02000000000000000000" pitchFamily="50" charset="0"/>
                <a:ea typeface="+mn-ea"/>
                <a:cs typeface="+mn-cs"/>
              </a:defRPr>
            </a:pPr>
            <a:endParaRPr lang="en-US"/>
          </a:p>
        </c:txPr>
        <c:crossAx val="382651856"/>
        <c:crosses val="autoZero"/>
        <c:crossBetween val="midCat"/>
        <c:majorUnit val="1"/>
      </c:valAx>
      <c:valAx>
        <c:axId val="382651856"/>
        <c:scaling>
          <c:orientation val="minMax"/>
          <c:max val="0.65000000000000013"/>
          <c:min val="0.4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Museo Sans 300" panose="02000000000000000000" pitchFamily="50" charset="0"/>
                    <a:ea typeface="+mn-ea"/>
                    <a:cs typeface="+mn-cs"/>
                  </a:defRPr>
                </a:pPr>
                <a:r>
                  <a:rPr lang="en-US" sz="1400"/>
                  <a:t>Unit Election Rate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ysClr val="windowText" lastClr="000000"/>
                  </a:solidFill>
                  <a:latin typeface="Museo Sans 300" panose="02000000000000000000" pitchFamily="50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Museo Sans 300" panose="02000000000000000000" pitchFamily="50" charset="0"/>
                <a:ea typeface="+mn-ea"/>
                <a:cs typeface="+mn-cs"/>
              </a:defRPr>
            </a:pPr>
            <a:endParaRPr lang="en-US"/>
          </a:p>
        </c:txPr>
        <c:crossAx val="38265152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b="1">
          <a:solidFill>
            <a:sysClr val="windowText" lastClr="000000"/>
          </a:solidFill>
          <a:latin typeface="Museo Sans 300" panose="02000000000000000000" pitchFamily="50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7C24E0-03C2-E74A-859B-489C6329F5D9}" type="datetimeFigureOut">
              <a:rPr lang="en-US" smtClean="0"/>
              <a:t>11/2/18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1240E7-3E69-6D47-9AF4-9F0015A94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4920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9F9FEE-0FDF-4C41-8F3B-74F1923B2285}" type="datetimeFigureOut">
              <a:rPr lang="en-US" smtClean="0"/>
              <a:t>11/2/18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6249B0-8CEC-E545-8EDD-EC519F018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18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66800" y="2282824"/>
            <a:ext cx="10363200" cy="1144087"/>
          </a:xfrm>
        </p:spPr>
        <p:txBody>
          <a:bodyPr/>
          <a:lstStyle>
            <a:lvl1pPr algn="ctr">
              <a:defRPr b="0" i="0">
                <a:solidFill>
                  <a:srgbClr val="FFFFFF"/>
                </a:solidFill>
                <a:latin typeface="Museo Slab 700"/>
                <a:cs typeface="Museo Slab 70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66800" y="3641225"/>
            <a:ext cx="10363200" cy="482099"/>
          </a:xfrm>
        </p:spPr>
        <p:txBody>
          <a:bodyPr/>
          <a:lstStyle>
            <a:lvl1pPr marL="0" indent="0" algn="ctr">
              <a:buNone/>
              <a:defRPr b="0" i="0">
                <a:solidFill>
                  <a:srgbClr val="FFFFFF"/>
                </a:solidFill>
                <a:latin typeface="Museo Slab 300"/>
                <a:cs typeface="Museo Slab 30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Goes Here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066800" y="3429000"/>
            <a:ext cx="10363200" cy="0"/>
          </a:xfrm>
          <a:prstGeom prst="line">
            <a:avLst/>
          </a:prstGeom>
          <a:ln w="381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800" y="5857875"/>
            <a:ext cx="5434201" cy="64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024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04801" y="100014"/>
            <a:ext cx="2266951" cy="896769"/>
          </a:xfrm>
          <a:prstGeom prst="rect">
            <a:avLst/>
          </a:prstGeom>
          <a:solidFill>
            <a:srgbClr val="E422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74638"/>
            <a:ext cx="10972799" cy="749454"/>
          </a:xfrm>
        </p:spPr>
        <p:txBody>
          <a:bodyPr/>
          <a:lstStyle>
            <a:lvl1pPr algn="l">
              <a:defRPr b="0" i="0">
                <a:solidFill>
                  <a:schemeClr val="bg1"/>
                </a:solidFill>
                <a:latin typeface="Museo Slab 700"/>
                <a:cs typeface="Museo Slab 70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34128"/>
            <a:ext cx="10972800" cy="4392035"/>
          </a:xfrm>
        </p:spPr>
        <p:txBody>
          <a:bodyPr/>
          <a:lstStyle>
            <a:lvl1pPr>
              <a:defRPr b="0" i="0">
                <a:latin typeface="Museo Sans 300"/>
                <a:cs typeface="Museo Sans 300"/>
              </a:defRPr>
            </a:lvl1pPr>
            <a:lvl2pPr>
              <a:defRPr b="0" i="0">
                <a:latin typeface="Museo Sans 300"/>
                <a:cs typeface="Museo Sans 300"/>
              </a:defRPr>
            </a:lvl2pPr>
            <a:lvl3pPr>
              <a:defRPr b="0" i="0">
                <a:latin typeface="Museo Sans 300"/>
                <a:cs typeface="Museo Sans 300"/>
              </a:defRPr>
            </a:lvl3pPr>
            <a:lvl4pPr>
              <a:defRPr b="0" i="0">
                <a:latin typeface="Museo Sans 300"/>
                <a:cs typeface="Museo Sans 300"/>
              </a:defRPr>
            </a:lvl4pPr>
            <a:lvl5pPr>
              <a:defRPr b="0" i="0">
                <a:latin typeface="Museo Sans 300"/>
                <a:cs typeface="Museo Sans 30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8606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189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22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3746207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4400" b="0" i="0" kern="1200">
          <a:solidFill>
            <a:srgbClr val="FFFFFF"/>
          </a:solidFill>
          <a:latin typeface="Museo Slab 700"/>
          <a:ea typeface="+mj-ea"/>
          <a:cs typeface="Museo Slab 70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Museo Sans 300"/>
          <a:ea typeface="+mn-ea"/>
          <a:cs typeface="Museo Sans 30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Museo Sans 300"/>
          <a:ea typeface="+mn-ea"/>
          <a:cs typeface="Museo Sans 30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Museo Sans 300"/>
          <a:ea typeface="+mn-ea"/>
          <a:cs typeface="Museo Sans 30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Museo Sans 300"/>
          <a:ea typeface="+mn-ea"/>
          <a:cs typeface="Museo Sans 30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Museo Sans 300"/>
          <a:ea typeface="+mn-ea"/>
          <a:cs typeface="Museo Sans 30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bit.ly/OACampCoordinator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estern.oa-bsa.org/surge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bit.ly/BestPracticesElectionPacket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bit.ly/OAUnitElectionTraining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bit.ly/OAUnitElection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6942" y="3726952"/>
            <a:ext cx="10396024" cy="943523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Link 2017: Unit Election Rate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726EA6-A621-4D37-A625-10BE9F5234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8713" y="974453"/>
            <a:ext cx="6344236" cy="217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86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000">
        <p:fade/>
      </p:transition>
    </mc:Choice>
    <mc:Fallback xmlns="">
      <p:transition spd="med" advTm="12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DF2B2-579C-45A0-AA73-A92458380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Unit Election Rate Averages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4DBCB27-B53E-4476-99CD-68E174E8B32D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467707" y="1353160"/>
          <a:ext cx="7256585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28035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2BA2E-B0D3-473C-9DD4-DFBE3DA4C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Makes a Good Unit Election Rate?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FFA4D-4A13-41EA-83AD-03F2762A63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Convince units that currently do not hold elections to request an election</a:t>
            </a:r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en-US" dirty="0"/>
              <a:t>Conduct high-quality elections in all units, thereby increasing the chance units will be requested next year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18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2C78E-703F-41B5-917B-00379E926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Units that Don’t Currently Hold Elections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FBC0FE-43E9-4378-B91B-02BDAC60C5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Leverage Captive Audiences</a:t>
            </a:r>
          </a:p>
          <a:p>
            <a:r>
              <a:rPr lang="en-US" sz="2800" dirty="0"/>
              <a:t>Resource Units with Valuable Information</a:t>
            </a:r>
          </a:p>
          <a:p>
            <a:r>
              <a:rPr lang="en-US" sz="2800" dirty="0"/>
              <a:t>Form Relationships with Commissioners</a:t>
            </a:r>
          </a:p>
          <a:p>
            <a:r>
              <a:rPr lang="en-US" sz="2800" dirty="0"/>
              <a:t>Hold Calling Parties </a:t>
            </a:r>
          </a:p>
          <a:p>
            <a:r>
              <a:rPr lang="en-US" sz="2800" dirty="0"/>
              <a:t>Maintain Positive Lodge Presence at District and Council Events</a:t>
            </a:r>
          </a:p>
          <a:p>
            <a:r>
              <a:rPr lang="en-US" sz="2800" dirty="0"/>
              <a:t>For outreach to LDS units, use SUGRE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98237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71A17-B07A-473D-94D6-C04FBEF66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Leverage Captive Audiences &amp; Resource Units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8D3C7-548E-40E5-8D5F-4F17CED5C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19200"/>
            <a:ext cx="10972800" cy="4906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Find information on an OA Camp Coordinator here: </a:t>
            </a:r>
            <a:r>
              <a:rPr lang="en-US" sz="2400" dirty="0">
                <a:hlinkClick r:id="rId2"/>
              </a:rPr>
              <a:t>http://bit.ly/OACampCoordinator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Unit Packet:</a:t>
            </a:r>
          </a:p>
          <a:p>
            <a:r>
              <a:rPr lang="en-US" sz="2400" dirty="0"/>
              <a:t>Cover letter</a:t>
            </a:r>
          </a:p>
          <a:p>
            <a:r>
              <a:rPr lang="en-US" sz="2400" dirty="0"/>
              <a:t>Lodge event calendar</a:t>
            </a:r>
          </a:p>
          <a:p>
            <a:r>
              <a:rPr lang="en-US" sz="2400" dirty="0"/>
              <a:t>Lodge event and induction weekend registration forms</a:t>
            </a:r>
          </a:p>
          <a:p>
            <a:r>
              <a:rPr lang="en-US" sz="2400" dirty="0"/>
              <a:t>Lists of brotherhood eligible</a:t>
            </a:r>
          </a:p>
          <a:p>
            <a:r>
              <a:rPr lang="en-US" sz="2400" dirty="0"/>
              <a:t>Lists of elected candidates not yet inducted</a:t>
            </a:r>
          </a:p>
          <a:p>
            <a:r>
              <a:rPr lang="en-US" sz="2400" dirty="0"/>
              <a:t>Unit elections request form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810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5923B-77B7-4D54-ABB2-79EA4AC26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799" cy="749454"/>
          </a:xfrm>
        </p:spPr>
        <p:txBody>
          <a:bodyPr>
            <a:normAutofit fontScale="90000"/>
          </a:bodyPr>
          <a:lstStyle/>
          <a:p>
            <a:r>
              <a:rPr lang="en-US"/>
              <a:t>Form Relationships with Commissioners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D9AF8F-F752-47CC-8A28-72BEAF9416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34128"/>
            <a:ext cx="10972800" cy="4392035"/>
          </a:xfrm>
        </p:spPr>
        <p:txBody>
          <a:bodyPr/>
          <a:lstStyle/>
          <a:p>
            <a:r>
              <a:rPr lang="en-US"/>
              <a:t>Commissioner Dinner</a:t>
            </a:r>
          </a:p>
          <a:p>
            <a:r>
              <a:rPr lang="en-US"/>
              <a:t>Invite them to lodge events</a:t>
            </a:r>
          </a:p>
          <a:p>
            <a:r>
              <a:rPr lang="en-US"/>
              <a:t>Offer commissioners lodge positions</a:t>
            </a:r>
          </a:p>
          <a:p>
            <a:r>
              <a:rPr lang="en-US"/>
              <a:t>Volunteer to be commissioners</a:t>
            </a:r>
            <a:endParaRPr lang="en-US" dirty="0"/>
          </a:p>
        </p:txBody>
      </p:sp>
      <p:pic>
        <p:nvPicPr>
          <p:cNvPr id="1026" name="Picture 2" descr="http://www.bsashakori.org/wp-content/uploads/2014/08/UnitCommissioner.jpg">
            <a:extLst>
              <a:ext uri="{FF2B5EF4-FFF2-40B4-BE49-F238E27FC236}">
                <a16:creationId xmlns:a16="http://schemas.microsoft.com/office/drawing/2014/main" id="{E64C0CD6-2745-4AB4-96D8-C479B389B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077" y="1734128"/>
            <a:ext cx="3575538" cy="357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6135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3830F-2309-4575-BE6B-984A9458F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Calling Parties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C23EB-8958-4095-8158-376F15920F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12986"/>
            <a:ext cx="10972800" cy="481317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i="1" dirty="0"/>
              <a:t>Hi [insert unit leader name], my name is [insert caller name] and I am a youth [ordeal/brotherhood/vigil] member of [insert lodge name]</a:t>
            </a:r>
          </a:p>
          <a:p>
            <a:pPr marL="0" indent="0" algn="ctr">
              <a:buNone/>
            </a:pPr>
            <a:endParaRPr lang="en-US" sz="2400" i="1" dirty="0"/>
          </a:p>
          <a:p>
            <a:pPr marL="0" indent="0" algn="ctr">
              <a:buNone/>
            </a:pPr>
            <a:r>
              <a:rPr lang="en-US" sz="2400" i="1" dirty="0"/>
              <a:t>I am calling you today to remind you to request a unit election for electing members of your troop into the lodge</a:t>
            </a:r>
          </a:p>
          <a:p>
            <a:pPr marL="0" indent="0" algn="ctr">
              <a:buNone/>
            </a:pPr>
            <a:endParaRPr lang="en-US" sz="2400" i="1" dirty="0"/>
          </a:p>
          <a:p>
            <a:pPr marL="0" indent="0" algn="ctr">
              <a:buNone/>
            </a:pPr>
            <a:r>
              <a:rPr lang="en-US" sz="2400" i="1" dirty="0"/>
              <a:t>You can request a unit election by [describe the process your lodge follows]</a:t>
            </a:r>
          </a:p>
          <a:p>
            <a:pPr marL="0" indent="0" algn="ctr">
              <a:buNone/>
            </a:pPr>
            <a:endParaRPr lang="en-US" sz="2400" i="1" dirty="0"/>
          </a:p>
          <a:p>
            <a:pPr marL="0" indent="0" algn="ctr">
              <a:buNone/>
            </a:pPr>
            <a:r>
              <a:rPr lang="en-US" sz="2400" i="1" dirty="0"/>
              <a:t>I’m happy to answer any questions you have. Thank you for your time today!</a:t>
            </a:r>
          </a:p>
        </p:txBody>
      </p:sp>
    </p:spTree>
    <p:extLst>
      <p:ext uri="{BB962C8B-B14F-4D97-AF65-F5344CB8AC3E}">
        <p14:creationId xmlns:p14="http://schemas.microsoft.com/office/powerpoint/2010/main" val="1976322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0D8B4-9432-427A-B512-D1FC24B52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Power of Positive Presence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A97E51-E920-4D13-BF27-D0F871CEF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83324"/>
            <a:ext cx="10972800" cy="4742840"/>
          </a:xfrm>
        </p:spPr>
        <p:txBody>
          <a:bodyPr/>
          <a:lstStyle/>
          <a:p>
            <a:r>
              <a:rPr lang="en-US" dirty="0"/>
              <a:t>Stock &amp; staff concession stand at district/council event</a:t>
            </a:r>
          </a:p>
          <a:p>
            <a:r>
              <a:rPr lang="en-US" dirty="0"/>
              <a:t>Run a program at a camporee</a:t>
            </a:r>
          </a:p>
          <a:p>
            <a:r>
              <a:rPr lang="en-US" dirty="0"/>
              <a:t>Conduct the flag ceremony at a council dinner</a:t>
            </a:r>
          </a:p>
          <a:p>
            <a:r>
              <a:rPr lang="en-US" dirty="0"/>
              <a:t>Plan and carry out a capital project</a:t>
            </a:r>
          </a:p>
          <a:p>
            <a:r>
              <a:rPr lang="en-US" dirty="0"/>
              <a:t>Conduct den chief training or trail to Eagle seminar</a:t>
            </a:r>
          </a:p>
        </p:txBody>
      </p:sp>
    </p:spTree>
    <p:extLst>
      <p:ext uri="{BB962C8B-B14F-4D97-AF65-F5344CB8AC3E}">
        <p14:creationId xmlns:p14="http://schemas.microsoft.com/office/powerpoint/2010/main" val="35561171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094BD-994C-47E7-A2AE-16A4ECC94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SURGE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7E98F-0AC9-4B46-BAF3-24EFD1FE6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123" y="1430216"/>
            <a:ext cx="11840308" cy="4695948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 u="sng" dirty="0"/>
              <a:t>S</a:t>
            </a:r>
            <a:r>
              <a:rPr lang="en-US" sz="4000" dirty="0"/>
              <a:t>upporting </a:t>
            </a:r>
            <a:r>
              <a:rPr lang="en-US" sz="4000" b="1" u="sng" dirty="0"/>
              <a:t>U</a:t>
            </a:r>
            <a:r>
              <a:rPr lang="en-US" sz="4000" dirty="0"/>
              <a:t>nits through </a:t>
            </a:r>
            <a:r>
              <a:rPr lang="en-US" sz="4000" b="1" u="sng" dirty="0"/>
              <a:t>R</a:t>
            </a:r>
            <a:r>
              <a:rPr lang="en-US" sz="4000" dirty="0"/>
              <a:t>eally </a:t>
            </a:r>
            <a:r>
              <a:rPr lang="en-US" sz="4000" b="1" u="sng" dirty="0"/>
              <a:t>G</a:t>
            </a:r>
            <a:r>
              <a:rPr lang="en-US" sz="4000" dirty="0"/>
              <a:t>reat </a:t>
            </a:r>
            <a:r>
              <a:rPr lang="en-US" sz="4000" b="1" u="sng" dirty="0"/>
              <a:t>E</a:t>
            </a:r>
            <a:r>
              <a:rPr lang="en-US" sz="4000" dirty="0"/>
              <a:t>lections</a:t>
            </a:r>
            <a:endParaRPr lang="en-US" sz="4400" dirty="0"/>
          </a:p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4400" dirty="0"/>
              <a:t>Find information about SURGE here: </a:t>
            </a:r>
          </a:p>
          <a:p>
            <a:pPr marL="0" indent="0" algn="ctr">
              <a:buNone/>
            </a:pPr>
            <a:r>
              <a:rPr lang="en-US" sz="4400" u="sng" dirty="0">
                <a:hlinkClick r:id="rId2"/>
              </a:rPr>
              <a:t>www.western.oa-bsa.org/surge</a:t>
            </a:r>
            <a:r>
              <a:rPr lang="en-US" sz="4400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250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BFA8F-F0E6-46E8-97B1-2EB90CAA2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Membership Update</a:t>
            </a:r>
          </a:p>
        </p:txBody>
      </p:sp>
      <p:pic>
        <p:nvPicPr>
          <p:cNvPr id="1026" name="Picture 2" descr="http://c001af38d1d46a976912-b99970780ce78ebdd694d83e551ef810.r48.cf1.rackcdn.com/orgheaders/3418/voalogo.jpg">
            <a:extLst>
              <a:ext uri="{FF2B5EF4-FFF2-40B4-BE49-F238E27FC236}">
                <a16:creationId xmlns:a16="http://schemas.microsoft.com/office/drawing/2014/main" id="{7C296C3B-3B78-432C-924B-E985D77D82D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360" y="1604855"/>
            <a:ext cx="3666173" cy="364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sea scouts bsa">
            <a:extLst>
              <a:ext uri="{FF2B5EF4-FFF2-40B4-BE49-F238E27FC236}">
                <a16:creationId xmlns:a16="http://schemas.microsoft.com/office/drawing/2014/main" id="{B5503550-130A-40D4-AF51-A4B295B8A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469" y="1619250"/>
            <a:ext cx="25146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3090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D0AD2-3B38-46A1-9C0C-4FB8D28D0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Conducting High-Quality Elections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DD610-036F-4EA1-BBB7-1C00B5E11B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Resource Your Elections Team</a:t>
            </a:r>
          </a:p>
          <a:p>
            <a:r>
              <a:rPr lang="en-US" sz="2800" dirty="0"/>
              <a:t>Standardize the Election</a:t>
            </a:r>
          </a:p>
          <a:p>
            <a:r>
              <a:rPr lang="en-US" sz="2800" dirty="0"/>
              <a:t>Own Your Message</a:t>
            </a:r>
          </a:p>
          <a:p>
            <a:r>
              <a:rPr lang="en-US" sz="2800" dirty="0"/>
              <a:t>Visit Units, Even if No Election</a:t>
            </a:r>
          </a:p>
        </p:txBody>
      </p:sp>
    </p:spTree>
    <p:extLst>
      <p:ext uri="{BB962C8B-B14F-4D97-AF65-F5344CB8AC3E}">
        <p14:creationId xmlns:p14="http://schemas.microsoft.com/office/powerpoint/2010/main" val="4290106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Link History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1A37CE6-873B-4330-9B2C-054F4F07BB0A}"/>
              </a:ext>
            </a:extLst>
          </p:cNvPr>
          <p:cNvCxnSpPr>
            <a:cxnSpLocks/>
          </p:cNvCxnSpPr>
          <p:nvPr/>
        </p:nvCxnSpPr>
        <p:spPr>
          <a:xfrm>
            <a:off x="829994" y="4009292"/>
            <a:ext cx="10752406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92EA03B-F356-43B8-B880-B0C81862C4ED}"/>
              </a:ext>
            </a:extLst>
          </p:cNvPr>
          <p:cNvSpPr txBox="1"/>
          <p:nvPr/>
        </p:nvSpPr>
        <p:spPr>
          <a:xfrm>
            <a:off x="829994" y="4290646"/>
            <a:ext cx="10752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Museo Sans 300" panose="02000000000000000000" pitchFamily="50" charset="0"/>
              </a:rPr>
              <a:t>2012					2015			  2016	 		2017					2018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0D54FF7-2505-4D02-9F7C-F329A647FD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692" t="11446" r="5385" b="44293"/>
          <a:stretch/>
        </p:blipFill>
        <p:spPr>
          <a:xfrm>
            <a:off x="829994" y="2848708"/>
            <a:ext cx="1596497" cy="8762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261452F-45B3-400F-A47E-BA76447D13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075" y="2412756"/>
            <a:ext cx="1085850" cy="15049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91510F6-075F-422C-859D-E71358CCA0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8156" y="2742118"/>
            <a:ext cx="2327074" cy="965736"/>
          </a:xfrm>
          <a:prstGeom prst="rect">
            <a:avLst/>
          </a:prstGeom>
        </p:spPr>
      </p:pic>
      <p:pic>
        <p:nvPicPr>
          <p:cNvPr id="17" name="Picture 2" descr="http://va-oa.org/wp-content/uploads/2015/03/oa-centennial-totem.png">
            <a:extLst>
              <a:ext uri="{FF2B5EF4-FFF2-40B4-BE49-F238E27FC236}">
                <a16:creationId xmlns:a16="http://schemas.microsoft.com/office/drawing/2014/main" id="{84DBB1EA-77D0-42AB-81F9-90508EA562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3" t="12216" r="13241" b="12954"/>
          <a:stretch/>
        </p:blipFill>
        <p:spPr bwMode="auto">
          <a:xfrm>
            <a:off x="3397347" y="2376208"/>
            <a:ext cx="1596497" cy="1617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118A7A-35A5-4968-86BC-0C20412236B6}"/>
              </a:ext>
            </a:extLst>
          </p:cNvPr>
          <p:cNvSpPr txBox="1"/>
          <p:nvPr/>
        </p:nvSpPr>
        <p:spPr>
          <a:xfrm>
            <a:off x="10084461" y="2584935"/>
            <a:ext cx="18088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Museo Sans 300" panose="02000000000000000000" pitchFamily="50" charset="0"/>
              </a:rPr>
              <a:t>High Performing Lodges</a:t>
            </a:r>
          </a:p>
        </p:txBody>
      </p:sp>
    </p:spTree>
    <p:extLst>
      <p:ext uri="{BB962C8B-B14F-4D97-AF65-F5344CB8AC3E}">
        <p14:creationId xmlns:p14="http://schemas.microsoft.com/office/powerpoint/2010/main" val="2951968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16F26-D85A-4485-817B-0971FE11A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Resource Your Unit Elections Teams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0485A-AF10-4B1B-933B-CE136FD59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3169" y="1359878"/>
            <a:ext cx="6025662" cy="476628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Find a sample unit elections packet here: </a:t>
            </a:r>
            <a:r>
              <a:rPr lang="en-US" sz="2400" u="sng" dirty="0">
                <a:hlinkClick r:id="rId2"/>
              </a:rPr>
              <a:t>http://bit.ly/BestPracticesElectionPacket</a:t>
            </a:r>
            <a:endParaRPr lang="en-US" sz="2400" u="sng" dirty="0"/>
          </a:p>
          <a:p>
            <a:pPr marL="0" indent="0">
              <a:buNone/>
            </a:pPr>
            <a:endParaRPr lang="en-US" sz="2400" u="sng" dirty="0"/>
          </a:p>
          <a:p>
            <a:r>
              <a:rPr lang="en-US" sz="2400" dirty="0"/>
              <a:t>Election team worksheet</a:t>
            </a:r>
          </a:p>
          <a:p>
            <a:r>
              <a:rPr lang="en-US" sz="2400" dirty="0"/>
              <a:t>Team checklist and procedures</a:t>
            </a:r>
          </a:p>
          <a:p>
            <a:r>
              <a:rPr lang="en-US" sz="2400" dirty="0"/>
              <a:t>Eligibility requirements</a:t>
            </a:r>
          </a:p>
          <a:p>
            <a:r>
              <a:rPr lang="en-US" sz="2400" dirty="0"/>
              <a:t>Eligibility form</a:t>
            </a:r>
          </a:p>
          <a:p>
            <a:r>
              <a:rPr lang="en-US" sz="2400" dirty="0"/>
              <a:t>Election results form</a:t>
            </a:r>
          </a:p>
          <a:p>
            <a:r>
              <a:rPr lang="en-US" sz="2400" dirty="0"/>
              <a:t>Election team script</a:t>
            </a:r>
          </a:p>
          <a:p>
            <a:r>
              <a:rPr lang="en-US" sz="2400" dirty="0"/>
              <a:t>Contact information template</a:t>
            </a:r>
          </a:p>
          <a:p>
            <a:r>
              <a:rPr lang="en-US" sz="2400" dirty="0"/>
              <a:t>Adult nomination form</a:t>
            </a:r>
          </a:p>
        </p:txBody>
      </p:sp>
    </p:spTree>
    <p:extLst>
      <p:ext uri="{BB962C8B-B14F-4D97-AF65-F5344CB8AC3E}">
        <p14:creationId xmlns:p14="http://schemas.microsoft.com/office/powerpoint/2010/main" val="14227779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4E33A-F1C9-4394-BCEE-AED6451BE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Unit Election Training Video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BA1938-8C31-4B67-974D-9DA3EB3D3F16}"/>
              </a:ext>
            </a:extLst>
          </p:cNvPr>
          <p:cNvSpPr txBox="1"/>
          <p:nvPr/>
        </p:nvSpPr>
        <p:spPr>
          <a:xfrm>
            <a:off x="4783015" y="6179127"/>
            <a:ext cx="3704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hlinkClick r:id="rId2"/>
              </a:rPr>
              <a:t>http://bit.ly/OAUnitElectionTraining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9472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B93C1-B461-4533-B85B-DFC0B9E82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Standardize the Election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4D419B-AC68-4D4F-BE4E-9E5808975B7A}"/>
              </a:ext>
            </a:extLst>
          </p:cNvPr>
          <p:cNvSpPr txBox="1"/>
          <p:nvPr/>
        </p:nvSpPr>
        <p:spPr>
          <a:xfrm>
            <a:off x="4664991" y="6260123"/>
            <a:ext cx="2860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hlinkClick r:id="rId2"/>
              </a:rPr>
              <a:t>http://bit.ly/OAUnitElection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5937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6B6D5-E791-4C9B-BA1A-E668309F9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Own Your Message</a:t>
            </a:r>
          </a:p>
        </p:txBody>
      </p:sp>
      <p:pic>
        <p:nvPicPr>
          <p:cNvPr id="2050" name="Picture 2" descr="http://www.takodalodge.org/uploads/4/2/1/0/4210812/3563176.png?231">
            <a:extLst>
              <a:ext uri="{FF2B5EF4-FFF2-40B4-BE49-F238E27FC236}">
                <a16:creationId xmlns:a16="http://schemas.microsoft.com/office/drawing/2014/main" id="{A3F75E22-D86E-493D-9708-9815E32776E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3356"/>
            <a:ext cx="3866784" cy="4285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national leadership seminar order of the arrow">
            <a:extLst>
              <a:ext uri="{FF2B5EF4-FFF2-40B4-BE49-F238E27FC236}">
                <a16:creationId xmlns:a16="http://schemas.microsoft.com/office/drawing/2014/main" id="{D84E46BE-0C65-4469-AAFC-95393F3CA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538" y="1504950"/>
            <a:ext cx="3971925" cy="38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oogle Shape;61;p14">
            <a:extLst>
              <a:ext uri="{FF2B5EF4-FFF2-40B4-BE49-F238E27FC236}">
                <a16:creationId xmlns:a16="http://schemas.microsoft.com/office/drawing/2014/main" id="{AA236A69-B2CD-4C3D-8D8B-CA190EDB31A9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92802" y="1286366"/>
            <a:ext cx="4320702" cy="42852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84651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5F98D-75F7-4A4E-9400-B38999CCD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Visit Units, Even if No 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B16F50-523E-47EF-BEAA-B2CB5E742C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Teach a skill</a:t>
            </a:r>
          </a:p>
          <a:p>
            <a:r>
              <a:rPr lang="en-US" dirty="0"/>
              <a:t>Conduct an activity</a:t>
            </a:r>
          </a:p>
          <a:p>
            <a:r>
              <a:rPr lang="en-US" dirty="0"/>
              <a:t>Conduct a camping promotion</a:t>
            </a:r>
          </a:p>
          <a:p>
            <a:r>
              <a:rPr lang="en-US" dirty="0"/>
              <a:t>Offer an OA informational session</a:t>
            </a:r>
          </a:p>
        </p:txBody>
      </p:sp>
    </p:spTree>
    <p:extLst>
      <p:ext uri="{BB962C8B-B14F-4D97-AF65-F5344CB8AC3E}">
        <p14:creationId xmlns:p14="http://schemas.microsoft.com/office/powerpoint/2010/main" val="32773922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F37C8DA-0B0A-43CD-8D80-7A5C0B84A6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80DE2B4-1254-44ED-BFDB-54BF693B9E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link@oa-bsa.org</a:t>
            </a:r>
          </a:p>
        </p:txBody>
      </p:sp>
    </p:spTree>
    <p:extLst>
      <p:ext uri="{BB962C8B-B14F-4D97-AF65-F5344CB8AC3E}">
        <p14:creationId xmlns:p14="http://schemas.microsoft.com/office/powerpoint/2010/main" val="518245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28608-8C03-41B0-8965-34385C43F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a Metric is Chosen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2DFB3-9098-4FE2-A098-51F10F4402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Important to the Order of the Arrow’s membership growth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Improve key Order of the Arrow programs in some way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631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16FC6-7659-4F16-9DB8-6975FECF4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Link 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AF1EC8-D14E-446C-A717-CD27976CC4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396505"/>
            <a:ext cx="10972799" cy="32177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0070C0"/>
                </a:solidFill>
              </a:rPr>
              <a:t>Strengthen local OA programs across the country</a:t>
            </a:r>
          </a:p>
          <a:p>
            <a:pPr marL="0" indent="0" algn="r">
              <a:buNone/>
            </a:pPr>
            <a:endParaRPr lang="en-US" sz="2400" dirty="0"/>
          </a:p>
          <a:p>
            <a:pPr marL="0" indent="0" algn="r">
              <a:buNone/>
            </a:pPr>
            <a:r>
              <a:rPr lang="en-US" sz="2400" b="1" dirty="0">
                <a:solidFill>
                  <a:srgbClr val="C00000"/>
                </a:solidFill>
              </a:rPr>
              <a:t>Improve the Order of the Arrow’s membership position nationally</a:t>
            </a:r>
          </a:p>
          <a:p>
            <a:pPr marL="0" indent="0">
              <a:buNone/>
            </a:pP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Working together to create, share, and implement training and best practices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C2963F-1DFE-48A6-AFF5-12EFF41ED8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403" y="3981157"/>
            <a:ext cx="3749980" cy="155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51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CC79B-93D6-48C6-BD70-73F3B7FBC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2018 Link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52A34-FC78-4CEF-90DF-94B7B1B71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three 2018 Link focus areas are: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Membership Item #3: Unit Election Rate</a:t>
            </a:r>
          </a:p>
          <a:p>
            <a:pPr marL="514350" indent="-514350">
              <a:buAutoNum type="arabicPeriod"/>
            </a:pPr>
            <a:r>
              <a:rPr lang="en-US" dirty="0"/>
              <a:t>Membership Item #4: Induction Rate</a:t>
            </a:r>
          </a:p>
          <a:p>
            <a:pPr marL="514350" indent="-514350">
              <a:buAutoNum type="arabicPeriod"/>
            </a:pPr>
            <a:r>
              <a:rPr lang="en-US" dirty="0"/>
              <a:t>NEW (to be “Growth” Item 3 in 2019): Activation Rate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239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D6DB902-B69A-4E8E-878E-A21F04FF12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Focus Area #1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99EA3C4-C1B1-4338-BECC-7E8CDD7628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Unit Election Rate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148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E260B-01EA-4EEA-9437-4C503E2E4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Unit Elections Process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5C35647-AF85-4E9B-8906-7FAA01E92DB2}"/>
              </a:ext>
            </a:extLst>
          </p:cNvPr>
          <p:cNvGrpSpPr/>
          <p:nvPr/>
        </p:nvGrpSpPr>
        <p:grpSpPr>
          <a:xfrm>
            <a:off x="330590" y="3043445"/>
            <a:ext cx="11530819" cy="1401940"/>
            <a:chOff x="330590" y="3043445"/>
            <a:chExt cx="11530819" cy="140194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C0060EF-FD53-4946-B74A-9CBF43311AA6}"/>
                </a:ext>
              </a:extLst>
            </p:cNvPr>
            <p:cNvSpPr/>
            <p:nvPr/>
          </p:nvSpPr>
          <p:spPr>
            <a:xfrm>
              <a:off x="330590" y="3043445"/>
              <a:ext cx="1441352" cy="1401940"/>
            </a:xfrm>
            <a:custGeom>
              <a:avLst/>
              <a:gdLst>
                <a:gd name="connsiteX0" fmla="*/ 0 w 1441352"/>
                <a:gd name="connsiteY0" fmla="*/ 140194 h 1401940"/>
                <a:gd name="connsiteX1" fmla="*/ 140194 w 1441352"/>
                <a:gd name="connsiteY1" fmla="*/ 0 h 1401940"/>
                <a:gd name="connsiteX2" fmla="*/ 1301158 w 1441352"/>
                <a:gd name="connsiteY2" fmla="*/ 0 h 1401940"/>
                <a:gd name="connsiteX3" fmla="*/ 1441352 w 1441352"/>
                <a:gd name="connsiteY3" fmla="*/ 140194 h 1401940"/>
                <a:gd name="connsiteX4" fmla="*/ 1441352 w 1441352"/>
                <a:gd name="connsiteY4" fmla="*/ 1261746 h 1401940"/>
                <a:gd name="connsiteX5" fmla="*/ 1301158 w 1441352"/>
                <a:gd name="connsiteY5" fmla="*/ 1401940 h 1401940"/>
                <a:gd name="connsiteX6" fmla="*/ 140194 w 1441352"/>
                <a:gd name="connsiteY6" fmla="*/ 1401940 h 1401940"/>
                <a:gd name="connsiteX7" fmla="*/ 0 w 1441352"/>
                <a:gd name="connsiteY7" fmla="*/ 1261746 h 1401940"/>
                <a:gd name="connsiteX8" fmla="*/ 0 w 1441352"/>
                <a:gd name="connsiteY8" fmla="*/ 140194 h 1401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1352" h="1401940">
                  <a:moveTo>
                    <a:pt x="0" y="140194"/>
                  </a:moveTo>
                  <a:cubicBezTo>
                    <a:pt x="0" y="62767"/>
                    <a:pt x="62767" y="0"/>
                    <a:pt x="140194" y="0"/>
                  </a:cubicBezTo>
                  <a:lnTo>
                    <a:pt x="1301158" y="0"/>
                  </a:lnTo>
                  <a:cubicBezTo>
                    <a:pt x="1378585" y="0"/>
                    <a:pt x="1441352" y="62767"/>
                    <a:pt x="1441352" y="140194"/>
                  </a:cubicBezTo>
                  <a:lnTo>
                    <a:pt x="1441352" y="1261746"/>
                  </a:lnTo>
                  <a:cubicBezTo>
                    <a:pt x="1441352" y="1339173"/>
                    <a:pt x="1378585" y="1401940"/>
                    <a:pt x="1301158" y="1401940"/>
                  </a:cubicBezTo>
                  <a:lnTo>
                    <a:pt x="140194" y="1401940"/>
                  </a:lnTo>
                  <a:cubicBezTo>
                    <a:pt x="62767" y="1401940"/>
                    <a:pt x="0" y="1339173"/>
                    <a:pt x="0" y="1261746"/>
                  </a:cubicBezTo>
                  <a:lnTo>
                    <a:pt x="0" y="140194"/>
                  </a:lnTo>
                  <a:close/>
                </a:path>
              </a:pathLst>
            </a:custGeom>
          </p:spPr>
          <p:style>
            <a:lnRef idx="3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5831" tIns="105831" rIns="105831" bIns="105831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700" kern="1200" dirty="0">
                  <a:latin typeface="Museo Sans 300" panose="02000000000000000000" pitchFamily="50" charset="0"/>
                </a:rPr>
                <a:t>Unit Elections Teams Trained</a:t>
              </a: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F63E38D-3F3F-4020-8C44-BEEC03F62277}"/>
                </a:ext>
              </a:extLst>
            </p:cNvPr>
            <p:cNvSpPr/>
            <p:nvPr/>
          </p:nvSpPr>
          <p:spPr>
            <a:xfrm>
              <a:off x="1916077" y="3565687"/>
              <a:ext cx="305566" cy="357455"/>
            </a:xfrm>
            <a:custGeom>
              <a:avLst/>
              <a:gdLst>
                <a:gd name="connsiteX0" fmla="*/ 0 w 305566"/>
                <a:gd name="connsiteY0" fmla="*/ 71491 h 357455"/>
                <a:gd name="connsiteX1" fmla="*/ 152783 w 305566"/>
                <a:gd name="connsiteY1" fmla="*/ 71491 h 357455"/>
                <a:gd name="connsiteX2" fmla="*/ 152783 w 305566"/>
                <a:gd name="connsiteY2" fmla="*/ 0 h 357455"/>
                <a:gd name="connsiteX3" fmla="*/ 305566 w 305566"/>
                <a:gd name="connsiteY3" fmla="*/ 178728 h 357455"/>
                <a:gd name="connsiteX4" fmla="*/ 152783 w 305566"/>
                <a:gd name="connsiteY4" fmla="*/ 357455 h 357455"/>
                <a:gd name="connsiteX5" fmla="*/ 152783 w 305566"/>
                <a:gd name="connsiteY5" fmla="*/ 285964 h 357455"/>
                <a:gd name="connsiteX6" fmla="*/ 0 w 305566"/>
                <a:gd name="connsiteY6" fmla="*/ 285964 h 357455"/>
                <a:gd name="connsiteX7" fmla="*/ 0 w 305566"/>
                <a:gd name="connsiteY7" fmla="*/ 71491 h 357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566" h="357455">
                  <a:moveTo>
                    <a:pt x="0" y="71491"/>
                  </a:moveTo>
                  <a:lnTo>
                    <a:pt x="152783" y="71491"/>
                  </a:lnTo>
                  <a:lnTo>
                    <a:pt x="152783" y="0"/>
                  </a:lnTo>
                  <a:lnTo>
                    <a:pt x="305566" y="178728"/>
                  </a:lnTo>
                  <a:lnTo>
                    <a:pt x="152783" y="357455"/>
                  </a:lnTo>
                  <a:lnTo>
                    <a:pt x="152783" y="285964"/>
                  </a:lnTo>
                  <a:lnTo>
                    <a:pt x="0" y="285964"/>
                  </a:lnTo>
                  <a:lnTo>
                    <a:pt x="0" y="71491"/>
                  </a:lnTo>
                  <a:close/>
                </a:path>
              </a:pathLst>
            </a:custGeom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71491" rIns="91670" bIns="71491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400" kern="1200">
                <a:latin typeface="Museo Sans 300" panose="02000000000000000000" pitchFamily="50" charset="0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D57B48C-913C-4768-B5D5-92B6A2236E62}"/>
                </a:ext>
              </a:extLst>
            </p:cNvPr>
            <p:cNvSpPr/>
            <p:nvPr/>
          </p:nvSpPr>
          <p:spPr>
            <a:xfrm>
              <a:off x="2348483" y="3043445"/>
              <a:ext cx="1441352" cy="1401940"/>
            </a:xfrm>
            <a:custGeom>
              <a:avLst/>
              <a:gdLst>
                <a:gd name="connsiteX0" fmla="*/ 0 w 1441352"/>
                <a:gd name="connsiteY0" fmla="*/ 140194 h 1401940"/>
                <a:gd name="connsiteX1" fmla="*/ 140194 w 1441352"/>
                <a:gd name="connsiteY1" fmla="*/ 0 h 1401940"/>
                <a:gd name="connsiteX2" fmla="*/ 1301158 w 1441352"/>
                <a:gd name="connsiteY2" fmla="*/ 0 h 1401940"/>
                <a:gd name="connsiteX3" fmla="*/ 1441352 w 1441352"/>
                <a:gd name="connsiteY3" fmla="*/ 140194 h 1401940"/>
                <a:gd name="connsiteX4" fmla="*/ 1441352 w 1441352"/>
                <a:gd name="connsiteY4" fmla="*/ 1261746 h 1401940"/>
                <a:gd name="connsiteX5" fmla="*/ 1301158 w 1441352"/>
                <a:gd name="connsiteY5" fmla="*/ 1401940 h 1401940"/>
                <a:gd name="connsiteX6" fmla="*/ 140194 w 1441352"/>
                <a:gd name="connsiteY6" fmla="*/ 1401940 h 1401940"/>
                <a:gd name="connsiteX7" fmla="*/ 0 w 1441352"/>
                <a:gd name="connsiteY7" fmla="*/ 1261746 h 1401940"/>
                <a:gd name="connsiteX8" fmla="*/ 0 w 1441352"/>
                <a:gd name="connsiteY8" fmla="*/ 140194 h 1401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1352" h="1401940">
                  <a:moveTo>
                    <a:pt x="0" y="140194"/>
                  </a:moveTo>
                  <a:cubicBezTo>
                    <a:pt x="0" y="62767"/>
                    <a:pt x="62767" y="0"/>
                    <a:pt x="140194" y="0"/>
                  </a:cubicBezTo>
                  <a:lnTo>
                    <a:pt x="1301158" y="0"/>
                  </a:lnTo>
                  <a:cubicBezTo>
                    <a:pt x="1378585" y="0"/>
                    <a:pt x="1441352" y="62767"/>
                    <a:pt x="1441352" y="140194"/>
                  </a:cubicBezTo>
                  <a:lnTo>
                    <a:pt x="1441352" y="1261746"/>
                  </a:lnTo>
                  <a:cubicBezTo>
                    <a:pt x="1441352" y="1339173"/>
                    <a:pt x="1378585" y="1401940"/>
                    <a:pt x="1301158" y="1401940"/>
                  </a:cubicBezTo>
                  <a:lnTo>
                    <a:pt x="140194" y="1401940"/>
                  </a:lnTo>
                  <a:cubicBezTo>
                    <a:pt x="62767" y="1401940"/>
                    <a:pt x="0" y="1339173"/>
                    <a:pt x="0" y="1261746"/>
                  </a:cubicBezTo>
                  <a:lnTo>
                    <a:pt x="0" y="140194"/>
                  </a:lnTo>
                  <a:close/>
                </a:path>
              </a:pathLst>
            </a:custGeom>
          </p:spPr>
          <p:style>
            <a:lnRef idx="3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5831" tIns="105831" rIns="105831" bIns="105831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700" kern="1200" dirty="0">
                  <a:latin typeface="Museo Sans 300" panose="02000000000000000000" pitchFamily="50" charset="0"/>
                </a:rPr>
                <a:t>Chapter Chief requests unit leader contact info</a:t>
              </a: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E4A0E48-F3BC-4571-9BE1-7186E47DB691}"/>
                </a:ext>
              </a:extLst>
            </p:cNvPr>
            <p:cNvSpPr/>
            <p:nvPr/>
          </p:nvSpPr>
          <p:spPr>
            <a:xfrm>
              <a:off x="3933971" y="3565687"/>
              <a:ext cx="305566" cy="357455"/>
            </a:xfrm>
            <a:custGeom>
              <a:avLst/>
              <a:gdLst>
                <a:gd name="connsiteX0" fmla="*/ 0 w 305566"/>
                <a:gd name="connsiteY0" fmla="*/ 71491 h 357455"/>
                <a:gd name="connsiteX1" fmla="*/ 152783 w 305566"/>
                <a:gd name="connsiteY1" fmla="*/ 71491 h 357455"/>
                <a:gd name="connsiteX2" fmla="*/ 152783 w 305566"/>
                <a:gd name="connsiteY2" fmla="*/ 0 h 357455"/>
                <a:gd name="connsiteX3" fmla="*/ 305566 w 305566"/>
                <a:gd name="connsiteY3" fmla="*/ 178728 h 357455"/>
                <a:gd name="connsiteX4" fmla="*/ 152783 w 305566"/>
                <a:gd name="connsiteY4" fmla="*/ 357455 h 357455"/>
                <a:gd name="connsiteX5" fmla="*/ 152783 w 305566"/>
                <a:gd name="connsiteY5" fmla="*/ 285964 h 357455"/>
                <a:gd name="connsiteX6" fmla="*/ 0 w 305566"/>
                <a:gd name="connsiteY6" fmla="*/ 285964 h 357455"/>
                <a:gd name="connsiteX7" fmla="*/ 0 w 305566"/>
                <a:gd name="connsiteY7" fmla="*/ 71491 h 357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566" h="357455">
                  <a:moveTo>
                    <a:pt x="0" y="71491"/>
                  </a:moveTo>
                  <a:lnTo>
                    <a:pt x="152783" y="71491"/>
                  </a:lnTo>
                  <a:lnTo>
                    <a:pt x="152783" y="0"/>
                  </a:lnTo>
                  <a:lnTo>
                    <a:pt x="305566" y="178728"/>
                  </a:lnTo>
                  <a:lnTo>
                    <a:pt x="152783" y="357455"/>
                  </a:lnTo>
                  <a:lnTo>
                    <a:pt x="152783" y="285964"/>
                  </a:lnTo>
                  <a:lnTo>
                    <a:pt x="0" y="285964"/>
                  </a:lnTo>
                  <a:lnTo>
                    <a:pt x="0" y="71491"/>
                  </a:lnTo>
                  <a:close/>
                </a:path>
              </a:pathLst>
            </a:custGeom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71491" rIns="91670" bIns="71491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400" kern="1200">
                <a:latin typeface="Museo Sans 300" panose="02000000000000000000" pitchFamily="50" charset="0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B0F88F3-33B7-4559-8E46-7B07989F24F1}"/>
                </a:ext>
              </a:extLst>
            </p:cNvPr>
            <p:cNvSpPr/>
            <p:nvPr/>
          </p:nvSpPr>
          <p:spPr>
            <a:xfrm>
              <a:off x="4366377" y="3043445"/>
              <a:ext cx="1441352" cy="1401940"/>
            </a:xfrm>
            <a:custGeom>
              <a:avLst/>
              <a:gdLst>
                <a:gd name="connsiteX0" fmla="*/ 0 w 1441352"/>
                <a:gd name="connsiteY0" fmla="*/ 140194 h 1401940"/>
                <a:gd name="connsiteX1" fmla="*/ 140194 w 1441352"/>
                <a:gd name="connsiteY1" fmla="*/ 0 h 1401940"/>
                <a:gd name="connsiteX2" fmla="*/ 1301158 w 1441352"/>
                <a:gd name="connsiteY2" fmla="*/ 0 h 1401940"/>
                <a:gd name="connsiteX3" fmla="*/ 1441352 w 1441352"/>
                <a:gd name="connsiteY3" fmla="*/ 140194 h 1401940"/>
                <a:gd name="connsiteX4" fmla="*/ 1441352 w 1441352"/>
                <a:gd name="connsiteY4" fmla="*/ 1261746 h 1401940"/>
                <a:gd name="connsiteX5" fmla="*/ 1301158 w 1441352"/>
                <a:gd name="connsiteY5" fmla="*/ 1401940 h 1401940"/>
                <a:gd name="connsiteX6" fmla="*/ 140194 w 1441352"/>
                <a:gd name="connsiteY6" fmla="*/ 1401940 h 1401940"/>
                <a:gd name="connsiteX7" fmla="*/ 0 w 1441352"/>
                <a:gd name="connsiteY7" fmla="*/ 1261746 h 1401940"/>
                <a:gd name="connsiteX8" fmla="*/ 0 w 1441352"/>
                <a:gd name="connsiteY8" fmla="*/ 140194 h 1401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1352" h="1401940">
                  <a:moveTo>
                    <a:pt x="0" y="140194"/>
                  </a:moveTo>
                  <a:cubicBezTo>
                    <a:pt x="0" y="62767"/>
                    <a:pt x="62767" y="0"/>
                    <a:pt x="140194" y="0"/>
                  </a:cubicBezTo>
                  <a:lnTo>
                    <a:pt x="1301158" y="0"/>
                  </a:lnTo>
                  <a:cubicBezTo>
                    <a:pt x="1378585" y="0"/>
                    <a:pt x="1441352" y="62767"/>
                    <a:pt x="1441352" y="140194"/>
                  </a:cubicBezTo>
                  <a:lnTo>
                    <a:pt x="1441352" y="1261746"/>
                  </a:lnTo>
                  <a:cubicBezTo>
                    <a:pt x="1441352" y="1339173"/>
                    <a:pt x="1378585" y="1401940"/>
                    <a:pt x="1301158" y="1401940"/>
                  </a:cubicBezTo>
                  <a:lnTo>
                    <a:pt x="140194" y="1401940"/>
                  </a:lnTo>
                  <a:cubicBezTo>
                    <a:pt x="62767" y="1401940"/>
                    <a:pt x="0" y="1339173"/>
                    <a:pt x="0" y="1261746"/>
                  </a:cubicBezTo>
                  <a:lnTo>
                    <a:pt x="0" y="140194"/>
                  </a:lnTo>
                  <a:close/>
                </a:path>
              </a:pathLst>
            </a:custGeom>
          </p:spPr>
          <p:style>
            <a:lnRef idx="3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5831" tIns="105831" rIns="105831" bIns="105831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700" kern="1200" dirty="0">
                  <a:latin typeface="Museo Sans 300" panose="02000000000000000000" pitchFamily="50" charset="0"/>
                </a:rPr>
                <a:t>Elections chairman contacts unit leaders</a:t>
              </a: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6E4354D-1A88-4E23-943F-8557C5B5F2F4}"/>
                </a:ext>
              </a:extLst>
            </p:cNvPr>
            <p:cNvSpPr/>
            <p:nvPr/>
          </p:nvSpPr>
          <p:spPr>
            <a:xfrm>
              <a:off x="5951864" y="3565687"/>
              <a:ext cx="305566" cy="357455"/>
            </a:xfrm>
            <a:custGeom>
              <a:avLst/>
              <a:gdLst>
                <a:gd name="connsiteX0" fmla="*/ 0 w 305566"/>
                <a:gd name="connsiteY0" fmla="*/ 71491 h 357455"/>
                <a:gd name="connsiteX1" fmla="*/ 152783 w 305566"/>
                <a:gd name="connsiteY1" fmla="*/ 71491 h 357455"/>
                <a:gd name="connsiteX2" fmla="*/ 152783 w 305566"/>
                <a:gd name="connsiteY2" fmla="*/ 0 h 357455"/>
                <a:gd name="connsiteX3" fmla="*/ 305566 w 305566"/>
                <a:gd name="connsiteY3" fmla="*/ 178728 h 357455"/>
                <a:gd name="connsiteX4" fmla="*/ 152783 w 305566"/>
                <a:gd name="connsiteY4" fmla="*/ 357455 h 357455"/>
                <a:gd name="connsiteX5" fmla="*/ 152783 w 305566"/>
                <a:gd name="connsiteY5" fmla="*/ 285964 h 357455"/>
                <a:gd name="connsiteX6" fmla="*/ 0 w 305566"/>
                <a:gd name="connsiteY6" fmla="*/ 285964 h 357455"/>
                <a:gd name="connsiteX7" fmla="*/ 0 w 305566"/>
                <a:gd name="connsiteY7" fmla="*/ 71491 h 357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566" h="357455">
                  <a:moveTo>
                    <a:pt x="0" y="71491"/>
                  </a:moveTo>
                  <a:lnTo>
                    <a:pt x="152783" y="71491"/>
                  </a:lnTo>
                  <a:lnTo>
                    <a:pt x="152783" y="0"/>
                  </a:lnTo>
                  <a:lnTo>
                    <a:pt x="305566" y="178728"/>
                  </a:lnTo>
                  <a:lnTo>
                    <a:pt x="152783" y="357455"/>
                  </a:lnTo>
                  <a:lnTo>
                    <a:pt x="152783" y="285964"/>
                  </a:lnTo>
                  <a:lnTo>
                    <a:pt x="0" y="285964"/>
                  </a:lnTo>
                  <a:lnTo>
                    <a:pt x="0" y="71491"/>
                  </a:lnTo>
                  <a:close/>
                </a:path>
              </a:pathLst>
            </a:custGeom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71491" rIns="91670" bIns="71491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400" kern="1200">
                <a:latin typeface="Museo Sans 300" panose="02000000000000000000" pitchFamily="50" charset="0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1D2B5A5-DCFE-4179-945F-C9427FD971D2}"/>
                </a:ext>
              </a:extLst>
            </p:cNvPr>
            <p:cNvSpPr/>
            <p:nvPr/>
          </p:nvSpPr>
          <p:spPr>
            <a:xfrm>
              <a:off x="6384270" y="3043445"/>
              <a:ext cx="1441352" cy="1401940"/>
            </a:xfrm>
            <a:custGeom>
              <a:avLst/>
              <a:gdLst>
                <a:gd name="connsiteX0" fmla="*/ 0 w 1441352"/>
                <a:gd name="connsiteY0" fmla="*/ 140194 h 1401940"/>
                <a:gd name="connsiteX1" fmla="*/ 140194 w 1441352"/>
                <a:gd name="connsiteY1" fmla="*/ 0 h 1401940"/>
                <a:gd name="connsiteX2" fmla="*/ 1301158 w 1441352"/>
                <a:gd name="connsiteY2" fmla="*/ 0 h 1401940"/>
                <a:gd name="connsiteX3" fmla="*/ 1441352 w 1441352"/>
                <a:gd name="connsiteY3" fmla="*/ 140194 h 1401940"/>
                <a:gd name="connsiteX4" fmla="*/ 1441352 w 1441352"/>
                <a:gd name="connsiteY4" fmla="*/ 1261746 h 1401940"/>
                <a:gd name="connsiteX5" fmla="*/ 1301158 w 1441352"/>
                <a:gd name="connsiteY5" fmla="*/ 1401940 h 1401940"/>
                <a:gd name="connsiteX6" fmla="*/ 140194 w 1441352"/>
                <a:gd name="connsiteY6" fmla="*/ 1401940 h 1401940"/>
                <a:gd name="connsiteX7" fmla="*/ 0 w 1441352"/>
                <a:gd name="connsiteY7" fmla="*/ 1261746 h 1401940"/>
                <a:gd name="connsiteX8" fmla="*/ 0 w 1441352"/>
                <a:gd name="connsiteY8" fmla="*/ 140194 h 1401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1352" h="1401940">
                  <a:moveTo>
                    <a:pt x="0" y="140194"/>
                  </a:moveTo>
                  <a:cubicBezTo>
                    <a:pt x="0" y="62767"/>
                    <a:pt x="62767" y="0"/>
                    <a:pt x="140194" y="0"/>
                  </a:cubicBezTo>
                  <a:lnTo>
                    <a:pt x="1301158" y="0"/>
                  </a:lnTo>
                  <a:cubicBezTo>
                    <a:pt x="1378585" y="0"/>
                    <a:pt x="1441352" y="62767"/>
                    <a:pt x="1441352" y="140194"/>
                  </a:cubicBezTo>
                  <a:lnTo>
                    <a:pt x="1441352" y="1261746"/>
                  </a:lnTo>
                  <a:cubicBezTo>
                    <a:pt x="1441352" y="1339173"/>
                    <a:pt x="1378585" y="1401940"/>
                    <a:pt x="1301158" y="1401940"/>
                  </a:cubicBezTo>
                  <a:lnTo>
                    <a:pt x="140194" y="1401940"/>
                  </a:lnTo>
                  <a:cubicBezTo>
                    <a:pt x="62767" y="1401940"/>
                    <a:pt x="0" y="1339173"/>
                    <a:pt x="0" y="1261746"/>
                  </a:cubicBezTo>
                  <a:lnTo>
                    <a:pt x="0" y="140194"/>
                  </a:lnTo>
                  <a:close/>
                </a:path>
              </a:pathLst>
            </a:custGeom>
          </p:spPr>
          <p:style>
            <a:lnRef idx="3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5831" tIns="105831" rIns="105831" bIns="105831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700" kern="1200" dirty="0">
                  <a:latin typeface="Museo Sans 300" panose="02000000000000000000" pitchFamily="50" charset="0"/>
                </a:rPr>
                <a:t>Chairman coordinates date/time of elections</a:t>
              </a: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116A7CA-6BDB-49FE-BF76-91DE595C2BC1}"/>
                </a:ext>
              </a:extLst>
            </p:cNvPr>
            <p:cNvSpPr/>
            <p:nvPr/>
          </p:nvSpPr>
          <p:spPr>
            <a:xfrm>
              <a:off x="7969758" y="3565687"/>
              <a:ext cx="305566" cy="357455"/>
            </a:xfrm>
            <a:custGeom>
              <a:avLst/>
              <a:gdLst>
                <a:gd name="connsiteX0" fmla="*/ 0 w 305566"/>
                <a:gd name="connsiteY0" fmla="*/ 71491 h 357455"/>
                <a:gd name="connsiteX1" fmla="*/ 152783 w 305566"/>
                <a:gd name="connsiteY1" fmla="*/ 71491 h 357455"/>
                <a:gd name="connsiteX2" fmla="*/ 152783 w 305566"/>
                <a:gd name="connsiteY2" fmla="*/ 0 h 357455"/>
                <a:gd name="connsiteX3" fmla="*/ 305566 w 305566"/>
                <a:gd name="connsiteY3" fmla="*/ 178728 h 357455"/>
                <a:gd name="connsiteX4" fmla="*/ 152783 w 305566"/>
                <a:gd name="connsiteY4" fmla="*/ 357455 h 357455"/>
                <a:gd name="connsiteX5" fmla="*/ 152783 w 305566"/>
                <a:gd name="connsiteY5" fmla="*/ 285964 h 357455"/>
                <a:gd name="connsiteX6" fmla="*/ 0 w 305566"/>
                <a:gd name="connsiteY6" fmla="*/ 285964 h 357455"/>
                <a:gd name="connsiteX7" fmla="*/ 0 w 305566"/>
                <a:gd name="connsiteY7" fmla="*/ 71491 h 357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566" h="357455">
                  <a:moveTo>
                    <a:pt x="0" y="71491"/>
                  </a:moveTo>
                  <a:lnTo>
                    <a:pt x="152783" y="71491"/>
                  </a:lnTo>
                  <a:lnTo>
                    <a:pt x="152783" y="0"/>
                  </a:lnTo>
                  <a:lnTo>
                    <a:pt x="305566" y="178728"/>
                  </a:lnTo>
                  <a:lnTo>
                    <a:pt x="152783" y="357455"/>
                  </a:lnTo>
                  <a:lnTo>
                    <a:pt x="152783" y="285964"/>
                  </a:lnTo>
                  <a:lnTo>
                    <a:pt x="0" y="285964"/>
                  </a:lnTo>
                  <a:lnTo>
                    <a:pt x="0" y="71491"/>
                  </a:lnTo>
                  <a:close/>
                </a:path>
              </a:pathLst>
            </a:custGeom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71491" rIns="91670" bIns="71491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400" kern="1200">
                <a:latin typeface="Museo Sans 300" panose="02000000000000000000" pitchFamily="50" charset="0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E5037C0-F522-4151-9BAA-CDF1E5B53F60}"/>
                </a:ext>
              </a:extLst>
            </p:cNvPr>
            <p:cNvSpPr/>
            <p:nvPr/>
          </p:nvSpPr>
          <p:spPr>
            <a:xfrm>
              <a:off x="8402164" y="3043445"/>
              <a:ext cx="1441352" cy="1401940"/>
            </a:xfrm>
            <a:custGeom>
              <a:avLst/>
              <a:gdLst>
                <a:gd name="connsiteX0" fmla="*/ 0 w 1441352"/>
                <a:gd name="connsiteY0" fmla="*/ 140194 h 1401940"/>
                <a:gd name="connsiteX1" fmla="*/ 140194 w 1441352"/>
                <a:gd name="connsiteY1" fmla="*/ 0 h 1401940"/>
                <a:gd name="connsiteX2" fmla="*/ 1301158 w 1441352"/>
                <a:gd name="connsiteY2" fmla="*/ 0 h 1401940"/>
                <a:gd name="connsiteX3" fmla="*/ 1441352 w 1441352"/>
                <a:gd name="connsiteY3" fmla="*/ 140194 h 1401940"/>
                <a:gd name="connsiteX4" fmla="*/ 1441352 w 1441352"/>
                <a:gd name="connsiteY4" fmla="*/ 1261746 h 1401940"/>
                <a:gd name="connsiteX5" fmla="*/ 1301158 w 1441352"/>
                <a:gd name="connsiteY5" fmla="*/ 1401940 h 1401940"/>
                <a:gd name="connsiteX6" fmla="*/ 140194 w 1441352"/>
                <a:gd name="connsiteY6" fmla="*/ 1401940 h 1401940"/>
                <a:gd name="connsiteX7" fmla="*/ 0 w 1441352"/>
                <a:gd name="connsiteY7" fmla="*/ 1261746 h 1401940"/>
                <a:gd name="connsiteX8" fmla="*/ 0 w 1441352"/>
                <a:gd name="connsiteY8" fmla="*/ 140194 h 1401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1352" h="1401940">
                  <a:moveTo>
                    <a:pt x="0" y="140194"/>
                  </a:moveTo>
                  <a:cubicBezTo>
                    <a:pt x="0" y="62767"/>
                    <a:pt x="62767" y="0"/>
                    <a:pt x="140194" y="0"/>
                  </a:cubicBezTo>
                  <a:lnTo>
                    <a:pt x="1301158" y="0"/>
                  </a:lnTo>
                  <a:cubicBezTo>
                    <a:pt x="1378585" y="0"/>
                    <a:pt x="1441352" y="62767"/>
                    <a:pt x="1441352" y="140194"/>
                  </a:cubicBezTo>
                  <a:lnTo>
                    <a:pt x="1441352" y="1261746"/>
                  </a:lnTo>
                  <a:cubicBezTo>
                    <a:pt x="1441352" y="1339173"/>
                    <a:pt x="1378585" y="1401940"/>
                    <a:pt x="1301158" y="1401940"/>
                  </a:cubicBezTo>
                  <a:lnTo>
                    <a:pt x="140194" y="1401940"/>
                  </a:lnTo>
                  <a:cubicBezTo>
                    <a:pt x="62767" y="1401940"/>
                    <a:pt x="0" y="1339173"/>
                    <a:pt x="0" y="1261746"/>
                  </a:cubicBezTo>
                  <a:lnTo>
                    <a:pt x="0" y="140194"/>
                  </a:lnTo>
                  <a:close/>
                </a:path>
              </a:pathLst>
            </a:custGeom>
          </p:spPr>
          <p:style>
            <a:lnRef idx="3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5831" tIns="105831" rIns="105831" bIns="105831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700" kern="1200" dirty="0">
                  <a:latin typeface="Museo Sans 300" panose="02000000000000000000" pitchFamily="50" charset="0"/>
                </a:rPr>
                <a:t>Team carries out elections</a:t>
              </a: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E1C15E3-04F2-48F7-919A-3B255082129C}"/>
                </a:ext>
              </a:extLst>
            </p:cNvPr>
            <p:cNvSpPr/>
            <p:nvPr/>
          </p:nvSpPr>
          <p:spPr>
            <a:xfrm>
              <a:off x="9987651" y="3565687"/>
              <a:ext cx="305566" cy="357455"/>
            </a:xfrm>
            <a:custGeom>
              <a:avLst/>
              <a:gdLst>
                <a:gd name="connsiteX0" fmla="*/ 0 w 305566"/>
                <a:gd name="connsiteY0" fmla="*/ 71491 h 357455"/>
                <a:gd name="connsiteX1" fmla="*/ 152783 w 305566"/>
                <a:gd name="connsiteY1" fmla="*/ 71491 h 357455"/>
                <a:gd name="connsiteX2" fmla="*/ 152783 w 305566"/>
                <a:gd name="connsiteY2" fmla="*/ 0 h 357455"/>
                <a:gd name="connsiteX3" fmla="*/ 305566 w 305566"/>
                <a:gd name="connsiteY3" fmla="*/ 178728 h 357455"/>
                <a:gd name="connsiteX4" fmla="*/ 152783 w 305566"/>
                <a:gd name="connsiteY4" fmla="*/ 357455 h 357455"/>
                <a:gd name="connsiteX5" fmla="*/ 152783 w 305566"/>
                <a:gd name="connsiteY5" fmla="*/ 285964 h 357455"/>
                <a:gd name="connsiteX6" fmla="*/ 0 w 305566"/>
                <a:gd name="connsiteY6" fmla="*/ 285964 h 357455"/>
                <a:gd name="connsiteX7" fmla="*/ 0 w 305566"/>
                <a:gd name="connsiteY7" fmla="*/ 71491 h 357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566" h="357455">
                  <a:moveTo>
                    <a:pt x="0" y="71491"/>
                  </a:moveTo>
                  <a:lnTo>
                    <a:pt x="152783" y="71491"/>
                  </a:lnTo>
                  <a:lnTo>
                    <a:pt x="152783" y="0"/>
                  </a:lnTo>
                  <a:lnTo>
                    <a:pt x="305566" y="178728"/>
                  </a:lnTo>
                  <a:lnTo>
                    <a:pt x="152783" y="357455"/>
                  </a:lnTo>
                  <a:lnTo>
                    <a:pt x="152783" y="285964"/>
                  </a:lnTo>
                  <a:lnTo>
                    <a:pt x="0" y="285964"/>
                  </a:lnTo>
                  <a:lnTo>
                    <a:pt x="0" y="71491"/>
                  </a:lnTo>
                  <a:close/>
                </a:path>
              </a:pathLst>
            </a:custGeom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71491" rIns="91670" bIns="71491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400" kern="1200">
                <a:latin typeface="Museo Sans 300" panose="02000000000000000000" pitchFamily="50" charset="0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991698F-C5F2-4677-A770-4A486D91388B}"/>
                </a:ext>
              </a:extLst>
            </p:cNvPr>
            <p:cNvSpPr/>
            <p:nvPr/>
          </p:nvSpPr>
          <p:spPr>
            <a:xfrm>
              <a:off x="10420057" y="3043445"/>
              <a:ext cx="1441352" cy="1401940"/>
            </a:xfrm>
            <a:custGeom>
              <a:avLst/>
              <a:gdLst>
                <a:gd name="connsiteX0" fmla="*/ 0 w 1441352"/>
                <a:gd name="connsiteY0" fmla="*/ 140194 h 1401940"/>
                <a:gd name="connsiteX1" fmla="*/ 140194 w 1441352"/>
                <a:gd name="connsiteY1" fmla="*/ 0 h 1401940"/>
                <a:gd name="connsiteX2" fmla="*/ 1301158 w 1441352"/>
                <a:gd name="connsiteY2" fmla="*/ 0 h 1401940"/>
                <a:gd name="connsiteX3" fmla="*/ 1441352 w 1441352"/>
                <a:gd name="connsiteY3" fmla="*/ 140194 h 1401940"/>
                <a:gd name="connsiteX4" fmla="*/ 1441352 w 1441352"/>
                <a:gd name="connsiteY4" fmla="*/ 1261746 h 1401940"/>
                <a:gd name="connsiteX5" fmla="*/ 1301158 w 1441352"/>
                <a:gd name="connsiteY5" fmla="*/ 1401940 h 1401940"/>
                <a:gd name="connsiteX6" fmla="*/ 140194 w 1441352"/>
                <a:gd name="connsiteY6" fmla="*/ 1401940 h 1401940"/>
                <a:gd name="connsiteX7" fmla="*/ 0 w 1441352"/>
                <a:gd name="connsiteY7" fmla="*/ 1261746 h 1401940"/>
                <a:gd name="connsiteX8" fmla="*/ 0 w 1441352"/>
                <a:gd name="connsiteY8" fmla="*/ 140194 h 1401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1352" h="1401940">
                  <a:moveTo>
                    <a:pt x="0" y="140194"/>
                  </a:moveTo>
                  <a:cubicBezTo>
                    <a:pt x="0" y="62767"/>
                    <a:pt x="62767" y="0"/>
                    <a:pt x="140194" y="0"/>
                  </a:cubicBezTo>
                  <a:lnTo>
                    <a:pt x="1301158" y="0"/>
                  </a:lnTo>
                  <a:cubicBezTo>
                    <a:pt x="1378585" y="0"/>
                    <a:pt x="1441352" y="62767"/>
                    <a:pt x="1441352" y="140194"/>
                  </a:cubicBezTo>
                  <a:lnTo>
                    <a:pt x="1441352" y="1261746"/>
                  </a:lnTo>
                  <a:cubicBezTo>
                    <a:pt x="1441352" y="1339173"/>
                    <a:pt x="1378585" y="1401940"/>
                    <a:pt x="1301158" y="1401940"/>
                  </a:cubicBezTo>
                  <a:lnTo>
                    <a:pt x="140194" y="1401940"/>
                  </a:lnTo>
                  <a:cubicBezTo>
                    <a:pt x="62767" y="1401940"/>
                    <a:pt x="0" y="1339173"/>
                    <a:pt x="0" y="1261746"/>
                  </a:cubicBezTo>
                  <a:lnTo>
                    <a:pt x="0" y="140194"/>
                  </a:lnTo>
                  <a:close/>
                </a:path>
              </a:pathLst>
            </a:custGeom>
          </p:spPr>
          <p:style>
            <a:lnRef idx="3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5831" tIns="105831" rIns="105831" bIns="105831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700" kern="1200" dirty="0">
                  <a:latin typeface="Museo Sans 300" panose="02000000000000000000" pitchFamily="50" charset="0"/>
                </a:rPr>
                <a:t>Chairman follows up with unit leader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C153B82-1957-4040-BF4C-0317054E1707}"/>
              </a:ext>
            </a:extLst>
          </p:cNvPr>
          <p:cNvSpPr txBox="1"/>
          <p:nvPr/>
        </p:nvSpPr>
        <p:spPr>
          <a:xfrm>
            <a:off x="330590" y="2405575"/>
            <a:ext cx="145600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latin typeface="Museo Sans 300" panose="02000000000000000000" pitchFamily="50" charset="0"/>
              </a:rPr>
              <a:t>Step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1421F4-B99A-41B6-BB31-06A0C6440253}"/>
              </a:ext>
            </a:extLst>
          </p:cNvPr>
          <p:cNvSpPr txBox="1"/>
          <p:nvPr/>
        </p:nvSpPr>
        <p:spPr>
          <a:xfrm>
            <a:off x="2311790" y="2405575"/>
            <a:ext cx="155682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latin typeface="Museo Sans 300" panose="02000000000000000000" pitchFamily="50" charset="0"/>
              </a:rPr>
              <a:t>Step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7FC4D5-FDC3-4052-BB0B-AB98651BB990}"/>
              </a:ext>
            </a:extLst>
          </p:cNvPr>
          <p:cNvSpPr txBox="1"/>
          <p:nvPr/>
        </p:nvSpPr>
        <p:spPr>
          <a:xfrm>
            <a:off x="4326987" y="2405574"/>
            <a:ext cx="156737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latin typeface="Museo Sans 300" panose="02000000000000000000" pitchFamily="50" charset="0"/>
              </a:rPr>
              <a:t>Step 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B22015-2343-42D9-82C2-3307FE4A2270}"/>
              </a:ext>
            </a:extLst>
          </p:cNvPr>
          <p:cNvSpPr txBox="1"/>
          <p:nvPr/>
        </p:nvSpPr>
        <p:spPr>
          <a:xfrm>
            <a:off x="6350390" y="2405573"/>
            <a:ext cx="151462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latin typeface="Museo Sans 300" panose="02000000000000000000" pitchFamily="50" charset="0"/>
              </a:rPr>
              <a:t>Step 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0C4F0C-6C0B-4242-B729-D40CECE9F5C6}"/>
              </a:ext>
            </a:extLst>
          </p:cNvPr>
          <p:cNvSpPr txBox="1"/>
          <p:nvPr/>
        </p:nvSpPr>
        <p:spPr>
          <a:xfrm>
            <a:off x="8321039" y="2405572"/>
            <a:ext cx="156737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latin typeface="Museo Sans 300" panose="02000000000000000000" pitchFamily="50" charset="0"/>
              </a:rPr>
              <a:t>Step 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29E454-ADEB-4F04-8649-EEE2CB80E83B}"/>
              </a:ext>
            </a:extLst>
          </p:cNvPr>
          <p:cNvSpPr txBox="1"/>
          <p:nvPr/>
        </p:nvSpPr>
        <p:spPr>
          <a:xfrm>
            <a:off x="10344442" y="2405571"/>
            <a:ext cx="15169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latin typeface="Museo Sans 300" panose="02000000000000000000" pitchFamily="50" charset="0"/>
              </a:rPr>
              <a:t>Step 6</a:t>
            </a:r>
          </a:p>
        </p:txBody>
      </p:sp>
    </p:spTree>
    <p:extLst>
      <p:ext uri="{BB962C8B-B14F-4D97-AF65-F5344CB8AC3E}">
        <p14:creationId xmlns:p14="http://schemas.microsoft.com/office/powerpoint/2010/main" val="4186699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the Unit Election Rate?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4843768" y="2119391"/>
            <a:ext cx="4220435" cy="503034"/>
            <a:chOff x="3632826" y="2119391"/>
            <a:chExt cx="3165326" cy="503034"/>
          </a:xfrm>
        </p:grpSpPr>
        <p:grpSp>
          <p:nvGrpSpPr>
            <p:cNvPr id="53" name="Group 52"/>
            <p:cNvGrpSpPr/>
            <p:nvPr/>
          </p:nvGrpSpPr>
          <p:grpSpPr>
            <a:xfrm>
              <a:off x="3632826" y="2119391"/>
              <a:ext cx="3165326" cy="503034"/>
              <a:chOff x="3675340" y="2271791"/>
              <a:chExt cx="3165326" cy="503034"/>
            </a:xfrm>
          </p:grpSpPr>
          <p:sp>
            <p:nvSpPr>
              <p:cNvPr id="16" name="Oval 52"/>
              <p:cNvSpPr>
                <a:spLocks noChangeArrowheads="1"/>
              </p:cNvSpPr>
              <p:nvPr/>
            </p:nvSpPr>
            <p:spPr bwMode="auto">
              <a:xfrm>
                <a:off x="3695309" y="2287019"/>
                <a:ext cx="3145357" cy="48780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Oval 53"/>
              <p:cNvSpPr>
                <a:spLocks noChangeArrowheads="1"/>
              </p:cNvSpPr>
              <p:nvPr/>
            </p:nvSpPr>
            <p:spPr bwMode="auto">
              <a:xfrm>
                <a:off x="3675340" y="2271791"/>
                <a:ext cx="3114213" cy="487806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" name="Text Box 77"/>
            <p:cNvSpPr txBox="1">
              <a:spLocks noChangeArrowheads="1"/>
            </p:cNvSpPr>
            <p:nvPr/>
          </p:nvSpPr>
          <p:spPr bwMode="auto">
            <a:xfrm>
              <a:off x="4170026" y="2194390"/>
              <a:ext cx="2120244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 dirty="0">
                  <a:latin typeface="Museo Sans 300" panose="02000000000000000000" pitchFamily="50" charset="0"/>
                </a:rPr>
                <a:t>Units </a:t>
              </a:r>
              <a:r>
                <a:rPr lang="en-US" sz="1600" u="sng" dirty="0">
                  <a:latin typeface="Museo Sans 300" panose="02000000000000000000" pitchFamily="50" charset="0"/>
                </a:rPr>
                <a:t>without</a:t>
              </a:r>
              <a:r>
                <a:rPr lang="en-US" sz="1600" dirty="0">
                  <a:latin typeface="Museo Sans 300" panose="02000000000000000000" pitchFamily="50" charset="0"/>
                </a:rPr>
                <a:t> OA elections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358911" y="1828800"/>
            <a:ext cx="3768399" cy="1136258"/>
            <a:chOff x="3269183" y="1828800"/>
            <a:chExt cx="2826299" cy="1136258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3269183" y="1828800"/>
              <a:ext cx="2826299" cy="2419"/>
            </a:xfrm>
            <a:prstGeom prst="straightConnector1">
              <a:avLst/>
            </a:prstGeom>
            <a:ln w="25400">
              <a:solidFill>
                <a:schemeClr val="bg2">
                  <a:lumMod val="10000"/>
                </a:schemeClr>
              </a:solidFill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3269183" y="2962639"/>
              <a:ext cx="2826299" cy="2419"/>
            </a:xfrm>
            <a:prstGeom prst="straightConnector1">
              <a:avLst/>
            </a:prstGeom>
            <a:ln w="25400">
              <a:solidFill>
                <a:schemeClr val="bg2">
                  <a:lumMod val="10000"/>
                </a:schemeClr>
              </a:solidFill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Line 52"/>
          <p:cNvSpPr>
            <a:spLocks noChangeShapeType="1"/>
          </p:cNvSpPr>
          <p:nvPr/>
        </p:nvSpPr>
        <p:spPr bwMode="auto">
          <a:xfrm rot="16200000" flipH="1">
            <a:off x="4172227" y="2394226"/>
            <a:ext cx="1005016" cy="0"/>
          </a:xfrm>
          <a:prstGeom prst="line">
            <a:avLst/>
          </a:prstGeom>
          <a:noFill/>
          <a:ln w="101600">
            <a:solidFill>
              <a:schemeClr val="tx2">
                <a:lumMod val="60000"/>
                <a:lumOff val="40000"/>
              </a:schemeClr>
            </a:solidFill>
            <a:round/>
            <a:headEnd type="stealth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873715" y="1832611"/>
            <a:ext cx="2273717" cy="3674126"/>
            <a:chOff x="1405287" y="1832611"/>
            <a:chExt cx="1705288" cy="3674126"/>
          </a:xfrm>
        </p:grpSpPr>
        <p:grpSp>
          <p:nvGrpSpPr>
            <p:cNvPr id="5" name="Group 4"/>
            <p:cNvGrpSpPr/>
            <p:nvPr/>
          </p:nvGrpSpPr>
          <p:grpSpPr>
            <a:xfrm>
              <a:off x="1405287" y="1832611"/>
              <a:ext cx="1705288" cy="3674126"/>
              <a:chOff x="1582742" y="1752600"/>
              <a:chExt cx="1705288" cy="4041539"/>
            </a:xfrm>
          </p:grpSpPr>
          <p:sp>
            <p:nvSpPr>
              <p:cNvPr id="6" name="Rectangle 90"/>
              <p:cNvSpPr>
                <a:spLocks noChangeArrowheads="1"/>
              </p:cNvSpPr>
              <p:nvPr/>
            </p:nvSpPr>
            <p:spPr bwMode="auto">
              <a:xfrm>
                <a:off x="1622013" y="1805940"/>
                <a:ext cx="1666017" cy="3988199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" name="Rectangle 91"/>
              <p:cNvSpPr>
                <a:spLocks noChangeArrowheads="1"/>
              </p:cNvSpPr>
              <p:nvPr/>
            </p:nvSpPr>
            <p:spPr bwMode="auto">
              <a:xfrm>
                <a:off x="1582742" y="1752600"/>
                <a:ext cx="1666017" cy="3988199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" name="Title 1"/>
            <p:cNvSpPr txBox="1">
              <a:spLocks/>
            </p:cNvSpPr>
            <p:nvPr/>
          </p:nvSpPr>
          <p:spPr>
            <a:xfrm>
              <a:off x="1724439" y="2660576"/>
              <a:ext cx="1094443" cy="608965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rtl="0" eaLnBrk="1" latinLnBrk="0" hangingPunct="1">
                <a:spcBef>
                  <a:spcPct val="0"/>
                </a:spcBef>
                <a:buNone/>
                <a:defRPr kumimoji="0" sz="4300" kern="1200">
                  <a:solidFill>
                    <a:schemeClr val="tx2">
                      <a:satMod val="130000"/>
                    </a:schemeClr>
                  </a:solidFill>
                  <a:effectLst>
                    <a:outerShdw blurRad="50000" dist="30000" dir="5400000" algn="tl" rotWithShape="0">
                      <a:srgbClr val="000000">
                        <a:alpha val="30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extLst/>
            </a:lstStyle>
            <a:p>
              <a:pPr algn="ctr"/>
              <a:r>
                <a:rPr lang="en-US" sz="2800" b="1" dirty="0">
                  <a:solidFill>
                    <a:schemeClr val="tx1"/>
                  </a:solidFill>
                  <a:effectLst/>
                  <a:latin typeface="Museo Sans 300" panose="02000000000000000000" pitchFamily="50" charset="0"/>
                </a:rPr>
                <a:t>Units</a:t>
              </a:r>
              <a:endParaRPr lang="en-US" sz="2200" b="1" dirty="0">
                <a:solidFill>
                  <a:schemeClr val="tx1"/>
                </a:solidFill>
                <a:effectLst/>
                <a:latin typeface="Museo Sans 300" panose="02000000000000000000" pitchFamily="50" charset="0"/>
              </a:endParaRPr>
            </a:p>
          </p:txBody>
        </p:sp>
        <p:sp>
          <p:nvSpPr>
            <p:cNvPr id="39" name="Title 1"/>
            <p:cNvSpPr txBox="1">
              <a:spLocks/>
            </p:cNvSpPr>
            <p:nvPr/>
          </p:nvSpPr>
          <p:spPr>
            <a:xfrm>
              <a:off x="1503434" y="4050029"/>
              <a:ext cx="1509323" cy="1079971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rtl="0" eaLnBrk="1" latinLnBrk="0" hangingPunct="1">
                <a:spcBef>
                  <a:spcPct val="0"/>
                </a:spcBef>
                <a:buNone/>
                <a:defRPr kumimoji="0" sz="4300" kern="1200">
                  <a:solidFill>
                    <a:schemeClr val="tx2">
                      <a:satMod val="130000"/>
                    </a:schemeClr>
                  </a:solidFill>
                  <a:effectLst>
                    <a:outerShdw blurRad="50000" dist="30000" dir="5400000" algn="tl" rotWithShape="0">
                      <a:srgbClr val="000000">
                        <a:alpha val="30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extLst/>
            </a:lstStyle>
            <a:p>
              <a:pPr algn="ctr"/>
              <a:r>
                <a:rPr lang="en-US" sz="2400" b="1" dirty="0">
                  <a:solidFill>
                    <a:schemeClr val="accent3">
                      <a:lumMod val="50000"/>
                    </a:schemeClr>
                  </a:solidFill>
                  <a:effectLst/>
                  <a:latin typeface="Museo Sans 300" panose="02000000000000000000" pitchFamily="50" charset="0"/>
                </a:rPr>
                <a:t>Troops</a:t>
              </a:r>
              <a:r>
                <a:rPr lang="en-US" sz="2400" b="1" dirty="0">
                  <a:solidFill>
                    <a:schemeClr val="accent6">
                      <a:lumMod val="50000"/>
                    </a:schemeClr>
                  </a:solidFill>
                  <a:effectLst/>
                  <a:latin typeface="Museo Sans 300" panose="02000000000000000000" pitchFamily="50" charset="0"/>
                </a:rPr>
                <a:t> </a:t>
              </a:r>
              <a:r>
                <a:rPr lang="en-US" sz="2000" b="1" dirty="0">
                  <a:solidFill>
                    <a:schemeClr val="tx1"/>
                  </a:solidFill>
                  <a:effectLst/>
                  <a:latin typeface="Museo Sans 300" panose="02000000000000000000" pitchFamily="50" charset="0"/>
                </a:rPr>
                <a:t>and</a:t>
              </a:r>
              <a:endParaRPr lang="en-US" sz="2400" b="1" dirty="0">
                <a:solidFill>
                  <a:schemeClr val="tx1"/>
                </a:solidFill>
                <a:effectLst/>
                <a:latin typeface="Museo Sans 300" panose="02000000000000000000" pitchFamily="50" charset="0"/>
              </a:endParaRPr>
            </a:p>
            <a:p>
              <a:pPr algn="ctr"/>
              <a:r>
                <a:rPr lang="en-US" sz="2400" b="1" dirty="0">
                  <a:solidFill>
                    <a:schemeClr val="accent6">
                      <a:lumMod val="50000"/>
                    </a:schemeClr>
                  </a:solidFill>
                  <a:effectLst/>
                  <a:latin typeface="Museo Sans 300" panose="02000000000000000000" pitchFamily="50" charset="0"/>
                </a:rPr>
                <a:t>Teams</a:t>
              </a:r>
            </a:p>
          </p:txBody>
        </p:sp>
        <p:sp>
          <p:nvSpPr>
            <p:cNvPr id="40" name="Title 1"/>
            <p:cNvSpPr txBox="1">
              <a:spLocks/>
            </p:cNvSpPr>
            <p:nvPr/>
          </p:nvSpPr>
          <p:spPr>
            <a:xfrm>
              <a:off x="1659482" y="3126638"/>
              <a:ext cx="1238138" cy="983191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rtl="0" eaLnBrk="1" latinLnBrk="0" hangingPunct="1">
                <a:spcBef>
                  <a:spcPct val="0"/>
                </a:spcBef>
                <a:buNone/>
                <a:defRPr kumimoji="0" sz="4300" kern="1200">
                  <a:solidFill>
                    <a:schemeClr val="tx2">
                      <a:satMod val="130000"/>
                    </a:schemeClr>
                  </a:solidFill>
                  <a:effectLst>
                    <a:outerShdw blurRad="50000" dist="30000" dir="5400000" algn="tl" rotWithShape="0">
                      <a:srgbClr val="000000">
                        <a:alpha val="30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extLst/>
            </a:lstStyle>
            <a:p>
              <a:pPr algn="ctr"/>
              <a:r>
                <a:rPr lang="en-US" sz="2200" b="1" dirty="0">
                  <a:solidFill>
                    <a:schemeClr val="tx1"/>
                  </a:solidFill>
                  <a:effectLst/>
                  <a:latin typeface="Museo Sans 300" panose="02000000000000000000" pitchFamily="50" charset="0"/>
                </a:rPr>
                <a:t>in the council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391170" y="3035925"/>
            <a:ext cx="2271764" cy="2480608"/>
            <a:chOff x="4043377" y="3035925"/>
            <a:chExt cx="1703823" cy="2480608"/>
          </a:xfrm>
        </p:grpSpPr>
        <p:grpSp>
          <p:nvGrpSpPr>
            <p:cNvPr id="30" name="Group 29"/>
            <p:cNvGrpSpPr/>
            <p:nvPr/>
          </p:nvGrpSpPr>
          <p:grpSpPr>
            <a:xfrm>
              <a:off x="4043377" y="3035925"/>
              <a:ext cx="1703823" cy="2480608"/>
              <a:chOff x="4175007" y="3257550"/>
              <a:chExt cx="1703823" cy="2545080"/>
            </a:xfrm>
          </p:grpSpPr>
          <p:sp>
            <p:nvSpPr>
              <p:cNvPr id="32" name="Rectangle 90"/>
              <p:cNvSpPr>
                <a:spLocks noChangeArrowheads="1"/>
              </p:cNvSpPr>
              <p:nvPr/>
            </p:nvSpPr>
            <p:spPr bwMode="auto">
              <a:xfrm>
                <a:off x="4214255" y="3304567"/>
                <a:ext cx="1664575" cy="2498063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Rectangle 91"/>
              <p:cNvSpPr>
                <a:spLocks noChangeArrowheads="1"/>
              </p:cNvSpPr>
              <p:nvPr/>
            </p:nvSpPr>
            <p:spPr bwMode="auto">
              <a:xfrm>
                <a:off x="4175007" y="3257550"/>
                <a:ext cx="1664575" cy="2498063"/>
              </a:xfrm>
              <a:prstGeom prst="rect">
                <a:avLst/>
              </a:prstGeom>
              <a:solidFill>
                <a:srgbClr val="FF717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1" name="Title 1"/>
            <p:cNvSpPr txBox="1">
              <a:spLocks/>
            </p:cNvSpPr>
            <p:nvPr/>
          </p:nvSpPr>
          <p:spPr>
            <a:xfrm>
              <a:off x="4365556" y="3422143"/>
              <a:ext cx="1094443" cy="608965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rtl="0" eaLnBrk="1" latinLnBrk="0" hangingPunct="1">
                <a:spcBef>
                  <a:spcPct val="0"/>
                </a:spcBef>
                <a:buNone/>
                <a:defRPr kumimoji="0" sz="4300" kern="1200">
                  <a:solidFill>
                    <a:schemeClr val="tx2">
                      <a:satMod val="130000"/>
                    </a:schemeClr>
                  </a:solidFill>
                  <a:effectLst>
                    <a:outerShdw blurRad="50000" dist="30000" dir="5400000" algn="tl" rotWithShape="0">
                      <a:srgbClr val="000000">
                        <a:alpha val="30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extLst/>
            </a:lstStyle>
            <a:p>
              <a:pPr algn="ctr"/>
              <a:r>
                <a:rPr lang="en-US" sz="2800" b="1" dirty="0">
                  <a:solidFill>
                    <a:schemeClr val="tx1"/>
                  </a:solidFill>
                  <a:effectLst/>
                  <a:latin typeface="Museo Sans 300" panose="02000000000000000000" pitchFamily="50" charset="0"/>
                </a:rPr>
                <a:t>Units</a:t>
              </a:r>
              <a:endParaRPr lang="en-US" sz="2200" b="1" dirty="0">
                <a:solidFill>
                  <a:schemeClr val="tx1"/>
                </a:solidFill>
                <a:effectLst/>
                <a:latin typeface="Museo Sans 300" panose="02000000000000000000" pitchFamily="50" charset="0"/>
              </a:endParaRPr>
            </a:p>
          </p:txBody>
        </p:sp>
        <p:sp>
          <p:nvSpPr>
            <p:cNvPr id="42" name="Title 1"/>
            <p:cNvSpPr txBox="1">
              <a:spLocks/>
            </p:cNvSpPr>
            <p:nvPr/>
          </p:nvSpPr>
          <p:spPr>
            <a:xfrm>
              <a:off x="4150682" y="4193005"/>
              <a:ext cx="1522932" cy="1135591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rtl="0" eaLnBrk="1" latinLnBrk="0" hangingPunct="1">
                <a:spcBef>
                  <a:spcPct val="0"/>
                </a:spcBef>
                <a:buNone/>
                <a:defRPr kumimoji="0" sz="4300" kern="1200">
                  <a:solidFill>
                    <a:schemeClr val="tx2">
                      <a:satMod val="130000"/>
                    </a:schemeClr>
                  </a:solidFill>
                  <a:effectLst>
                    <a:outerShdw blurRad="50000" dist="30000" dir="5400000" algn="tl" rotWithShape="0">
                      <a:srgbClr val="000000">
                        <a:alpha val="30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extLst/>
            </a:lstStyle>
            <a:p>
              <a:pPr algn="ctr"/>
              <a:r>
                <a:rPr lang="en-US" sz="2000" b="1" dirty="0">
                  <a:solidFill>
                    <a:schemeClr val="tx1"/>
                  </a:solidFill>
                  <a:effectLst/>
                  <a:latin typeface="Museo Sans 300" panose="02000000000000000000" pitchFamily="50" charset="0"/>
                </a:rPr>
                <a:t>that hold </a:t>
              </a:r>
              <a:r>
                <a:rPr lang="en-US" sz="2400" b="1" dirty="0">
                  <a:solidFill>
                    <a:schemeClr val="tx1"/>
                  </a:solidFill>
                  <a:effectLst/>
                  <a:latin typeface="Museo Sans 300" panose="02000000000000000000" pitchFamily="50" charset="0"/>
                </a:rPr>
                <a:t>OA</a:t>
              </a:r>
              <a:r>
                <a:rPr lang="en-US" sz="2200" b="1" dirty="0">
                  <a:solidFill>
                    <a:schemeClr val="tx1"/>
                  </a:solidFill>
                  <a:effectLst/>
                  <a:latin typeface="Museo Sans 300" panose="02000000000000000000" pitchFamily="50" charset="0"/>
                </a:rPr>
                <a:t> elections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023373" y="3741276"/>
            <a:ext cx="3863828" cy="880924"/>
            <a:chOff x="6017529" y="3741275"/>
            <a:chExt cx="2897871" cy="880924"/>
          </a:xfrm>
        </p:grpSpPr>
        <p:grpSp>
          <p:nvGrpSpPr>
            <p:cNvPr id="51" name="Group 50"/>
            <p:cNvGrpSpPr/>
            <p:nvPr/>
          </p:nvGrpSpPr>
          <p:grpSpPr>
            <a:xfrm>
              <a:off x="6017529" y="3741275"/>
              <a:ext cx="2897871" cy="880924"/>
              <a:chOff x="6934200" y="3905250"/>
              <a:chExt cx="1381210" cy="880924"/>
            </a:xfrm>
          </p:grpSpPr>
          <p:sp>
            <p:nvSpPr>
              <p:cNvPr id="49" name="Oval 35"/>
              <p:cNvSpPr>
                <a:spLocks noChangeArrowheads="1"/>
              </p:cNvSpPr>
              <p:nvPr/>
            </p:nvSpPr>
            <p:spPr bwMode="auto">
              <a:xfrm>
                <a:off x="6969568" y="3951131"/>
                <a:ext cx="1345842" cy="83504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Oval 36"/>
              <p:cNvSpPr>
                <a:spLocks noChangeArrowheads="1"/>
              </p:cNvSpPr>
              <p:nvPr/>
            </p:nvSpPr>
            <p:spPr bwMode="auto">
              <a:xfrm>
                <a:off x="6934200" y="3905250"/>
                <a:ext cx="1345842" cy="83504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6" name="Text Box 77"/>
            <p:cNvSpPr txBox="1">
              <a:spLocks noChangeArrowheads="1"/>
            </p:cNvSpPr>
            <p:nvPr/>
          </p:nvSpPr>
          <p:spPr bwMode="auto">
            <a:xfrm>
              <a:off x="6353134" y="3908219"/>
              <a:ext cx="2305050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 i="1" dirty="0">
                  <a:latin typeface="Museo Sans 300" panose="02000000000000000000" pitchFamily="50" charset="0"/>
                </a:rPr>
                <a:t>This percentage is the Unit Election Rate</a:t>
              </a:r>
              <a:endParaRPr lang="en-US" sz="2000" i="1" dirty="0">
                <a:latin typeface="Museo Sans 300" panose="02000000000000000000" pitchFamily="50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203858" y="2974901"/>
            <a:ext cx="1468292" cy="2515148"/>
            <a:chOff x="6152893" y="2974901"/>
            <a:chExt cx="1101219" cy="2515148"/>
          </a:xfrm>
        </p:grpSpPr>
        <p:cxnSp>
          <p:nvCxnSpPr>
            <p:cNvPr id="47" name="Straight Arrow Connector 46"/>
            <p:cNvCxnSpPr/>
            <p:nvPr/>
          </p:nvCxnSpPr>
          <p:spPr>
            <a:xfrm>
              <a:off x="6152893" y="5481575"/>
              <a:ext cx="1076144" cy="8474"/>
            </a:xfrm>
            <a:prstGeom prst="straightConnector1">
              <a:avLst/>
            </a:prstGeom>
            <a:ln w="38100">
              <a:solidFill>
                <a:schemeClr val="bg2">
                  <a:lumMod val="10000"/>
                </a:schemeClr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>
              <a:off x="6177968" y="2974901"/>
              <a:ext cx="1076144" cy="8474"/>
            </a:xfrm>
            <a:prstGeom prst="straightConnector1">
              <a:avLst/>
            </a:prstGeom>
            <a:ln w="38100">
              <a:solidFill>
                <a:schemeClr val="bg2">
                  <a:lumMod val="10000"/>
                </a:schemeClr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Line 52"/>
          <p:cNvSpPr>
            <a:spLocks noChangeShapeType="1"/>
          </p:cNvSpPr>
          <p:nvPr/>
        </p:nvSpPr>
        <p:spPr bwMode="auto">
          <a:xfrm rot="16200000" flipH="1">
            <a:off x="7364006" y="4251792"/>
            <a:ext cx="2356173" cy="0"/>
          </a:xfrm>
          <a:prstGeom prst="line">
            <a:avLst/>
          </a:prstGeom>
          <a:noFill/>
          <a:ln w="127000">
            <a:solidFill>
              <a:schemeClr val="tx2">
                <a:lumMod val="60000"/>
                <a:lumOff val="40000"/>
              </a:schemeClr>
            </a:solidFill>
            <a:round/>
            <a:headEnd type="stealth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4" name="Text Box 77"/>
          <p:cNvSpPr txBox="1">
            <a:spLocks noChangeArrowheads="1"/>
          </p:cNvSpPr>
          <p:nvPr/>
        </p:nvSpPr>
        <p:spPr bwMode="auto">
          <a:xfrm>
            <a:off x="2031678" y="5598450"/>
            <a:ext cx="78637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  <a:latin typeface="Museo Sans 300" panose="02000000000000000000" pitchFamily="50" charset="0"/>
              </a:rPr>
              <a:t>Percentage of Troops &amp; Teams in the council that hold OA elections</a:t>
            </a:r>
          </a:p>
        </p:txBody>
      </p:sp>
    </p:spTree>
    <p:extLst>
      <p:ext uri="{BB962C8B-B14F-4D97-AF65-F5344CB8AC3E}">
        <p14:creationId xmlns:p14="http://schemas.microsoft.com/office/powerpoint/2010/main" val="274762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16" presetClass="entr" presetSubtype="4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6" presetClass="entr" presetSubtype="4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1478755" y="2388543"/>
            <a:ext cx="9259979" cy="1584951"/>
            <a:chOff x="2861358" y="2057400"/>
            <a:chExt cx="5840398" cy="1888599"/>
          </a:xfrm>
        </p:grpSpPr>
        <p:sp>
          <p:nvSpPr>
            <p:cNvPr id="18" name="Rectangle 14"/>
            <p:cNvSpPr>
              <a:spLocks noChangeArrowheads="1"/>
            </p:cNvSpPr>
            <p:nvPr/>
          </p:nvSpPr>
          <p:spPr bwMode="auto">
            <a:xfrm>
              <a:off x="3006678" y="2108546"/>
              <a:ext cx="5695078" cy="1837453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" name="Rectangle 15"/>
            <p:cNvSpPr>
              <a:spLocks noChangeArrowheads="1"/>
            </p:cNvSpPr>
            <p:nvPr/>
          </p:nvSpPr>
          <p:spPr bwMode="auto">
            <a:xfrm>
              <a:off x="2861358" y="2057400"/>
              <a:ext cx="5793162" cy="1837453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/>
              <a:endParaRPr lang="en-US" dirty="0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Is Unit Election Rate Calculated?</a:t>
            </a:r>
          </a:p>
        </p:txBody>
      </p:sp>
      <p:sp>
        <p:nvSpPr>
          <p:cNvPr id="10" name="Text Box 77"/>
          <p:cNvSpPr txBox="1">
            <a:spLocks noChangeArrowheads="1"/>
          </p:cNvSpPr>
          <p:nvPr/>
        </p:nvSpPr>
        <p:spPr bwMode="auto">
          <a:xfrm>
            <a:off x="2103528" y="2620964"/>
            <a:ext cx="797088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en-US" sz="2800" dirty="0">
                <a:latin typeface="Museo Sans 300" panose="02000000000000000000" pitchFamily="50" charset="0"/>
              </a:rPr>
              <a:t>Election Rate </a:t>
            </a:r>
            <a:r>
              <a:rPr lang="en-US" sz="2200" dirty="0">
                <a:latin typeface="Museo Sans 300" panose="02000000000000000000" pitchFamily="50" charset="0"/>
              </a:rPr>
              <a:t>measures the percentage of Troops &amp; Teams in the council that hold OA elections</a:t>
            </a:r>
          </a:p>
        </p:txBody>
      </p:sp>
      <p:sp>
        <p:nvSpPr>
          <p:cNvPr id="25" name="Text Box 77"/>
          <p:cNvSpPr txBox="1">
            <a:spLocks noChangeArrowheads="1"/>
          </p:cNvSpPr>
          <p:nvPr/>
        </p:nvSpPr>
        <p:spPr bwMode="auto">
          <a:xfrm>
            <a:off x="2572712" y="4884303"/>
            <a:ext cx="25465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dirty="0">
                <a:latin typeface="Museo Sans 300" panose="02000000000000000000" pitchFamily="50" charset="0"/>
              </a:rPr>
              <a:t>Election Rate  =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655852" y="4697910"/>
            <a:ext cx="4911177" cy="864691"/>
            <a:chOff x="4241888" y="4697909"/>
            <a:chExt cx="3683383" cy="864691"/>
          </a:xfrm>
        </p:grpSpPr>
        <p:sp>
          <p:nvSpPr>
            <p:cNvPr id="26" name="Text Box 77"/>
            <p:cNvSpPr txBox="1">
              <a:spLocks noChangeArrowheads="1"/>
            </p:cNvSpPr>
            <p:nvPr/>
          </p:nvSpPr>
          <p:spPr bwMode="auto">
            <a:xfrm>
              <a:off x="4974850" y="5162490"/>
              <a:ext cx="2121398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 dirty="0">
                  <a:solidFill>
                    <a:schemeClr val="accent1">
                      <a:lumMod val="50000"/>
                    </a:schemeClr>
                  </a:solidFill>
                  <a:latin typeface="Museo Sans 300" panose="02000000000000000000" pitchFamily="50" charset="0"/>
                </a:rPr>
                <a:t>Total number of units</a:t>
              </a:r>
              <a:endParaRPr lang="en-US" sz="2800" dirty="0">
                <a:solidFill>
                  <a:schemeClr val="accent1">
                    <a:lumMod val="50000"/>
                  </a:schemeClr>
                </a:solidFill>
                <a:latin typeface="Museo Sans 300" panose="02000000000000000000" pitchFamily="50" charset="0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4241888" y="5128349"/>
              <a:ext cx="3683383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 Box 77"/>
            <p:cNvSpPr txBox="1">
              <a:spLocks noChangeArrowheads="1"/>
            </p:cNvSpPr>
            <p:nvPr/>
          </p:nvSpPr>
          <p:spPr bwMode="auto">
            <a:xfrm>
              <a:off x="4572665" y="4697909"/>
              <a:ext cx="2964033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 dirty="0">
                  <a:solidFill>
                    <a:schemeClr val="accent1">
                      <a:lumMod val="50000"/>
                    </a:schemeClr>
                  </a:solidFill>
                  <a:latin typeface="Museo Sans 300" panose="02000000000000000000" pitchFamily="50" charset="0"/>
                </a:rPr>
                <a:t>Units conducting OA elections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9468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5964</TotalTime>
  <Words>674</Words>
  <Application>Microsoft Macintosh PowerPoint</Application>
  <PresentationFormat>Widescreen</PresentationFormat>
  <Paragraphs>129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Museo Sans 300</vt:lpstr>
      <vt:lpstr>Museo Slab 300</vt:lpstr>
      <vt:lpstr>Museo Slab 700</vt:lpstr>
      <vt:lpstr>Office Theme</vt:lpstr>
      <vt:lpstr>PowerPoint Presentation</vt:lpstr>
      <vt:lpstr>Link History</vt:lpstr>
      <vt:lpstr>Why a Metric is Chosen</vt:lpstr>
      <vt:lpstr>Link Purpose</vt:lpstr>
      <vt:lpstr>2018 Link Program</vt:lpstr>
      <vt:lpstr>Focus Area #1</vt:lpstr>
      <vt:lpstr>The Unit Elections Process</vt:lpstr>
      <vt:lpstr>What is the Unit Election Rate?</vt:lpstr>
      <vt:lpstr>How Is Unit Election Rate Calculated?</vt:lpstr>
      <vt:lpstr>Unit Election Rate Averages</vt:lpstr>
      <vt:lpstr>What Makes a Good Unit Election Rate?</vt:lpstr>
      <vt:lpstr>Units that Don’t Currently Hold Elections</vt:lpstr>
      <vt:lpstr>Leverage Captive Audiences &amp; Resource Units</vt:lpstr>
      <vt:lpstr>Form Relationships with Commissioners</vt:lpstr>
      <vt:lpstr>Calling Parties</vt:lpstr>
      <vt:lpstr>The Power of Positive Presence</vt:lpstr>
      <vt:lpstr>SURGE</vt:lpstr>
      <vt:lpstr>Membership Update</vt:lpstr>
      <vt:lpstr>Conducting High-Quality Elections</vt:lpstr>
      <vt:lpstr>Resource Your Unit Elections Teams</vt:lpstr>
      <vt:lpstr>Unit Election Training Video</vt:lpstr>
      <vt:lpstr>Standardize the Election</vt:lpstr>
      <vt:lpstr>Own Your Message</vt:lpstr>
      <vt:lpstr>Visit Units, Even if No Election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DeSocio</dc:creator>
  <cp:lastModifiedBy>Vick, Nathan</cp:lastModifiedBy>
  <cp:revision>72</cp:revision>
  <dcterms:created xsi:type="dcterms:W3CDTF">2015-11-02T21:41:21Z</dcterms:created>
  <dcterms:modified xsi:type="dcterms:W3CDTF">2018-11-02T13:22:15Z</dcterms:modified>
</cp:coreProperties>
</file>