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2"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56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US" sz="1200" b="0" i="0" u="none" strike="noStrike" cap="none" baseline="0">
                <a:solidFill>
                  <a:schemeClr val="dk1"/>
                </a:solidFill>
                <a:latin typeface="Calibri"/>
                <a:ea typeface="Calibri"/>
                <a:cs typeface="Calibri"/>
                <a:sym typeface="Calibri"/>
                <a:rtl val="0"/>
              </a:rPr>
              <a:t>‹#›</a:t>
            </a:fld>
            <a:endParaRPr lang="en-US" sz="1200" b="0" i="0" u="none" strike="noStrike" cap="none" baseline="0">
              <a:solidFill>
                <a:schemeClr val="dk1"/>
              </a:solidFill>
              <a:latin typeface="Calibri"/>
              <a:ea typeface="Calibri"/>
              <a:cs typeface="Calibri"/>
              <a:sym typeface="Calibri"/>
              <a:rtl val="0"/>
            </a:endParaRPr>
          </a:p>
        </p:txBody>
      </p:sp>
    </p:spTree>
    <p:extLst>
      <p:ext uri="{BB962C8B-B14F-4D97-AF65-F5344CB8AC3E}">
        <p14:creationId xmlns:p14="http://schemas.microsoft.com/office/powerpoint/2010/main" val="1063830660"/>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Shape 2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28" name="Shape 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Shape 3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34" name="Shape 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40" name="Shape 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9" name="Shape 4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a:solidFill>
                  <a:schemeClr val="dk1"/>
                </a:solidFill>
                <a:latin typeface="Calibri"/>
                <a:ea typeface="Calibri"/>
                <a:cs typeface="Calibri"/>
                <a:sym typeface="Calibri"/>
              </a:rPr>
              <a:t>The first step in building the training program is to know what you need to train for.  Think of all of your lodge or chapter activities and all of the job assignments that occur each year.  Those activities and lodge or chapter jobs form the requirements for what should be in the training program.</a:t>
            </a:r>
          </a:p>
          <a:p>
            <a:pPr marL="0" marR="0" lvl="0" indent="0" algn="l" rtl="0">
              <a:spcBef>
                <a:spcPts val="0"/>
              </a:spcBef>
              <a:buClr>
                <a:schemeClr val="dk1"/>
              </a:buClr>
              <a:buFont typeface="Arial"/>
              <a:buNone/>
            </a:pPr>
            <a:endParaRPr sz="1200" b="0" i="0" u="none" strike="noStrike" cap="none" baseline="0">
              <a:solidFill>
                <a:schemeClr val="dk1"/>
              </a:solidFill>
              <a:latin typeface="Calibri"/>
              <a:ea typeface="Calibri"/>
              <a:cs typeface="Calibri"/>
              <a:sym typeface="Calibri"/>
            </a:endParaRPr>
          </a:p>
        </p:txBody>
      </p:sp>
      <p:sp>
        <p:nvSpPr>
          <p:cNvPr id="50" name="Shape 5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US" sz="1200" b="0" i="0" u="none" strike="noStrike" cap="none" baseline="0">
                <a:solidFill>
                  <a:schemeClr val="dk1"/>
                </a:solidFill>
                <a:latin typeface="Calibri"/>
                <a:ea typeface="Calibri"/>
                <a:cs typeface="Calibri"/>
                <a:sym typeface="Calibri"/>
                <a:rtl val="0"/>
              </a:rPr>
              <a:t>4</a:t>
            </a:fld>
            <a:endParaRPr lang="en-US" sz="1200" b="0" i="0" u="none" strike="noStrike" cap="none" baseline="0">
              <a:solidFill>
                <a:schemeClr val="dk1"/>
              </a:solidFill>
              <a:latin typeface="Calibri"/>
              <a:ea typeface="Calibri"/>
              <a:cs typeface="Calibri"/>
              <a:sym typeface="Calibri"/>
              <a:rtl val="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61" name="Shape 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67" name="Shape 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79" name="Shape 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alphaModFix/>
          </a:blip>
          <a:stretch>
            <a:fillRect/>
          </a:stretch>
        </a:blipFill>
        <a:effectLst/>
      </p:bgPr>
    </p:bg>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685800" y="3987130"/>
            <a:ext cx="7772400" cy="773957"/>
          </a:xfrm>
          <a:prstGeom prst="rect">
            <a:avLst/>
          </a:prstGeom>
          <a:noFill/>
          <a:ln>
            <a:noFill/>
          </a:ln>
        </p:spPr>
        <p:txBody>
          <a:bodyPr lIns="91425" tIns="91425" rIns="91425" bIns="91425" anchor="ctr" anchorCtr="0"/>
          <a:lstStyle>
            <a:lvl1pPr marL="0" marR="0" indent="0" algn="ctr" rtl="0">
              <a:spcBef>
                <a:spcPts val="0"/>
              </a:spcBef>
              <a:buClr>
                <a:schemeClr val="dk1"/>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3" name="Shape 13"/>
          <p:cNvSpPr txBox="1">
            <a:spLocks noGrp="1"/>
          </p:cNvSpPr>
          <p:nvPr>
            <p:ph type="subTitle" idx="1"/>
          </p:nvPr>
        </p:nvSpPr>
        <p:spPr>
          <a:xfrm>
            <a:off x="685800" y="5087801"/>
            <a:ext cx="7772400" cy="660767"/>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 name="Shape 1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 name="Shape 19"/>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 name="Shape 20"/>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0" name="Shape 10"/>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a:lvl1pPr>
            <a:lvl2pPr marL="742950" marR="0" indent="-107950" algn="l" rtl="0">
              <a:spcBef>
                <a:spcPts val="560"/>
              </a:spcBef>
              <a:buClr>
                <a:schemeClr val="dk1"/>
              </a:buClr>
              <a:buFont typeface="Arial"/>
              <a:buChar char="–"/>
              <a:defRPr/>
            </a:lvl2pPr>
            <a:lvl3pPr marL="1143000" marR="0" indent="-76200" algn="l" rtl="0">
              <a:spcBef>
                <a:spcPts val="480"/>
              </a:spcBef>
              <a:buClr>
                <a:schemeClr val="dk1"/>
              </a:buClr>
              <a:buFont typeface="Arial"/>
              <a:buChar char="•"/>
              <a:defRPr/>
            </a:lvl3pPr>
            <a:lvl4pPr marL="1600200" marR="0" indent="-101600" algn="l" rtl="0">
              <a:spcBef>
                <a:spcPts val="400"/>
              </a:spcBef>
              <a:buClr>
                <a:schemeClr val="dk1"/>
              </a:buClr>
              <a:buFont typeface="Arial"/>
              <a:buChar char="–"/>
              <a:defRPr/>
            </a:lvl4pPr>
            <a:lvl5pPr marL="2057400" marR="0" indent="-101600" algn="l" rtl="0">
              <a:spcBef>
                <a:spcPts val="400"/>
              </a:spcBef>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training.oa-bsa.org/noac201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685800" y="3987130"/>
            <a:ext cx="7772400" cy="773957"/>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Arial"/>
              <a:buNone/>
            </a:pPr>
            <a:r>
              <a:rPr lang="en-US" sz="3600" b="0" i="0" u="none" strike="noStrike" cap="none" baseline="0">
                <a:solidFill>
                  <a:schemeClr val="dk1"/>
                </a:solidFill>
                <a:latin typeface="Arial"/>
                <a:ea typeface="Arial"/>
                <a:cs typeface="Arial"/>
                <a:sym typeface="Arial"/>
              </a:rPr>
              <a:t>Building Your Lodge Training Program</a:t>
            </a:r>
          </a:p>
        </p:txBody>
      </p:sp>
      <p:sp>
        <p:nvSpPr>
          <p:cNvPr id="25" name="Shape 25"/>
          <p:cNvSpPr txBox="1">
            <a:spLocks noGrp="1"/>
          </p:cNvSpPr>
          <p:nvPr>
            <p:ph type="subTitle" idx="1"/>
          </p:nvPr>
        </p:nvSpPr>
        <p:spPr>
          <a:xfrm>
            <a:off x="685800" y="5087801"/>
            <a:ext cx="7772400" cy="660767"/>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3200" b="0" i="0" u="none" strike="noStrike" cap="none" baseline="0">
                <a:solidFill>
                  <a:srgbClr val="888888"/>
                </a:solidFill>
                <a:latin typeface="Arial"/>
                <a:ea typeface="Arial"/>
                <a:cs typeface="Arial"/>
                <a:sym typeface="Arial"/>
              </a:rPr>
              <a:t>Lodge Training Program</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3200" b="0" i="0" u="none" strike="noStrike" cap="none" baseline="0">
                <a:solidFill>
                  <a:schemeClr val="dk1"/>
                </a:solidFill>
                <a:latin typeface="Arial"/>
                <a:ea typeface="Arial"/>
                <a:cs typeface="Arial"/>
                <a:sym typeface="Arial"/>
              </a:rPr>
              <a:t>DISCUSSION TOPICS</a:t>
            </a:r>
          </a:p>
        </p:txBody>
      </p:sp>
      <p:sp>
        <p:nvSpPr>
          <p:cNvPr id="31" name="Shape 3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81000" marR="0" lvl="0" indent="-342900" algn="l" rtl="0">
              <a:lnSpc>
                <a:spcPct val="200000"/>
              </a:lnSpc>
              <a:spcBef>
                <a:spcPts val="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Introduction</a:t>
            </a:r>
          </a:p>
          <a:p>
            <a:pPr marL="381000" marR="0" lvl="1" indent="-342900" algn="l" rtl="0">
              <a:lnSpc>
                <a:spcPct val="200000"/>
              </a:lnSpc>
              <a:spcBef>
                <a:spcPts val="40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What we need to train for</a:t>
            </a:r>
          </a:p>
          <a:p>
            <a:pPr marL="381000" marR="0" lvl="1" indent="-342900" algn="l" rtl="0">
              <a:lnSpc>
                <a:spcPct val="200000"/>
              </a:lnSpc>
              <a:spcBef>
                <a:spcPts val="40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Who is to be trained</a:t>
            </a:r>
          </a:p>
          <a:p>
            <a:pPr marL="381000" marR="0" lvl="1" indent="-342900" algn="l" rtl="0">
              <a:lnSpc>
                <a:spcPct val="200000"/>
              </a:lnSpc>
              <a:spcBef>
                <a:spcPts val="40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When to Provide the Training</a:t>
            </a:r>
          </a:p>
          <a:p>
            <a:pPr marL="381000" marR="0" lvl="0" indent="-342900" algn="l" rtl="0">
              <a:lnSpc>
                <a:spcPct val="200000"/>
              </a:lnSpc>
              <a:spcBef>
                <a:spcPts val="40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Questions</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anim calcmode="lin" valueType="num">
                                      <p:cBhvr additive="base">
                                        <p:cTn id="7" dur="500" fill="hold"/>
                                        <p:tgtEl>
                                          <p:spTgt spid="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1">
                                            <p:txEl>
                                              <p:pRg st="1" end="1"/>
                                            </p:txEl>
                                          </p:spTgt>
                                        </p:tgtEl>
                                        <p:attrNameLst>
                                          <p:attrName>style.visibility</p:attrName>
                                        </p:attrNameLst>
                                      </p:cBhvr>
                                      <p:to>
                                        <p:strVal val="visible"/>
                                      </p:to>
                                    </p:set>
                                    <p:anim calcmode="lin" valueType="num">
                                      <p:cBhvr additive="base">
                                        <p:cTn id="13" dur="500" fill="hold"/>
                                        <p:tgtEl>
                                          <p:spTgt spid="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1">
                                            <p:txEl>
                                              <p:pRg st="2" end="2"/>
                                            </p:txEl>
                                          </p:spTgt>
                                        </p:tgtEl>
                                        <p:attrNameLst>
                                          <p:attrName>style.visibility</p:attrName>
                                        </p:attrNameLst>
                                      </p:cBhvr>
                                      <p:to>
                                        <p:strVal val="visible"/>
                                      </p:to>
                                    </p:set>
                                    <p:anim calcmode="lin" valueType="num">
                                      <p:cBhvr additive="base">
                                        <p:cTn id="19" dur="500" fill="hold"/>
                                        <p:tgtEl>
                                          <p:spTgt spid="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1">
                                            <p:txEl>
                                              <p:pRg st="3" end="3"/>
                                            </p:txEl>
                                          </p:spTgt>
                                        </p:tgtEl>
                                        <p:attrNameLst>
                                          <p:attrName>style.visibility</p:attrName>
                                        </p:attrNameLst>
                                      </p:cBhvr>
                                      <p:to>
                                        <p:strVal val="visible"/>
                                      </p:to>
                                    </p:set>
                                    <p:anim calcmode="lin" valueType="num">
                                      <p:cBhvr additive="base">
                                        <p:cTn id="25" dur="500" fill="hold"/>
                                        <p:tgtEl>
                                          <p:spTgt spid="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1">
                                            <p:txEl>
                                              <p:pRg st="4" end="4"/>
                                            </p:txEl>
                                          </p:spTgt>
                                        </p:tgtEl>
                                        <p:attrNameLst>
                                          <p:attrName>style.visibility</p:attrName>
                                        </p:attrNameLst>
                                      </p:cBhvr>
                                      <p:to>
                                        <p:strVal val="visible"/>
                                      </p:to>
                                    </p:set>
                                    <p:anim calcmode="lin" valueType="num">
                                      <p:cBhvr additive="base">
                                        <p:cTn id="31" dur="500" fill="hold"/>
                                        <p:tgtEl>
                                          <p:spTgt spid="3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3200" b="0" i="0" u="none" strike="noStrike" cap="none" baseline="0">
                <a:solidFill>
                  <a:schemeClr val="dk1"/>
                </a:solidFill>
                <a:latin typeface="Arial"/>
                <a:ea typeface="Arial"/>
                <a:cs typeface="Arial"/>
                <a:sym typeface="Arial"/>
              </a:rPr>
              <a:t>INTRODUCTIONS</a:t>
            </a:r>
          </a:p>
        </p:txBody>
      </p:sp>
      <p:sp>
        <p:nvSpPr>
          <p:cNvPr id="37" name="Shape 3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81000" marR="0" lvl="0" indent="-342900" algn="l" rtl="0">
              <a:spcBef>
                <a:spcPts val="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Session Trainers</a:t>
            </a:r>
          </a:p>
          <a:p>
            <a:pPr marL="381000" marR="0" lvl="0" indent="-342900" algn="l" rtl="0">
              <a:spcBef>
                <a:spcPts val="40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Why are we training?</a:t>
            </a:r>
          </a:p>
          <a:p>
            <a:pPr marL="320040" marR="0" lvl="1" indent="-2540" algn="l" rtl="0">
              <a:spcBef>
                <a:spcPts val="360"/>
              </a:spcBef>
              <a:buClr>
                <a:schemeClr val="accent2"/>
              </a:buClr>
              <a:buSzPct val="25000"/>
              <a:buFont typeface="Noto Symbol"/>
              <a:buNone/>
            </a:pPr>
            <a:r>
              <a:rPr lang="en-US" sz="1800" b="0" i="0" u="none" strike="noStrike" cap="none" baseline="0" dirty="0">
                <a:solidFill>
                  <a:schemeClr val="dk1"/>
                </a:solidFill>
                <a:latin typeface="Arial"/>
                <a:ea typeface="Arial"/>
                <a:cs typeface="Arial"/>
                <a:sym typeface="Arial"/>
              </a:rPr>
              <a:t>Every year the Lodge and Chapters welcome new members, elect new officers and chooses new committee chairmen.  The Lodge and Chapters set goals for their Journey to Excellence as they serve the council, but may fall short if the leaders and individual </a:t>
            </a:r>
            <a:r>
              <a:rPr lang="en-US" sz="1800" b="0" i="0" u="none" strike="noStrike" cap="none" baseline="0" dirty="0" err="1">
                <a:solidFill>
                  <a:schemeClr val="dk1"/>
                </a:solidFill>
                <a:latin typeface="Arial"/>
                <a:ea typeface="Arial"/>
                <a:cs typeface="Arial"/>
                <a:sym typeface="Arial"/>
              </a:rPr>
              <a:t>Arrowmen</a:t>
            </a:r>
            <a:r>
              <a:rPr lang="en-US" sz="1800" b="0" i="0" u="none" strike="noStrike" cap="none" baseline="0" dirty="0">
                <a:solidFill>
                  <a:schemeClr val="dk1"/>
                </a:solidFill>
                <a:latin typeface="Arial"/>
                <a:ea typeface="Arial"/>
                <a:cs typeface="Arial"/>
                <a:sym typeface="Arial"/>
              </a:rPr>
              <a:t> are not trained in their roles as officers, committee chairmen or even what it means to be an </a:t>
            </a:r>
            <a:r>
              <a:rPr lang="en-US" sz="1800" b="0" i="0" u="none" strike="noStrike" cap="none" baseline="0" dirty="0" err="1">
                <a:solidFill>
                  <a:schemeClr val="dk1"/>
                </a:solidFill>
                <a:latin typeface="Arial"/>
                <a:ea typeface="Arial"/>
                <a:cs typeface="Arial"/>
                <a:sym typeface="Arial"/>
              </a:rPr>
              <a:t>Arrowman</a:t>
            </a:r>
            <a:r>
              <a:rPr lang="en-US" sz="1800" b="0" i="0" u="none" strike="noStrike" cap="none" baseline="0" dirty="0">
                <a:solidFill>
                  <a:schemeClr val="dk1"/>
                </a:solidFill>
                <a:latin typeface="Arial"/>
                <a:ea typeface="Arial"/>
                <a:cs typeface="Arial"/>
                <a:sym typeface="Arial"/>
              </a:rPr>
              <a:t>.  This session will provide the training to understand the different training needs and audiences that must be addressed in the Lodge training program for a successful Lodge year.</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anim calcmode="lin" valueType="num">
                                      <p:cBhvr additive="base">
                                        <p:cTn id="7" dur="500" fill="hold"/>
                                        <p:tgtEl>
                                          <p:spTgt spid="3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7">
                                            <p:txEl>
                                              <p:pRg st="1" end="1"/>
                                            </p:txEl>
                                          </p:spTgt>
                                        </p:tgtEl>
                                        <p:attrNameLst>
                                          <p:attrName>style.visibility</p:attrName>
                                        </p:attrNameLst>
                                      </p:cBhvr>
                                      <p:to>
                                        <p:strVal val="visible"/>
                                      </p:to>
                                    </p:set>
                                    <p:anim calcmode="lin" valueType="num">
                                      <p:cBhvr additive="base">
                                        <p:cTn id="13" dur="500" fill="hold"/>
                                        <p:tgtEl>
                                          <p:spTgt spid="3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anim calcmode="lin" valueType="num">
                                      <p:cBhvr additive="base">
                                        <p:cTn id="19" dur="500" fill="hold"/>
                                        <p:tgtEl>
                                          <p:spTgt spid="3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3200" b="0" i="0" u="none" strike="noStrike" cap="none" baseline="0">
                <a:solidFill>
                  <a:schemeClr val="dk1"/>
                </a:solidFill>
                <a:latin typeface="Arial"/>
                <a:ea typeface="Arial"/>
                <a:cs typeface="Arial"/>
                <a:sym typeface="Arial"/>
              </a:rPr>
              <a:t>WHAT WE NEED TO TRAIN FOR</a:t>
            </a:r>
          </a:p>
        </p:txBody>
      </p:sp>
      <p:sp>
        <p:nvSpPr>
          <p:cNvPr id="43" name="Shape 4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45720" marR="0" lvl="0" indent="-7619" algn="l" rtl="0">
              <a:spcBef>
                <a:spcPts val="0"/>
              </a:spcBef>
              <a:buClr>
                <a:schemeClr val="accent1"/>
              </a:buClr>
              <a:buSzPct val="25000"/>
              <a:buFont typeface="Noto Symbol"/>
              <a:buNone/>
            </a:pPr>
            <a:r>
              <a:rPr lang="en-US" sz="2000" b="0" i="0" u="none" strike="noStrike" cap="none" baseline="0" dirty="0">
                <a:solidFill>
                  <a:schemeClr val="dk1"/>
                </a:solidFill>
                <a:latin typeface="Arial"/>
                <a:ea typeface="Arial"/>
                <a:cs typeface="Arial"/>
                <a:sym typeface="Arial"/>
              </a:rPr>
              <a:t>The first step in building the training program is to know what you are training for.</a:t>
            </a:r>
          </a:p>
          <a:p>
            <a:pPr marL="274320" marR="0" lvl="0" indent="-109220" algn="l" rtl="0">
              <a:spcBef>
                <a:spcPts val="400"/>
              </a:spcBef>
              <a:buClr>
                <a:schemeClr val="accent1"/>
              </a:buClr>
              <a:buFont typeface="Noto Symbol"/>
              <a:buNone/>
            </a:pPr>
            <a:endParaRPr sz="2000" b="0" i="0" u="none" strike="noStrike" cap="none" baseline="0" dirty="0">
              <a:solidFill>
                <a:schemeClr val="dk2"/>
              </a:solidFill>
              <a:latin typeface="Arial"/>
              <a:ea typeface="Arial"/>
              <a:cs typeface="Arial"/>
              <a:sym typeface="Arial"/>
            </a:endParaRPr>
          </a:p>
          <a:p>
            <a:pPr marL="381000" marR="0" lvl="0" indent="-342900" algn="l" rtl="0">
              <a:spcBef>
                <a:spcPts val="40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What are the lodge or chapter activities that you do each year?</a:t>
            </a:r>
          </a:p>
          <a:p>
            <a:pPr marL="508000" marR="0" lvl="0" indent="-215900" algn="l" rtl="0">
              <a:spcBef>
                <a:spcPts val="400"/>
              </a:spcBef>
              <a:buClr>
                <a:schemeClr val="dk1"/>
              </a:buClr>
              <a:buFont typeface="Noto Symbol"/>
              <a:buNone/>
            </a:pPr>
            <a:endParaRPr sz="2000" b="0" i="0" u="none" strike="noStrike" cap="none" baseline="0" dirty="0">
              <a:solidFill>
                <a:schemeClr val="dk1"/>
              </a:solidFill>
              <a:latin typeface="Arial"/>
              <a:ea typeface="Arial"/>
              <a:cs typeface="Arial"/>
              <a:sym typeface="Arial"/>
            </a:endParaRPr>
          </a:p>
          <a:p>
            <a:pPr marL="274320" marR="0" lvl="0" indent="-109220" algn="l" rtl="0">
              <a:spcBef>
                <a:spcPts val="400"/>
              </a:spcBef>
              <a:buClr>
                <a:schemeClr val="accent1"/>
              </a:buClr>
              <a:buFont typeface="Noto Symbol"/>
              <a:buNone/>
            </a:pPr>
            <a:endParaRPr sz="2000" b="0" i="0" u="none" strike="noStrike" cap="none" baseline="0" dirty="0">
              <a:solidFill>
                <a:schemeClr val="dk2"/>
              </a:solidFill>
              <a:latin typeface="Arial"/>
              <a:ea typeface="Arial"/>
              <a:cs typeface="Arial"/>
              <a:sym typeface="Arial"/>
            </a:endParaRPr>
          </a:p>
          <a:p>
            <a:pPr marL="274320" marR="0" lvl="0" indent="-109220" algn="l" rtl="0">
              <a:spcBef>
                <a:spcPts val="400"/>
              </a:spcBef>
              <a:buClr>
                <a:schemeClr val="accent1"/>
              </a:buClr>
              <a:buFont typeface="Noto Symbol"/>
              <a:buNone/>
            </a:pPr>
            <a:endParaRPr sz="2000" b="0" i="0" u="none" strike="noStrike" cap="none" baseline="0" dirty="0">
              <a:solidFill>
                <a:schemeClr val="dk2"/>
              </a:solidFill>
              <a:latin typeface="Arial"/>
              <a:ea typeface="Arial"/>
              <a:cs typeface="Arial"/>
              <a:sym typeface="Arial"/>
            </a:endParaRPr>
          </a:p>
          <a:p>
            <a:pPr marL="274320" marR="0" lvl="0" indent="-109220" algn="l" rtl="0">
              <a:spcBef>
                <a:spcPts val="400"/>
              </a:spcBef>
              <a:buClr>
                <a:schemeClr val="accent1"/>
              </a:buClr>
              <a:buFont typeface="Noto Symbol"/>
              <a:buNone/>
            </a:pPr>
            <a:endParaRPr sz="2000" b="0" i="0" u="none" strike="noStrike" cap="none" baseline="0" dirty="0">
              <a:solidFill>
                <a:schemeClr val="dk2"/>
              </a:solidFill>
              <a:latin typeface="Arial"/>
              <a:ea typeface="Arial"/>
              <a:cs typeface="Arial"/>
              <a:sym typeface="Arial"/>
            </a:endParaRPr>
          </a:p>
          <a:p>
            <a:pPr marL="274320" marR="0" lvl="0" indent="-109220" algn="l" rtl="0">
              <a:spcBef>
                <a:spcPts val="400"/>
              </a:spcBef>
              <a:buClr>
                <a:schemeClr val="accent1"/>
              </a:buClr>
              <a:buFont typeface="Noto Symbol"/>
              <a:buNone/>
            </a:pPr>
            <a:endParaRPr sz="2000" b="0" i="0" u="none" strike="noStrike" cap="none" baseline="0" dirty="0">
              <a:solidFill>
                <a:schemeClr val="dk2"/>
              </a:solidFill>
              <a:latin typeface="Arial"/>
              <a:ea typeface="Arial"/>
              <a:cs typeface="Arial"/>
              <a:sym typeface="Arial"/>
            </a:endParaRPr>
          </a:p>
          <a:p>
            <a:pPr marL="274320" marR="0" lvl="0" indent="-109220" algn="l" rtl="0">
              <a:spcBef>
                <a:spcPts val="400"/>
              </a:spcBef>
              <a:buClr>
                <a:schemeClr val="accent1"/>
              </a:buClr>
              <a:buFont typeface="Noto Symbol"/>
              <a:buNone/>
            </a:pPr>
            <a:endParaRPr sz="2000" b="0" i="0" u="none" strike="noStrike" cap="none" baseline="0" dirty="0">
              <a:solidFill>
                <a:schemeClr val="dk2"/>
              </a:solidFill>
              <a:latin typeface="Arial"/>
              <a:ea typeface="Arial"/>
              <a:cs typeface="Arial"/>
              <a:sym typeface="Arial"/>
            </a:endParaRPr>
          </a:p>
        </p:txBody>
      </p:sp>
      <p:sp>
        <p:nvSpPr>
          <p:cNvPr id="44" name="Shape 44"/>
          <p:cNvSpPr txBox="1"/>
          <p:nvPr/>
        </p:nvSpPr>
        <p:spPr>
          <a:xfrm>
            <a:off x="685800" y="3570975"/>
            <a:ext cx="4160400" cy="20070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0" u="none" strike="noStrike" cap="none" baseline="0" dirty="0">
                <a:solidFill>
                  <a:schemeClr val="dk1"/>
                </a:solidFill>
                <a:latin typeface="Arial"/>
                <a:ea typeface="Arial"/>
                <a:cs typeface="Arial"/>
                <a:sym typeface="Arial"/>
                <a:rtl val="0"/>
              </a:rPr>
              <a:t>Lodge Executive Meetings</a:t>
            </a:r>
          </a:p>
          <a:p>
            <a:pPr marL="0" marR="0" lvl="0" indent="0" algn="l" rtl="0">
              <a:lnSpc>
                <a:spcPct val="100000"/>
              </a:lnSpc>
              <a:spcBef>
                <a:spcPts val="600"/>
              </a:spcBef>
              <a:spcAft>
                <a:spcPts val="0"/>
              </a:spcAft>
              <a:buClr>
                <a:schemeClr val="dk1"/>
              </a:buClr>
              <a:buSzPct val="25000"/>
              <a:buFont typeface="Arial"/>
              <a:buNone/>
            </a:pPr>
            <a:r>
              <a:rPr lang="en-US" sz="1800" b="0" i="0" u="none" strike="noStrike" cap="none" baseline="0" dirty="0">
                <a:solidFill>
                  <a:schemeClr val="dk1"/>
                </a:solidFill>
                <a:latin typeface="Arial"/>
                <a:ea typeface="Arial"/>
                <a:cs typeface="Arial"/>
                <a:sym typeface="Arial"/>
                <a:rtl val="0"/>
              </a:rPr>
              <a:t>New member orientations</a:t>
            </a:r>
          </a:p>
          <a:p>
            <a:pPr marL="0" marR="0" lvl="0" indent="0" algn="l" rtl="0">
              <a:lnSpc>
                <a:spcPct val="100000"/>
              </a:lnSpc>
              <a:spcBef>
                <a:spcPts val="600"/>
              </a:spcBef>
              <a:spcAft>
                <a:spcPts val="600"/>
              </a:spcAft>
              <a:buClr>
                <a:schemeClr val="dk1"/>
              </a:buClr>
              <a:buSzPct val="25000"/>
              <a:buFont typeface="Arial"/>
              <a:buNone/>
            </a:pPr>
            <a:r>
              <a:rPr lang="en-US" sz="1800" b="0" i="0" u="none" strike="noStrike" cap="none" baseline="0" dirty="0">
                <a:solidFill>
                  <a:schemeClr val="dk1"/>
                </a:solidFill>
                <a:latin typeface="Arial"/>
                <a:ea typeface="Arial"/>
                <a:cs typeface="Arial"/>
                <a:sym typeface="Arial"/>
                <a:rtl val="0"/>
              </a:rPr>
              <a:t>Service projects</a:t>
            </a:r>
          </a:p>
        </p:txBody>
      </p:sp>
      <p:sp>
        <p:nvSpPr>
          <p:cNvPr id="45" name="Shape 45"/>
          <p:cNvSpPr txBox="1"/>
          <p:nvPr/>
        </p:nvSpPr>
        <p:spPr>
          <a:xfrm>
            <a:off x="3714200" y="3560564"/>
            <a:ext cx="2819400" cy="10773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0" u="none" strike="noStrike" cap="none" baseline="0" dirty="0">
                <a:solidFill>
                  <a:schemeClr val="dk1"/>
                </a:solidFill>
                <a:latin typeface="Arial"/>
                <a:ea typeface="Arial"/>
                <a:cs typeface="Arial"/>
                <a:sym typeface="Arial"/>
                <a:rtl val="0"/>
              </a:rPr>
              <a:t>Chapter meetings</a:t>
            </a:r>
          </a:p>
          <a:p>
            <a:pPr marL="0" marR="0" lvl="0" indent="0" algn="l" rtl="0">
              <a:lnSpc>
                <a:spcPct val="100000"/>
              </a:lnSpc>
              <a:spcBef>
                <a:spcPts val="600"/>
              </a:spcBef>
              <a:spcAft>
                <a:spcPts val="0"/>
              </a:spcAft>
              <a:buClr>
                <a:schemeClr val="dk1"/>
              </a:buClr>
              <a:buSzPct val="25000"/>
              <a:buFont typeface="Arial"/>
              <a:buNone/>
            </a:pPr>
            <a:r>
              <a:rPr lang="en-US" sz="1800" b="0" i="0" u="none" strike="noStrike" cap="none" baseline="0" dirty="0">
                <a:solidFill>
                  <a:schemeClr val="dk1"/>
                </a:solidFill>
                <a:latin typeface="Arial"/>
                <a:ea typeface="Arial"/>
                <a:cs typeface="Arial"/>
                <a:sym typeface="Arial"/>
                <a:rtl val="0"/>
              </a:rPr>
              <a:t>Unit elections</a:t>
            </a:r>
          </a:p>
          <a:p>
            <a:pPr marL="0" marR="0" lvl="0" indent="0" algn="l" rtl="0">
              <a:lnSpc>
                <a:spcPct val="100000"/>
              </a:lnSpc>
              <a:spcBef>
                <a:spcPts val="600"/>
              </a:spcBef>
              <a:spcAft>
                <a:spcPts val="600"/>
              </a:spcAft>
              <a:buClr>
                <a:schemeClr val="dk1"/>
              </a:buClr>
              <a:buSzPct val="25000"/>
              <a:buFont typeface="Arial"/>
              <a:buNone/>
            </a:pPr>
            <a:r>
              <a:rPr lang="en-US" sz="1800" b="0" i="0" u="none" strike="noStrike" cap="none" baseline="0" dirty="0">
                <a:solidFill>
                  <a:schemeClr val="dk1"/>
                </a:solidFill>
                <a:latin typeface="Arial"/>
                <a:ea typeface="Arial"/>
                <a:cs typeface="Arial"/>
                <a:sym typeface="Arial"/>
                <a:rtl val="0"/>
              </a:rPr>
              <a:t>JTE activities</a:t>
            </a:r>
          </a:p>
        </p:txBody>
      </p:sp>
      <p:sp>
        <p:nvSpPr>
          <p:cNvPr id="46" name="Shape 46"/>
          <p:cNvSpPr txBox="1"/>
          <p:nvPr/>
        </p:nvSpPr>
        <p:spPr>
          <a:xfrm>
            <a:off x="5942850" y="3560564"/>
            <a:ext cx="2819400" cy="7232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0" u="none" strike="noStrike" cap="none" baseline="0" dirty="0">
                <a:solidFill>
                  <a:schemeClr val="dk1"/>
                </a:solidFill>
                <a:latin typeface="Arial"/>
                <a:ea typeface="Arial"/>
                <a:cs typeface="Arial"/>
                <a:sym typeface="Arial"/>
                <a:rtl val="0"/>
              </a:rPr>
              <a:t>New member inductions</a:t>
            </a:r>
          </a:p>
          <a:p>
            <a:pPr marL="0" marR="0" lvl="0" indent="0" algn="l" rtl="0">
              <a:lnSpc>
                <a:spcPct val="100000"/>
              </a:lnSpc>
              <a:spcBef>
                <a:spcPts val="600"/>
              </a:spcBef>
              <a:spcAft>
                <a:spcPts val="600"/>
              </a:spcAft>
              <a:buClr>
                <a:schemeClr val="dk1"/>
              </a:buClr>
              <a:buSzPct val="25000"/>
              <a:buFont typeface="Arial"/>
              <a:buNone/>
            </a:pPr>
            <a:r>
              <a:rPr lang="en-US" sz="1800" b="0" i="0" u="none" strike="noStrike" cap="none" baseline="0" dirty="0">
                <a:solidFill>
                  <a:schemeClr val="dk1"/>
                </a:solidFill>
                <a:latin typeface="Arial"/>
                <a:ea typeface="Arial"/>
                <a:cs typeface="Arial"/>
                <a:sym typeface="Arial"/>
                <a:rtl val="0"/>
              </a:rPr>
              <a:t>Camp promotions</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anim calcmode="lin" valueType="num">
                                      <p:cBhvr additive="base">
                                        <p:cTn id="7" dur="500" fill="hold"/>
                                        <p:tgtEl>
                                          <p:spTgt spid="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3">
                                            <p:txEl>
                                              <p:pRg st="2" end="2"/>
                                            </p:txEl>
                                          </p:spTgt>
                                        </p:tgtEl>
                                        <p:attrNameLst>
                                          <p:attrName>style.visibility</p:attrName>
                                        </p:attrNameLst>
                                      </p:cBhvr>
                                      <p:to>
                                        <p:strVal val="visible"/>
                                      </p:to>
                                    </p:set>
                                    <p:anim calcmode="lin" valueType="num">
                                      <p:cBhvr additive="base">
                                        <p:cTn id="13" dur="500" fill="hold"/>
                                        <p:tgtEl>
                                          <p:spTgt spid="4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anim calcmode="lin" valueType="num">
                                      <p:cBhvr additive="base">
                                        <p:cTn id="19" dur="500" fill="hold"/>
                                        <p:tgtEl>
                                          <p:spTgt spid="44"/>
                                        </p:tgtEl>
                                        <p:attrNameLst>
                                          <p:attrName>ppt_x</p:attrName>
                                        </p:attrNameLst>
                                      </p:cBhvr>
                                      <p:tavLst>
                                        <p:tav tm="0">
                                          <p:val>
                                            <p:strVal val="0-#ppt_w/2"/>
                                          </p:val>
                                        </p:tav>
                                        <p:tav tm="100000">
                                          <p:val>
                                            <p:strVal val="#ppt_x"/>
                                          </p:val>
                                        </p:tav>
                                      </p:tavLst>
                                    </p:anim>
                                    <p:anim calcmode="lin" valueType="num">
                                      <p:cBhvr additive="base">
                                        <p:cTn id="20" dur="500" fill="hold"/>
                                        <p:tgtEl>
                                          <p:spTgt spid="4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
                                        </p:tgtEl>
                                        <p:attrNameLst>
                                          <p:attrName>style.visibility</p:attrName>
                                        </p:attrNameLst>
                                      </p:cBhvr>
                                      <p:to>
                                        <p:strVal val="visible"/>
                                      </p:to>
                                    </p:set>
                                    <p:anim calcmode="lin" valueType="num">
                                      <p:cBhvr additive="base">
                                        <p:cTn id="25" dur="500" fill="hold"/>
                                        <p:tgtEl>
                                          <p:spTgt spid="45"/>
                                        </p:tgtEl>
                                        <p:attrNameLst>
                                          <p:attrName>ppt_x</p:attrName>
                                        </p:attrNameLst>
                                      </p:cBhvr>
                                      <p:tavLst>
                                        <p:tav tm="0">
                                          <p:val>
                                            <p:strVal val="0-#ppt_w/2"/>
                                          </p:val>
                                        </p:tav>
                                        <p:tav tm="100000">
                                          <p:val>
                                            <p:strVal val="#ppt_x"/>
                                          </p:val>
                                        </p:tav>
                                      </p:tavLst>
                                    </p:anim>
                                    <p:anim calcmode="lin" valueType="num">
                                      <p:cBhvr additive="base">
                                        <p:cTn id="26" dur="500" fill="hold"/>
                                        <p:tgtEl>
                                          <p:spTgt spid="4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6"/>
                                        </p:tgtEl>
                                        <p:attrNameLst>
                                          <p:attrName>style.visibility</p:attrName>
                                        </p:attrNameLst>
                                      </p:cBhvr>
                                      <p:to>
                                        <p:strVal val="visible"/>
                                      </p:to>
                                    </p:set>
                                    <p:anim calcmode="lin" valueType="num">
                                      <p:cBhvr additive="base">
                                        <p:cTn id="31" dur="500" fill="hold"/>
                                        <p:tgtEl>
                                          <p:spTgt spid="46"/>
                                        </p:tgtEl>
                                        <p:attrNameLst>
                                          <p:attrName>ppt_x</p:attrName>
                                        </p:attrNameLst>
                                      </p:cBhvr>
                                      <p:tavLst>
                                        <p:tav tm="0">
                                          <p:val>
                                            <p:strVal val="0-#ppt_w/2"/>
                                          </p:val>
                                        </p:tav>
                                        <p:tav tm="100000">
                                          <p:val>
                                            <p:strVal val="#ppt_x"/>
                                          </p:val>
                                        </p:tav>
                                      </p:tavLst>
                                    </p:anim>
                                    <p:anim calcmode="lin" valueType="num">
                                      <p:cBhvr additive="base">
                                        <p:cTn id="32"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3200" b="0" i="0" u="none" strike="noStrike" cap="none" baseline="0">
                <a:solidFill>
                  <a:schemeClr val="dk1"/>
                </a:solidFill>
                <a:latin typeface="Arial"/>
                <a:ea typeface="Arial"/>
                <a:cs typeface="Arial"/>
                <a:sym typeface="Arial"/>
              </a:rPr>
              <a:t>WHO IS TO BE TRAINED</a:t>
            </a:r>
          </a:p>
        </p:txBody>
      </p:sp>
      <p:sp>
        <p:nvSpPr>
          <p:cNvPr id="53" name="Shape 5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45720" marR="0" lvl="0" indent="-7619" algn="l" rtl="0">
              <a:spcBef>
                <a:spcPts val="0"/>
              </a:spcBef>
              <a:buClr>
                <a:schemeClr val="accent1"/>
              </a:buClr>
              <a:buSzPct val="25000"/>
              <a:buFont typeface="Noto Symbol"/>
              <a:buNone/>
            </a:pPr>
            <a:r>
              <a:rPr lang="en-US" sz="2000" b="0" i="0" u="none" strike="noStrike" cap="none" baseline="0" dirty="0">
                <a:solidFill>
                  <a:schemeClr val="dk1"/>
                </a:solidFill>
                <a:latin typeface="Arial"/>
                <a:ea typeface="Arial"/>
                <a:cs typeface="Arial"/>
                <a:sym typeface="Arial"/>
              </a:rPr>
              <a:t>Now that we have the activities, let’s look at who is involved in these activities and identify those we need to train.</a:t>
            </a:r>
          </a:p>
          <a:p>
            <a:pPr marL="274320" marR="0" lvl="0" indent="-109220" algn="l" rtl="0">
              <a:spcBef>
                <a:spcPts val="400"/>
              </a:spcBef>
              <a:buClr>
                <a:schemeClr val="accent1"/>
              </a:buClr>
              <a:buFont typeface="Noto Symbol"/>
              <a:buNone/>
            </a:pPr>
            <a:endParaRPr sz="1100" b="0" i="0" u="none" strike="noStrike" cap="none" baseline="0" dirty="0">
              <a:solidFill>
                <a:schemeClr val="dk2"/>
              </a:solidFill>
              <a:latin typeface="Arial"/>
              <a:ea typeface="Arial"/>
              <a:cs typeface="Arial"/>
              <a:sym typeface="Arial"/>
            </a:endParaRPr>
          </a:p>
          <a:p>
            <a:pPr marL="381000" marR="0" lvl="0" indent="-342900" algn="l" rtl="0">
              <a:spcBef>
                <a:spcPts val="40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What are some of the leadership positions that should be included in the training?</a:t>
            </a:r>
          </a:p>
          <a:p>
            <a:pPr marL="38100" marR="0" lvl="0" indent="0" algn="l" rtl="0">
              <a:spcBef>
                <a:spcPts val="400"/>
              </a:spcBef>
              <a:buClr>
                <a:schemeClr val="accent1"/>
              </a:buClr>
              <a:buFont typeface="Arial"/>
              <a:buNone/>
            </a:pPr>
            <a:endParaRPr sz="1800" b="0" i="0" u="none" strike="noStrike" cap="none" baseline="0" dirty="0">
              <a:solidFill>
                <a:schemeClr val="dk2"/>
              </a:solidFill>
              <a:latin typeface="Arial"/>
              <a:ea typeface="Arial"/>
              <a:cs typeface="Arial"/>
              <a:sym typeface="Arial"/>
            </a:endParaRPr>
          </a:p>
          <a:p>
            <a:pPr marL="274320" marR="0" lvl="0" indent="-109220" algn="l" rtl="0">
              <a:spcBef>
                <a:spcPts val="400"/>
              </a:spcBef>
              <a:buClr>
                <a:schemeClr val="accent1"/>
              </a:buClr>
              <a:buFont typeface="Noto Symbol"/>
              <a:buNone/>
            </a:pPr>
            <a:endParaRPr sz="2000" b="0" i="0" u="none" strike="noStrike" cap="none" baseline="0" dirty="0">
              <a:solidFill>
                <a:schemeClr val="dk2"/>
              </a:solidFill>
              <a:latin typeface="Arial"/>
              <a:ea typeface="Arial"/>
              <a:cs typeface="Arial"/>
              <a:sym typeface="Arial"/>
            </a:endParaRPr>
          </a:p>
          <a:p>
            <a:pPr marL="45720" marR="0" lvl="0" indent="-7619" algn="l" rtl="0">
              <a:spcBef>
                <a:spcPts val="400"/>
              </a:spcBef>
              <a:buClr>
                <a:schemeClr val="accent1"/>
              </a:buClr>
              <a:buFont typeface="Noto Symbol"/>
              <a:buNone/>
            </a:pPr>
            <a:endParaRPr sz="2000" b="0" i="0" u="none" strike="noStrike" cap="none" baseline="0" dirty="0">
              <a:solidFill>
                <a:schemeClr val="dk2"/>
              </a:solidFill>
              <a:latin typeface="Arial"/>
              <a:ea typeface="Arial"/>
              <a:cs typeface="Arial"/>
              <a:sym typeface="Arial"/>
            </a:endParaRPr>
          </a:p>
          <a:p>
            <a:pPr marL="274320" marR="0" lvl="0" indent="-160020" algn="l" rtl="0">
              <a:spcBef>
                <a:spcPts val="400"/>
              </a:spcBef>
              <a:buClr>
                <a:schemeClr val="accent1"/>
              </a:buClr>
              <a:buFont typeface="Noto Symbol"/>
              <a:buNone/>
            </a:pPr>
            <a:endParaRPr sz="1200" b="0" i="0" u="none" strike="noStrike" cap="none" baseline="0" dirty="0">
              <a:solidFill>
                <a:schemeClr val="dk2"/>
              </a:solidFill>
              <a:latin typeface="Arial"/>
              <a:ea typeface="Arial"/>
              <a:cs typeface="Arial"/>
              <a:sym typeface="Arial"/>
            </a:endParaRPr>
          </a:p>
          <a:p>
            <a:pPr marL="381000" marR="0" lvl="0" indent="-342900" algn="l" rtl="0">
              <a:spcBef>
                <a:spcPts val="40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What about new members?  Should they get some training or orientation?</a:t>
            </a:r>
          </a:p>
        </p:txBody>
      </p:sp>
      <p:sp>
        <p:nvSpPr>
          <p:cNvPr id="54" name="Shape 54"/>
          <p:cNvSpPr txBox="1"/>
          <p:nvPr/>
        </p:nvSpPr>
        <p:spPr>
          <a:xfrm>
            <a:off x="715506" y="3276600"/>
            <a:ext cx="2971799" cy="10773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1" u="none" strike="noStrike" cap="none" baseline="0" dirty="0">
                <a:solidFill>
                  <a:schemeClr val="dk1"/>
                </a:solidFill>
                <a:latin typeface="Arial"/>
                <a:ea typeface="Arial"/>
                <a:cs typeface="Arial"/>
                <a:sym typeface="Arial"/>
                <a:rtl val="0"/>
              </a:rPr>
              <a:t>Lodge officers</a:t>
            </a:r>
          </a:p>
          <a:p>
            <a:pPr marL="0" marR="0" lvl="0" indent="0" algn="l" rtl="0">
              <a:lnSpc>
                <a:spcPct val="100000"/>
              </a:lnSpc>
              <a:spcBef>
                <a:spcPts val="600"/>
              </a:spcBef>
              <a:spcAft>
                <a:spcPts val="0"/>
              </a:spcAft>
              <a:buClr>
                <a:schemeClr val="dk1"/>
              </a:buClr>
              <a:buSzPct val="25000"/>
              <a:buFont typeface="Arial"/>
              <a:buNone/>
            </a:pPr>
            <a:r>
              <a:rPr lang="en-US" sz="1800" b="0" i="1" u="none" strike="noStrike" cap="none" baseline="0" dirty="0">
                <a:solidFill>
                  <a:schemeClr val="dk1"/>
                </a:solidFill>
                <a:latin typeface="Arial"/>
                <a:ea typeface="Arial"/>
                <a:cs typeface="Arial"/>
                <a:sym typeface="Arial"/>
                <a:rtl val="0"/>
              </a:rPr>
              <a:t>Lodge committee chairmen</a:t>
            </a:r>
          </a:p>
          <a:p>
            <a:pPr marL="0" marR="0" lvl="0" indent="0" algn="l" rtl="0">
              <a:lnSpc>
                <a:spcPct val="100000"/>
              </a:lnSpc>
              <a:spcBef>
                <a:spcPts val="600"/>
              </a:spcBef>
              <a:spcAft>
                <a:spcPts val="600"/>
              </a:spcAft>
              <a:buClr>
                <a:schemeClr val="dk1"/>
              </a:buClr>
              <a:buSzPct val="25000"/>
              <a:buFont typeface="Arial"/>
              <a:buNone/>
            </a:pPr>
            <a:r>
              <a:rPr lang="en-US" sz="1800" b="0" i="1" u="none" strike="noStrike" cap="none" baseline="0" dirty="0">
                <a:solidFill>
                  <a:schemeClr val="dk1"/>
                </a:solidFill>
                <a:latin typeface="Arial"/>
                <a:ea typeface="Arial"/>
                <a:cs typeface="Arial"/>
                <a:sym typeface="Arial"/>
                <a:rtl val="0"/>
              </a:rPr>
              <a:t>Lodge associate advisers</a:t>
            </a:r>
          </a:p>
        </p:txBody>
      </p:sp>
      <p:sp>
        <p:nvSpPr>
          <p:cNvPr id="55" name="Shape 55"/>
          <p:cNvSpPr txBox="1"/>
          <p:nvPr/>
        </p:nvSpPr>
        <p:spPr>
          <a:xfrm>
            <a:off x="3657600" y="3280475"/>
            <a:ext cx="3124199" cy="10773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1" u="none" strike="noStrike" cap="none" baseline="0" dirty="0">
                <a:solidFill>
                  <a:schemeClr val="dk1"/>
                </a:solidFill>
                <a:latin typeface="Arial"/>
                <a:ea typeface="Arial"/>
                <a:cs typeface="Arial"/>
                <a:sym typeface="Arial"/>
                <a:rtl val="0"/>
              </a:rPr>
              <a:t>Chapter officers</a:t>
            </a:r>
          </a:p>
          <a:p>
            <a:pPr marL="0" marR="0" lvl="0" indent="0" algn="l" rtl="0">
              <a:lnSpc>
                <a:spcPct val="100000"/>
              </a:lnSpc>
              <a:spcBef>
                <a:spcPts val="600"/>
              </a:spcBef>
              <a:spcAft>
                <a:spcPts val="0"/>
              </a:spcAft>
              <a:buClr>
                <a:schemeClr val="dk1"/>
              </a:buClr>
              <a:buSzPct val="25000"/>
              <a:buFont typeface="Arial"/>
              <a:buNone/>
            </a:pPr>
            <a:r>
              <a:rPr lang="en-US" sz="1800" b="0" i="1" u="none" strike="noStrike" cap="none" baseline="0" dirty="0">
                <a:solidFill>
                  <a:schemeClr val="dk1"/>
                </a:solidFill>
                <a:latin typeface="Arial"/>
                <a:ea typeface="Arial"/>
                <a:cs typeface="Arial"/>
                <a:sym typeface="Arial"/>
                <a:rtl val="0"/>
              </a:rPr>
              <a:t>Chapter committee chairmen</a:t>
            </a:r>
          </a:p>
          <a:p>
            <a:pPr marL="0" marR="0" lvl="0" indent="0" algn="l" rtl="0">
              <a:lnSpc>
                <a:spcPct val="100000"/>
              </a:lnSpc>
              <a:spcBef>
                <a:spcPts val="600"/>
              </a:spcBef>
              <a:spcAft>
                <a:spcPts val="600"/>
              </a:spcAft>
              <a:buClr>
                <a:schemeClr val="dk1"/>
              </a:buClr>
              <a:buSzPct val="25000"/>
              <a:buFont typeface="Arial"/>
              <a:buNone/>
            </a:pPr>
            <a:r>
              <a:rPr lang="en-US" sz="1800" b="0" i="1" u="none" strike="noStrike" cap="none" baseline="0" dirty="0">
                <a:solidFill>
                  <a:schemeClr val="dk1"/>
                </a:solidFill>
                <a:latin typeface="Arial"/>
                <a:ea typeface="Arial"/>
                <a:cs typeface="Arial"/>
                <a:sym typeface="Arial"/>
                <a:rtl val="0"/>
              </a:rPr>
              <a:t>Chapter associate advisers</a:t>
            </a:r>
          </a:p>
        </p:txBody>
      </p:sp>
      <p:sp>
        <p:nvSpPr>
          <p:cNvPr id="56" name="Shape 56"/>
          <p:cNvSpPr txBox="1"/>
          <p:nvPr/>
        </p:nvSpPr>
        <p:spPr>
          <a:xfrm>
            <a:off x="6781799" y="3299848"/>
            <a:ext cx="2514599" cy="10773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1" u="none" strike="noStrike" cap="none" baseline="0" dirty="0" err="1">
                <a:solidFill>
                  <a:schemeClr val="dk1"/>
                </a:solidFill>
                <a:latin typeface="Arial"/>
                <a:ea typeface="Arial"/>
                <a:cs typeface="Arial"/>
                <a:sym typeface="Arial"/>
                <a:rtl val="0"/>
              </a:rPr>
              <a:t>Elangomats</a:t>
            </a:r>
            <a:endParaRPr lang="en-US" sz="1800" b="0" i="1" u="none" strike="noStrike" cap="none" baseline="0" dirty="0">
              <a:solidFill>
                <a:schemeClr val="dk1"/>
              </a:solidFill>
              <a:latin typeface="Arial"/>
              <a:ea typeface="Arial"/>
              <a:cs typeface="Arial"/>
              <a:sym typeface="Arial"/>
              <a:rtl val="0"/>
            </a:endParaRPr>
          </a:p>
          <a:p>
            <a:pPr marL="0" marR="0" lvl="0" indent="0" algn="l" rtl="0">
              <a:lnSpc>
                <a:spcPct val="100000"/>
              </a:lnSpc>
              <a:spcBef>
                <a:spcPts val="600"/>
              </a:spcBef>
              <a:spcAft>
                <a:spcPts val="0"/>
              </a:spcAft>
              <a:buClr>
                <a:schemeClr val="dk1"/>
              </a:buClr>
              <a:buSzPct val="25000"/>
              <a:buFont typeface="Arial"/>
              <a:buNone/>
            </a:pPr>
            <a:r>
              <a:rPr lang="en-US" sz="1800" b="0" i="1" u="none" strike="noStrike" cap="none" baseline="0" dirty="0" err="1">
                <a:solidFill>
                  <a:schemeClr val="dk1"/>
                </a:solidFill>
                <a:latin typeface="Arial"/>
                <a:ea typeface="Arial"/>
                <a:cs typeface="Arial"/>
                <a:sym typeface="Arial"/>
                <a:rtl val="0"/>
              </a:rPr>
              <a:t>Nimats</a:t>
            </a:r>
            <a:endParaRPr lang="en-US" sz="1800" b="0" i="1" u="none" strike="noStrike" cap="none" baseline="0" dirty="0">
              <a:solidFill>
                <a:schemeClr val="dk1"/>
              </a:solidFill>
              <a:latin typeface="Arial"/>
              <a:ea typeface="Arial"/>
              <a:cs typeface="Arial"/>
              <a:sym typeface="Arial"/>
              <a:rtl val="0"/>
            </a:endParaRPr>
          </a:p>
          <a:p>
            <a:pPr marL="0" marR="0" lvl="0" indent="0" algn="l" rtl="0">
              <a:lnSpc>
                <a:spcPct val="100000"/>
              </a:lnSpc>
              <a:spcBef>
                <a:spcPts val="600"/>
              </a:spcBef>
              <a:spcAft>
                <a:spcPts val="600"/>
              </a:spcAft>
              <a:buClr>
                <a:schemeClr val="dk1"/>
              </a:buClr>
              <a:buSzPct val="25000"/>
              <a:buFont typeface="Arial"/>
              <a:buNone/>
            </a:pPr>
            <a:r>
              <a:rPr lang="en-US" sz="1800" b="0" i="1" u="none" strike="noStrike" cap="none" baseline="0" dirty="0">
                <a:solidFill>
                  <a:schemeClr val="dk1"/>
                </a:solidFill>
                <a:latin typeface="Arial"/>
                <a:ea typeface="Arial"/>
                <a:cs typeface="Arial"/>
                <a:sym typeface="Arial"/>
                <a:rtl val="0"/>
              </a:rPr>
              <a:t>Ceremonialists</a:t>
            </a:r>
          </a:p>
        </p:txBody>
      </p:sp>
      <p:sp>
        <p:nvSpPr>
          <p:cNvPr id="57" name="Shape 57"/>
          <p:cNvSpPr txBox="1"/>
          <p:nvPr/>
        </p:nvSpPr>
        <p:spPr>
          <a:xfrm>
            <a:off x="685800" y="5181600"/>
            <a:ext cx="2971799" cy="369332"/>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600"/>
              </a:spcAft>
              <a:buClr>
                <a:schemeClr val="dk1"/>
              </a:buClr>
              <a:buSzPct val="25000"/>
              <a:buFont typeface="Arial"/>
              <a:buNone/>
            </a:pPr>
            <a:r>
              <a:rPr lang="en-US" sz="1800" b="0" i="1" u="none" strike="noStrike" cap="none" baseline="0" dirty="0">
                <a:solidFill>
                  <a:schemeClr val="dk1"/>
                </a:solidFill>
                <a:latin typeface="Arial"/>
                <a:ea typeface="Arial"/>
                <a:cs typeface="Arial"/>
                <a:sym typeface="Arial"/>
                <a:rtl val="0"/>
              </a:rPr>
              <a:t>New Ordeal members</a:t>
            </a:r>
          </a:p>
        </p:txBody>
      </p:sp>
      <p:sp>
        <p:nvSpPr>
          <p:cNvPr id="58" name="Shape 58"/>
          <p:cNvSpPr txBox="1"/>
          <p:nvPr/>
        </p:nvSpPr>
        <p:spPr>
          <a:xfrm>
            <a:off x="3657600" y="5181600"/>
            <a:ext cx="3124199" cy="369332"/>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600"/>
              </a:spcAft>
              <a:buClr>
                <a:schemeClr val="dk1"/>
              </a:buClr>
              <a:buSzPct val="25000"/>
              <a:buFont typeface="Arial"/>
              <a:buNone/>
            </a:pPr>
            <a:r>
              <a:rPr lang="en-US" sz="1800" b="0" i="1" u="none" strike="noStrike" cap="none" baseline="0" dirty="0">
                <a:solidFill>
                  <a:schemeClr val="dk1"/>
                </a:solidFill>
                <a:latin typeface="Arial"/>
                <a:ea typeface="Arial"/>
                <a:cs typeface="Arial"/>
                <a:sym typeface="Arial"/>
                <a:rtl val="0"/>
              </a:rPr>
              <a:t>New Brotherhood members</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
                                            <p:txEl>
                                              <p:pRg st="0" end="0"/>
                                            </p:txEl>
                                          </p:spTgt>
                                        </p:tgtEl>
                                        <p:attrNameLst>
                                          <p:attrName>style.visibility</p:attrName>
                                        </p:attrNameLst>
                                      </p:cBhvr>
                                      <p:to>
                                        <p:strVal val="visible"/>
                                      </p:to>
                                    </p:set>
                                    <p:anim calcmode="lin" valueType="num">
                                      <p:cBhvr additive="base">
                                        <p:cTn id="7" dur="500" fill="hold"/>
                                        <p:tgtEl>
                                          <p:spTgt spid="5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
                                            <p:txEl>
                                              <p:pRg st="2" end="2"/>
                                            </p:txEl>
                                          </p:spTgt>
                                        </p:tgtEl>
                                        <p:attrNameLst>
                                          <p:attrName>style.visibility</p:attrName>
                                        </p:attrNameLst>
                                      </p:cBhvr>
                                      <p:to>
                                        <p:strVal val="visible"/>
                                      </p:to>
                                    </p:set>
                                    <p:anim calcmode="lin" valueType="num">
                                      <p:cBhvr additive="base">
                                        <p:cTn id="13" dur="500" fill="hold"/>
                                        <p:tgtEl>
                                          <p:spTgt spid="5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0-#ppt_w/2"/>
                                          </p:val>
                                        </p:tav>
                                        <p:tav tm="100000">
                                          <p:val>
                                            <p:strVal val="#ppt_x"/>
                                          </p:val>
                                        </p:tav>
                                      </p:tavLst>
                                    </p:anim>
                                    <p:anim calcmode="lin" valueType="num">
                                      <p:cBhvr additive="base">
                                        <p:cTn id="20" dur="500" fill="hold"/>
                                        <p:tgtEl>
                                          <p:spTgt spid="5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5"/>
                                        </p:tgtEl>
                                        <p:attrNameLst>
                                          <p:attrName>style.visibility</p:attrName>
                                        </p:attrNameLst>
                                      </p:cBhvr>
                                      <p:to>
                                        <p:strVal val="visible"/>
                                      </p:to>
                                    </p:set>
                                    <p:anim calcmode="lin" valueType="num">
                                      <p:cBhvr additive="base">
                                        <p:cTn id="25" dur="500" fill="hold"/>
                                        <p:tgtEl>
                                          <p:spTgt spid="55"/>
                                        </p:tgtEl>
                                        <p:attrNameLst>
                                          <p:attrName>ppt_x</p:attrName>
                                        </p:attrNameLst>
                                      </p:cBhvr>
                                      <p:tavLst>
                                        <p:tav tm="0">
                                          <p:val>
                                            <p:strVal val="0-#ppt_w/2"/>
                                          </p:val>
                                        </p:tav>
                                        <p:tav tm="100000">
                                          <p:val>
                                            <p:strVal val="#ppt_x"/>
                                          </p:val>
                                        </p:tav>
                                      </p:tavLst>
                                    </p:anim>
                                    <p:anim calcmode="lin" valueType="num">
                                      <p:cBhvr additive="base">
                                        <p:cTn id="26" dur="500" fill="hold"/>
                                        <p:tgtEl>
                                          <p:spTgt spid="5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6"/>
                                        </p:tgtEl>
                                        <p:attrNameLst>
                                          <p:attrName>style.visibility</p:attrName>
                                        </p:attrNameLst>
                                      </p:cBhvr>
                                      <p:to>
                                        <p:strVal val="visible"/>
                                      </p:to>
                                    </p:set>
                                    <p:anim calcmode="lin" valueType="num">
                                      <p:cBhvr additive="base">
                                        <p:cTn id="31" dur="500" fill="hold"/>
                                        <p:tgtEl>
                                          <p:spTgt spid="56"/>
                                        </p:tgtEl>
                                        <p:attrNameLst>
                                          <p:attrName>ppt_x</p:attrName>
                                        </p:attrNameLst>
                                      </p:cBhvr>
                                      <p:tavLst>
                                        <p:tav tm="0">
                                          <p:val>
                                            <p:strVal val="0-#ppt_w/2"/>
                                          </p:val>
                                        </p:tav>
                                        <p:tav tm="100000">
                                          <p:val>
                                            <p:strVal val="#ppt_x"/>
                                          </p:val>
                                        </p:tav>
                                      </p:tavLst>
                                    </p:anim>
                                    <p:anim calcmode="lin" valueType="num">
                                      <p:cBhvr additive="base">
                                        <p:cTn id="32" dur="5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53">
                                            <p:txEl>
                                              <p:pRg st="7" end="7"/>
                                            </p:txEl>
                                          </p:spTgt>
                                        </p:tgtEl>
                                        <p:attrNameLst>
                                          <p:attrName>style.visibility</p:attrName>
                                        </p:attrNameLst>
                                      </p:cBhvr>
                                      <p:to>
                                        <p:strVal val="visible"/>
                                      </p:to>
                                    </p:set>
                                    <p:anim calcmode="lin" valueType="num">
                                      <p:cBhvr additive="base">
                                        <p:cTn id="37" dur="500" fill="hold"/>
                                        <p:tgtEl>
                                          <p:spTgt spid="53">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7"/>
                                        </p:tgtEl>
                                        <p:attrNameLst>
                                          <p:attrName>style.visibility</p:attrName>
                                        </p:attrNameLst>
                                      </p:cBhvr>
                                      <p:to>
                                        <p:strVal val="visible"/>
                                      </p:to>
                                    </p:set>
                                    <p:anim calcmode="lin" valueType="num">
                                      <p:cBhvr additive="base">
                                        <p:cTn id="43" dur="500" fill="hold"/>
                                        <p:tgtEl>
                                          <p:spTgt spid="57"/>
                                        </p:tgtEl>
                                        <p:attrNameLst>
                                          <p:attrName>ppt_x</p:attrName>
                                        </p:attrNameLst>
                                      </p:cBhvr>
                                      <p:tavLst>
                                        <p:tav tm="0">
                                          <p:val>
                                            <p:strVal val="0-#ppt_w/2"/>
                                          </p:val>
                                        </p:tav>
                                        <p:tav tm="100000">
                                          <p:val>
                                            <p:strVal val="#ppt_x"/>
                                          </p:val>
                                        </p:tav>
                                      </p:tavLst>
                                    </p:anim>
                                    <p:anim calcmode="lin" valueType="num">
                                      <p:cBhvr additive="base">
                                        <p:cTn id="44" dur="500" fill="hold"/>
                                        <p:tgtEl>
                                          <p:spTgt spid="57"/>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8"/>
                                        </p:tgtEl>
                                        <p:attrNameLst>
                                          <p:attrName>style.visibility</p:attrName>
                                        </p:attrNameLst>
                                      </p:cBhvr>
                                      <p:to>
                                        <p:strVal val="visible"/>
                                      </p:to>
                                    </p:set>
                                    <p:anim calcmode="lin" valueType="num">
                                      <p:cBhvr additive="base">
                                        <p:cTn id="49" dur="500" fill="hold"/>
                                        <p:tgtEl>
                                          <p:spTgt spid="58"/>
                                        </p:tgtEl>
                                        <p:attrNameLst>
                                          <p:attrName>ppt_x</p:attrName>
                                        </p:attrNameLst>
                                      </p:cBhvr>
                                      <p:tavLst>
                                        <p:tav tm="0">
                                          <p:val>
                                            <p:strVal val="0-#ppt_w/2"/>
                                          </p:val>
                                        </p:tav>
                                        <p:tav tm="100000">
                                          <p:val>
                                            <p:strVal val="#ppt_x"/>
                                          </p:val>
                                        </p:tav>
                                      </p:tavLst>
                                    </p:anim>
                                    <p:anim calcmode="lin" valueType="num">
                                      <p:cBhvr additive="base">
                                        <p:cTn id="50" dur="500" fill="hold"/>
                                        <p:tgtEl>
                                          <p:spTgt spid="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6" grpId="0"/>
      <p:bldP spid="57" grpId="0"/>
      <p:bldP spid="5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3200" b="0" i="0" u="none" strike="noStrike" cap="none" baseline="0">
                <a:solidFill>
                  <a:schemeClr val="dk1"/>
                </a:solidFill>
                <a:latin typeface="Arial"/>
                <a:ea typeface="Arial"/>
                <a:cs typeface="Arial"/>
                <a:sym typeface="Arial"/>
              </a:rPr>
              <a:t>SCHEDULING THE TRAINING</a:t>
            </a:r>
          </a:p>
        </p:txBody>
      </p:sp>
      <p:sp>
        <p:nvSpPr>
          <p:cNvPr id="64" name="Shape 64"/>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8101" marR="0" lvl="0" indent="0" algn="l" rtl="0">
              <a:spcBef>
                <a:spcPts val="0"/>
              </a:spcBef>
              <a:buClr>
                <a:schemeClr val="dk1"/>
              </a:buClr>
              <a:buSzPct val="25000"/>
              <a:buFont typeface="Arial"/>
              <a:buNone/>
            </a:pPr>
            <a:r>
              <a:rPr lang="en-US" sz="2000" b="0" i="0" u="none" strike="noStrike" cap="none" baseline="0" dirty="0">
                <a:solidFill>
                  <a:schemeClr val="dk1"/>
                </a:solidFill>
                <a:latin typeface="Arial"/>
                <a:ea typeface="Arial"/>
                <a:cs typeface="Arial"/>
                <a:sym typeface="Arial"/>
              </a:rPr>
              <a:t>Now that we know what we should train for and who should be trained, let’s look at when the training should occur.</a:t>
            </a:r>
          </a:p>
          <a:p>
            <a:pPr marL="381001" marR="0" lvl="0" indent="-215901" algn="l" rtl="0">
              <a:spcBef>
                <a:spcPts val="400"/>
              </a:spcBef>
              <a:buClr>
                <a:schemeClr val="dk1"/>
              </a:buClr>
              <a:buFont typeface="Noto Symbol"/>
              <a:buNone/>
            </a:pPr>
            <a:endParaRPr sz="2000" b="0" i="0" u="none" strike="noStrike" cap="none" baseline="0" dirty="0">
              <a:solidFill>
                <a:schemeClr val="dk1"/>
              </a:solidFill>
              <a:latin typeface="Arial"/>
              <a:ea typeface="Arial"/>
              <a:cs typeface="Arial"/>
              <a:sym typeface="Arial"/>
            </a:endParaRPr>
          </a:p>
          <a:p>
            <a:pPr marL="381000" marR="0" lvl="0" indent="-342900" algn="l" rtl="0">
              <a:spcBef>
                <a:spcPts val="400"/>
              </a:spcBef>
              <a:buClr>
                <a:schemeClr val="dk1"/>
              </a:buClr>
              <a:buSzPct val="100000"/>
              <a:buFont typeface="Noto Symbol"/>
              <a:buChar char="▪"/>
            </a:pPr>
            <a:r>
              <a:rPr lang="en-US" sz="2000" b="0" i="0" u="none" strike="noStrike" cap="none" baseline="0" dirty="0">
                <a:solidFill>
                  <a:schemeClr val="dk1"/>
                </a:solidFill>
                <a:latin typeface="Arial"/>
                <a:ea typeface="Arial"/>
                <a:cs typeface="Arial"/>
                <a:sym typeface="Arial"/>
              </a:rPr>
              <a:t>When should the training occur?</a:t>
            </a:r>
          </a:p>
          <a:p>
            <a:pPr marL="590550" marR="0" lvl="2" indent="-285750" algn="l" rtl="0">
              <a:spcBef>
                <a:spcPts val="320"/>
              </a:spcBef>
              <a:buClr>
                <a:schemeClr val="dk1"/>
              </a:buClr>
              <a:buSzPct val="100000"/>
              <a:buFont typeface="Arial"/>
              <a:buChar char="•"/>
            </a:pPr>
            <a:r>
              <a:rPr lang="en-US" sz="1800" b="0" i="0" u="none" strike="noStrike" cap="none" baseline="0" dirty="0">
                <a:solidFill>
                  <a:schemeClr val="dk1"/>
                </a:solidFill>
                <a:latin typeface="Arial"/>
                <a:ea typeface="Arial"/>
                <a:cs typeface="Arial"/>
                <a:sym typeface="Arial"/>
              </a:rPr>
              <a:t>Training between new officer elections and taking office (Lodge and Chapter)</a:t>
            </a:r>
          </a:p>
          <a:p>
            <a:pPr marL="590550" marR="0" lvl="2" indent="-285750" algn="l" rtl="0">
              <a:spcBef>
                <a:spcPts val="320"/>
              </a:spcBef>
              <a:buClr>
                <a:schemeClr val="dk1"/>
              </a:buClr>
              <a:buSzPct val="100000"/>
              <a:buFont typeface="Arial"/>
              <a:buChar char="•"/>
            </a:pPr>
            <a:r>
              <a:rPr lang="en-US" sz="1800" b="0" i="0" u="none" strike="noStrike" cap="none" baseline="0" dirty="0">
                <a:solidFill>
                  <a:schemeClr val="dk1"/>
                </a:solidFill>
                <a:latin typeface="Arial"/>
                <a:ea typeface="Arial"/>
                <a:cs typeface="Arial"/>
                <a:sym typeface="Arial"/>
              </a:rPr>
              <a:t>Training/orienting new Ordeal members after their induction</a:t>
            </a:r>
          </a:p>
          <a:p>
            <a:pPr marL="590550" marR="0" lvl="2" indent="-285750" algn="l" rtl="0">
              <a:spcBef>
                <a:spcPts val="320"/>
              </a:spcBef>
              <a:buClr>
                <a:schemeClr val="dk1"/>
              </a:buClr>
              <a:buSzPct val="100000"/>
              <a:buFont typeface="Arial"/>
              <a:buChar char="•"/>
            </a:pPr>
            <a:r>
              <a:rPr lang="en-US" sz="1800" b="0" i="0" u="none" strike="noStrike" cap="none" baseline="0" dirty="0">
                <a:solidFill>
                  <a:schemeClr val="dk1"/>
                </a:solidFill>
                <a:latin typeface="Arial"/>
                <a:ea typeface="Arial"/>
                <a:cs typeface="Arial"/>
                <a:sym typeface="Arial"/>
              </a:rPr>
              <a:t>Training/orienting new Brotherhood members after their induction</a:t>
            </a:r>
          </a:p>
          <a:p>
            <a:pPr marL="590550" marR="0" lvl="2" indent="-285750" algn="l" rtl="0">
              <a:spcBef>
                <a:spcPts val="320"/>
              </a:spcBef>
              <a:buClr>
                <a:schemeClr val="dk1"/>
              </a:buClr>
              <a:buSzPct val="100000"/>
              <a:buFont typeface="Arial"/>
              <a:buChar char="•"/>
            </a:pPr>
            <a:r>
              <a:rPr lang="en-US" sz="1800" b="0" i="0" u="none" strike="noStrike" cap="none" baseline="0" dirty="0">
                <a:solidFill>
                  <a:schemeClr val="dk1"/>
                </a:solidFill>
                <a:latin typeface="Arial"/>
                <a:ea typeface="Arial"/>
                <a:cs typeface="Arial"/>
                <a:sym typeface="Arial"/>
              </a:rPr>
              <a:t>Training </a:t>
            </a:r>
            <a:r>
              <a:rPr lang="en-US" sz="1800" b="0" i="0" u="none" strike="noStrike" cap="none" baseline="0" dirty="0" err="1">
                <a:solidFill>
                  <a:schemeClr val="dk1"/>
                </a:solidFill>
                <a:latin typeface="Arial"/>
                <a:ea typeface="Arial"/>
                <a:cs typeface="Arial"/>
                <a:sym typeface="Arial"/>
              </a:rPr>
              <a:t>Elangomats</a:t>
            </a:r>
            <a:r>
              <a:rPr lang="en-US" sz="1800" b="0" i="0" u="none" strike="noStrike" cap="none" baseline="0" dirty="0">
                <a:solidFill>
                  <a:schemeClr val="dk1"/>
                </a:solidFill>
                <a:latin typeface="Arial"/>
                <a:ea typeface="Arial"/>
                <a:cs typeface="Arial"/>
                <a:sym typeface="Arial"/>
              </a:rPr>
              <a:t> and </a:t>
            </a:r>
            <a:r>
              <a:rPr lang="en-US" sz="1800" b="0" i="0" u="none" strike="noStrike" cap="none" baseline="0" dirty="0" err="1">
                <a:solidFill>
                  <a:schemeClr val="dk1"/>
                </a:solidFill>
                <a:latin typeface="Arial"/>
                <a:ea typeface="Arial"/>
                <a:cs typeface="Arial"/>
                <a:sym typeface="Arial"/>
              </a:rPr>
              <a:t>Nimats</a:t>
            </a:r>
            <a:r>
              <a:rPr lang="en-US" sz="1800" b="0" i="0" u="none" strike="noStrike" cap="none" baseline="0" dirty="0">
                <a:solidFill>
                  <a:schemeClr val="dk1"/>
                </a:solidFill>
                <a:latin typeface="Arial"/>
                <a:ea typeface="Arial"/>
                <a:cs typeface="Arial"/>
                <a:sym typeface="Arial"/>
              </a:rPr>
              <a:t> prior to induction weekend</a:t>
            </a:r>
          </a:p>
          <a:p>
            <a:pPr marL="590550" marR="0" lvl="2" indent="-285750" algn="l" rtl="0">
              <a:spcBef>
                <a:spcPts val="320"/>
              </a:spcBef>
              <a:buClr>
                <a:schemeClr val="dk1"/>
              </a:buClr>
              <a:buSzPct val="100000"/>
              <a:buFont typeface="Arial"/>
              <a:buChar char="•"/>
            </a:pPr>
            <a:r>
              <a:rPr lang="en-US" sz="1800" b="0" i="0" u="none" strike="noStrike" cap="none" baseline="0" dirty="0">
                <a:solidFill>
                  <a:schemeClr val="dk1"/>
                </a:solidFill>
                <a:latin typeface="Arial"/>
                <a:ea typeface="Arial"/>
                <a:cs typeface="Arial"/>
                <a:sym typeface="Arial"/>
              </a:rPr>
              <a:t>Training ceremony teams prior to induction weekends</a:t>
            </a:r>
          </a:p>
          <a:p>
            <a:pPr marL="508000" marR="0" lvl="0" indent="-215900" algn="l" rtl="0">
              <a:spcBef>
                <a:spcPts val="400"/>
              </a:spcBef>
              <a:buClr>
                <a:schemeClr val="dk1"/>
              </a:buClr>
              <a:buFont typeface="Noto Symbol"/>
              <a:buNone/>
            </a:pPr>
            <a:endParaRPr sz="2000" b="0" i="0" u="none" strike="noStrike" cap="none" baseline="0" dirty="0">
              <a:solidFill>
                <a:schemeClr val="dk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4">
                                            <p:txEl>
                                              <p:pRg st="0" end="0"/>
                                            </p:txEl>
                                          </p:spTgt>
                                        </p:tgtEl>
                                        <p:attrNameLst>
                                          <p:attrName>style.visibility</p:attrName>
                                        </p:attrNameLst>
                                      </p:cBhvr>
                                      <p:to>
                                        <p:strVal val="visible"/>
                                      </p:to>
                                    </p:set>
                                    <p:anim calcmode="lin" valueType="num">
                                      <p:cBhvr additive="base">
                                        <p:cTn id="7" dur="500" fill="hold"/>
                                        <p:tgtEl>
                                          <p:spTgt spid="6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4">
                                            <p:txEl>
                                              <p:pRg st="2" end="2"/>
                                            </p:txEl>
                                          </p:spTgt>
                                        </p:tgtEl>
                                        <p:attrNameLst>
                                          <p:attrName>style.visibility</p:attrName>
                                        </p:attrNameLst>
                                      </p:cBhvr>
                                      <p:to>
                                        <p:strVal val="visible"/>
                                      </p:to>
                                    </p:set>
                                    <p:anim calcmode="lin" valueType="num">
                                      <p:cBhvr additive="base">
                                        <p:cTn id="13" dur="500" fill="hold"/>
                                        <p:tgtEl>
                                          <p:spTgt spid="6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4">
                                            <p:txEl>
                                              <p:pRg st="3" end="3"/>
                                            </p:txEl>
                                          </p:spTgt>
                                        </p:tgtEl>
                                        <p:attrNameLst>
                                          <p:attrName>style.visibility</p:attrName>
                                        </p:attrNameLst>
                                      </p:cBhvr>
                                      <p:to>
                                        <p:strVal val="visible"/>
                                      </p:to>
                                    </p:set>
                                    <p:anim calcmode="lin" valueType="num">
                                      <p:cBhvr additive="base">
                                        <p:cTn id="19" dur="500" fill="hold"/>
                                        <p:tgtEl>
                                          <p:spTgt spid="64">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64">
                                            <p:txEl>
                                              <p:pRg st="4" end="4"/>
                                            </p:txEl>
                                          </p:spTgt>
                                        </p:tgtEl>
                                        <p:attrNameLst>
                                          <p:attrName>style.visibility</p:attrName>
                                        </p:attrNameLst>
                                      </p:cBhvr>
                                      <p:to>
                                        <p:strVal val="visible"/>
                                      </p:to>
                                    </p:set>
                                    <p:anim calcmode="lin" valueType="num">
                                      <p:cBhvr additive="base">
                                        <p:cTn id="25" dur="500" fill="hold"/>
                                        <p:tgtEl>
                                          <p:spTgt spid="64">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64">
                                            <p:txEl>
                                              <p:pRg st="5" end="5"/>
                                            </p:txEl>
                                          </p:spTgt>
                                        </p:tgtEl>
                                        <p:attrNameLst>
                                          <p:attrName>style.visibility</p:attrName>
                                        </p:attrNameLst>
                                      </p:cBhvr>
                                      <p:to>
                                        <p:strVal val="visible"/>
                                      </p:to>
                                    </p:set>
                                    <p:anim calcmode="lin" valueType="num">
                                      <p:cBhvr additive="base">
                                        <p:cTn id="31" dur="500" fill="hold"/>
                                        <p:tgtEl>
                                          <p:spTgt spid="64">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64">
                                            <p:txEl>
                                              <p:pRg st="6" end="6"/>
                                            </p:txEl>
                                          </p:spTgt>
                                        </p:tgtEl>
                                        <p:attrNameLst>
                                          <p:attrName>style.visibility</p:attrName>
                                        </p:attrNameLst>
                                      </p:cBhvr>
                                      <p:to>
                                        <p:strVal val="visible"/>
                                      </p:to>
                                    </p:set>
                                    <p:anim calcmode="lin" valueType="num">
                                      <p:cBhvr additive="base">
                                        <p:cTn id="37" dur="500" fill="hold"/>
                                        <p:tgtEl>
                                          <p:spTgt spid="64">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64">
                                            <p:txEl>
                                              <p:pRg st="7" end="7"/>
                                            </p:txEl>
                                          </p:spTgt>
                                        </p:tgtEl>
                                        <p:attrNameLst>
                                          <p:attrName>style.visibility</p:attrName>
                                        </p:attrNameLst>
                                      </p:cBhvr>
                                      <p:to>
                                        <p:strVal val="visible"/>
                                      </p:to>
                                    </p:set>
                                    <p:anim calcmode="lin" valueType="num">
                                      <p:cBhvr additive="base">
                                        <p:cTn id="43" dur="500" fill="hold"/>
                                        <p:tgtEl>
                                          <p:spTgt spid="64">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3200" b="0" i="0" u="none" strike="noStrike" cap="none" baseline="0" dirty="0">
                <a:solidFill>
                  <a:schemeClr val="dk1"/>
                </a:solidFill>
                <a:latin typeface="Arial"/>
                <a:ea typeface="Arial"/>
                <a:cs typeface="Arial"/>
                <a:sym typeface="Arial"/>
              </a:rPr>
              <a:t>WRAP-UP</a:t>
            </a:r>
          </a:p>
        </p:txBody>
      </p:sp>
      <p:sp>
        <p:nvSpPr>
          <p:cNvPr id="70" name="Shape 70"/>
          <p:cNvSpPr/>
          <p:nvPr/>
        </p:nvSpPr>
        <p:spPr>
          <a:xfrm>
            <a:off x="3848100" y="1530016"/>
            <a:ext cx="1371598" cy="762000"/>
          </a:xfrm>
          <a:prstGeom prst="ellipse">
            <a:avLst/>
          </a:prstGeom>
          <a:solidFill>
            <a:srgbClr val="005C2A"/>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Arial"/>
              <a:buNone/>
            </a:pPr>
            <a:r>
              <a:rPr lang="en-US" sz="1800" b="0" i="0" u="none" strike="noStrike" cap="none" baseline="0" dirty="0">
                <a:solidFill>
                  <a:schemeClr val="lt1"/>
                </a:solidFill>
                <a:latin typeface="Arial"/>
                <a:ea typeface="Arial"/>
                <a:cs typeface="Arial"/>
                <a:sym typeface="Arial"/>
                <a:rtl val="0"/>
              </a:rPr>
              <a:t>Start</a:t>
            </a:r>
          </a:p>
        </p:txBody>
      </p:sp>
      <p:sp>
        <p:nvSpPr>
          <p:cNvPr id="71" name="Shape 71"/>
          <p:cNvSpPr/>
          <p:nvPr/>
        </p:nvSpPr>
        <p:spPr>
          <a:xfrm>
            <a:off x="2362200" y="2520616"/>
            <a:ext cx="4343400" cy="533399"/>
          </a:xfrm>
          <a:prstGeom prst="roundRect">
            <a:avLst>
              <a:gd name="adj" fmla="val 16667"/>
            </a:avLst>
          </a:prstGeom>
          <a:solidFill>
            <a:schemeClr val="accent1"/>
          </a:solidFill>
          <a:ln w="19050" cap="flat" cmpd="sng">
            <a:solidFill>
              <a:srgbClr val="1D1D1E"/>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Arial"/>
              <a:buNone/>
            </a:pPr>
            <a:r>
              <a:rPr lang="en-US" sz="1800" b="0" i="0" u="none" strike="noStrike" cap="none" baseline="0">
                <a:solidFill>
                  <a:schemeClr val="lt1"/>
                </a:solidFill>
                <a:latin typeface="Arial"/>
                <a:ea typeface="Arial"/>
                <a:cs typeface="Arial"/>
                <a:sym typeface="Arial"/>
                <a:rtl val="0"/>
              </a:rPr>
              <a:t>Step 1</a:t>
            </a:r>
          </a:p>
          <a:p>
            <a:pPr marL="0" marR="0" lvl="0" indent="0" algn="ctr" rtl="0">
              <a:lnSpc>
                <a:spcPct val="100000"/>
              </a:lnSpc>
              <a:spcBef>
                <a:spcPts val="0"/>
              </a:spcBef>
              <a:spcAft>
                <a:spcPts val="0"/>
              </a:spcAft>
              <a:buClr>
                <a:schemeClr val="lt1"/>
              </a:buClr>
              <a:buSzPct val="25000"/>
              <a:buFont typeface="Arial"/>
              <a:buNone/>
            </a:pPr>
            <a:r>
              <a:rPr lang="en-US" sz="1800" b="0" i="0" u="none" strike="noStrike" cap="none" baseline="0">
                <a:solidFill>
                  <a:schemeClr val="lt1"/>
                </a:solidFill>
                <a:latin typeface="Arial"/>
                <a:ea typeface="Arial"/>
                <a:cs typeface="Arial"/>
                <a:sym typeface="Arial"/>
                <a:rtl val="0"/>
              </a:rPr>
              <a:t>Identify Lodge and Chapter activities</a:t>
            </a:r>
          </a:p>
        </p:txBody>
      </p:sp>
      <p:sp>
        <p:nvSpPr>
          <p:cNvPr id="72" name="Shape 72"/>
          <p:cNvSpPr/>
          <p:nvPr/>
        </p:nvSpPr>
        <p:spPr>
          <a:xfrm>
            <a:off x="2362200" y="3358816"/>
            <a:ext cx="4343400" cy="838198"/>
          </a:xfrm>
          <a:prstGeom prst="roundRect">
            <a:avLst>
              <a:gd name="adj" fmla="val 16667"/>
            </a:avLst>
          </a:prstGeom>
          <a:solidFill>
            <a:schemeClr val="accent1"/>
          </a:solidFill>
          <a:ln w="19050" cap="flat" cmpd="sng">
            <a:solidFill>
              <a:srgbClr val="1D1D1E"/>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Arial"/>
              <a:buNone/>
            </a:pPr>
            <a:r>
              <a:rPr lang="en-US" sz="1800" b="0" i="0" u="none" strike="noStrike" cap="none" baseline="0">
                <a:solidFill>
                  <a:schemeClr val="lt1"/>
                </a:solidFill>
                <a:latin typeface="Arial"/>
                <a:ea typeface="Arial"/>
                <a:cs typeface="Arial"/>
                <a:sym typeface="Arial"/>
                <a:rtl val="0"/>
              </a:rPr>
              <a:t>Step 2</a:t>
            </a:r>
          </a:p>
          <a:p>
            <a:pPr marL="0" marR="0" lvl="0" indent="0" algn="ctr" rtl="0">
              <a:lnSpc>
                <a:spcPct val="100000"/>
              </a:lnSpc>
              <a:spcBef>
                <a:spcPts val="0"/>
              </a:spcBef>
              <a:spcAft>
                <a:spcPts val="0"/>
              </a:spcAft>
              <a:buClr>
                <a:schemeClr val="lt1"/>
              </a:buClr>
              <a:buSzPct val="25000"/>
              <a:buFont typeface="Arial"/>
              <a:buNone/>
            </a:pPr>
            <a:r>
              <a:rPr lang="en-US" sz="1800" b="0" i="0" u="none" strike="noStrike" cap="none" baseline="0">
                <a:solidFill>
                  <a:schemeClr val="lt1"/>
                </a:solidFill>
                <a:latin typeface="Arial"/>
                <a:ea typeface="Arial"/>
                <a:cs typeface="Arial"/>
                <a:sym typeface="Arial"/>
                <a:rtl val="0"/>
              </a:rPr>
              <a:t>Identify leadership roles and new members</a:t>
            </a:r>
          </a:p>
        </p:txBody>
      </p:sp>
      <p:sp>
        <p:nvSpPr>
          <p:cNvPr id="73" name="Shape 73"/>
          <p:cNvSpPr/>
          <p:nvPr/>
        </p:nvSpPr>
        <p:spPr>
          <a:xfrm>
            <a:off x="2362200" y="4501816"/>
            <a:ext cx="4343400" cy="838198"/>
          </a:xfrm>
          <a:prstGeom prst="roundRect">
            <a:avLst>
              <a:gd name="adj" fmla="val 16667"/>
            </a:avLst>
          </a:prstGeom>
          <a:solidFill>
            <a:schemeClr val="accent1"/>
          </a:solidFill>
          <a:ln w="19050" cap="flat" cmpd="sng">
            <a:solidFill>
              <a:srgbClr val="1D1D1E"/>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Arial"/>
              <a:buNone/>
            </a:pPr>
            <a:r>
              <a:rPr lang="en-US" sz="1800" b="0" i="0" u="none" strike="noStrike" cap="none" baseline="0">
                <a:solidFill>
                  <a:schemeClr val="lt1"/>
                </a:solidFill>
                <a:latin typeface="Arial"/>
                <a:ea typeface="Arial"/>
                <a:cs typeface="Arial"/>
                <a:sym typeface="Arial"/>
                <a:rtl val="0"/>
              </a:rPr>
              <a:t>Step 3</a:t>
            </a:r>
          </a:p>
          <a:p>
            <a:pPr marL="0" marR="0" lvl="0" indent="0" algn="ctr" rtl="0">
              <a:lnSpc>
                <a:spcPct val="100000"/>
              </a:lnSpc>
              <a:spcBef>
                <a:spcPts val="0"/>
              </a:spcBef>
              <a:spcAft>
                <a:spcPts val="0"/>
              </a:spcAft>
              <a:buClr>
                <a:schemeClr val="lt1"/>
              </a:buClr>
              <a:buSzPct val="25000"/>
              <a:buFont typeface="Arial"/>
              <a:buNone/>
            </a:pPr>
            <a:r>
              <a:rPr lang="en-US" sz="1800" b="0" i="0" u="none" strike="noStrike" cap="none" baseline="0">
                <a:solidFill>
                  <a:schemeClr val="lt1"/>
                </a:solidFill>
                <a:latin typeface="Arial"/>
                <a:ea typeface="Arial"/>
                <a:cs typeface="Arial"/>
                <a:sym typeface="Arial"/>
                <a:rtl val="0"/>
              </a:rPr>
              <a:t>Plan training to prepare for each role or activity</a:t>
            </a:r>
          </a:p>
        </p:txBody>
      </p:sp>
      <p:cxnSp>
        <p:nvCxnSpPr>
          <p:cNvPr id="74" name="Shape 74"/>
          <p:cNvCxnSpPr>
            <a:stCxn id="70" idx="4"/>
            <a:endCxn id="71" idx="0"/>
          </p:cNvCxnSpPr>
          <p:nvPr/>
        </p:nvCxnSpPr>
        <p:spPr>
          <a:xfrm>
            <a:off x="4533899" y="2292016"/>
            <a:ext cx="0" cy="228600"/>
          </a:xfrm>
          <a:prstGeom prst="straightConnector1">
            <a:avLst/>
          </a:prstGeom>
          <a:noFill/>
          <a:ln w="28575" cap="flat" cmpd="sng">
            <a:solidFill>
              <a:schemeClr val="accent1"/>
            </a:solidFill>
            <a:prstDash val="solid"/>
            <a:round/>
            <a:headEnd type="none" w="med" len="med"/>
            <a:tailEnd type="triangle" w="lg" len="lg"/>
          </a:ln>
        </p:spPr>
      </p:cxnSp>
      <p:cxnSp>
        <p:nvCxnSpPr>
          <p:cNvPr id="75" name="Shape 75"/>
          <p:cNvCxnSpPr>
            <a:stCxn id="71" idx="2"/>
            <a:endCxn id="72" idx="0"/>
          </p:cNvCxnSpPr>
          <p:nvPr/>
        </p:nvCxnSpPr>
        <p:spPr>
          <a:xfrm>
            <a:off x="4533900" y="3054015"/>
            <a:ext cx="0" cy="304800"/>
          </a:xfrm>
          <a:prstGeom prst="straightConnector1">
            <a:avLst/>
          </a:prstGeom>
          <a:noFill/>
          <a:ln w="28575" cap="flat" cmpd="sng">
            <a:solidFill>
              <a:schemeClr val="accent1"/>
            </a:solidFill>
            <a:prstDash val="solid"/>
            <a:round/>
            <a:headEnd type="none" w="med" len="med"/>
            <a:tailEnd type="triangle" w="lg" len="lg"/>
          </a:ln>
        </p:spPr>
      </p:cxnSp>
      <p:cxnSp>
        <p:nvCxnSpPr>
          <p:cNvPr id="76" name="Shape 76"/>
          <p:cNvCxnSpPr>
            <a:stCxn id="72" idx="2"/>
            <a:endCxn id="73" idx="0"/>
          </p:cNvCxnSpPr>
          <p:nvPr/>
        </p:nvCxnSpPr>
        <p:spPr>
          <a:xfrm>
            <a:off x="4533900" y="4197014"/>
            <a:ext cx="0" cy="304800"/>
          </a:xfrm>
          <a:prstGeom prst="straightConnector1">
            <a:avLst/>
          </a:prstGeom>
          <a:noFill/>
          <a:ln w="28575" cap="flat" cmpd="sng">
            <a:solidFill>
              <a:schemeClr val="accent1"/>
            </a:solidFill>
            <a:prstDash val="solid"/>
            <a:round/>
            <a:headEnd type="none" w="med" len="med"/>
            <a:tailEnd type="triangle" w="lg" len="lg"/>
          </a:ln>
        </p:spPr>
      </p:cxnSp>
      <p:sp>
        <p:nvSpPr>
          <p:cNvPr id="10" name="Shape 97"/>
          <p:cNvSpPr txBox="1"/>
          <p:nvPr/>
        </p:nvSpPr>
        <p:spPr>
          <a:xfrm>
            <a:off x="2076675" y="5334637"/>
            <a:ext cx="4989900" cy="862200"/>
          </a:xfrm>
          <a:prstGeom prst="rect">
            <a:avLst/>
          </a:prstGeom>
          <a:noFill/>
          <a:ln>
            <a:noFill/>
          </a:ln>
        </p:spPr>
        <p:txBody>
          <a:bodyPr lIns="91425" tIns="91425" rIns="91425" bIns="91425" anchor="t" anchorCtr="0">
            <a:noAutofit/>
          </a:bodyPr>
          <a:lstStyle/>
          <a:p>
            <a:pPr>
              <a:spcBef>
                <a:spcPts val="0"/>
              </a:spcBef>
              <a:buNone/>
            </a:pPr>
            <a:r>
              <a:rPr lang="en-US" sz="2400" u="sng" dirty="0">
                <a:solidFill>
                  <a:srgbClr val="0000FF"/>
                </a:solidFill>
                <a:hlinkClick r:id="rId3"/>
              </a:rPr>
              <a:t>http://training.oa-bsa.org/noac2015</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
                                        </p:tgtEl>
                                        <p:attrNameLst>
                                          <p:attrName>style.visibility</p:attrName>
                                        </p:attrNameLst>
                                      </p:cBhvr>
                                      <p:to>
                                        <p:strVal val="visible"/>
                                      </p:to>
                                    </p:set>
                                    <p:anim calcmode="lin" valueType="num">
                                      <p:cBhvr additive="base">
                                        <p:cTn id="7" dur="500" fill="hold"/>
                                        <p:tgtEl>
                                          <p:spTgt spid="70"/>
                                        </p:tgtEl>
                                        <p:attrNameLst>
                                          <p:attrName>ppt_x</p:attrName>
                                        </p:attrNameLst>
                                      </p:cBhvr>
                                      <p:tavLst>
                                        <p:tav tm="0">
                                          <p:val>
                                            <p:strVal val="0-#ppt_w/2"/>
                                          </p:val>
                                        </p:tav>
                                        <p:tav tm="100000">
                                          <p:val>
                                            <p:strVal val="#ppt_x"/>
                                          </p:val>
                                        </p:tav>
                                      </p:tavLst>
                                    </p:anim>
                                    <p:anim calcmode="lin" valueType="num">
                                      <p:cBhvr additive="base">
                                        <p:cTn id="8" dur="500" fill="hold"/>
                                        <p:tgtEl>
                                          <p:spTgt spid="70"/>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additive="base">
                                        <p:cTn id="11" dur="500" fill="hold"/>
                                        <p:tgtEl>
                                          <p:spTgt spid="74"/>
                                        </p:tgtEl>
                                        <p:attrNameLst>
                                          <p:attrName>ppt_x</p:attrName>
                                        </p:attrNameLst>
                                      </p:cBhvr>
                                      <p:tavLst>
                                        <p:tav tm="0">
                                          <p:val>
                                            <p:strVal val="0-#ppt_w/2"/>
                                          </p:val>
                                        </p:tav>
                                        <p:tav tm="100000">
                                          <p:val>
                                            <p:strVal val="#ppt_x"/>
                                          </p:val>
                                        </p:tav>
                                      </p:tavLst>
                                    </p:anim>
                                    <p:anim calcmode="lin" valueType="num">
                                      <p:cBhvr additive="base">
                                        <p:cTn id="12" dur="500" fill="hold"/>
                                        <p:tgtEl>
                                          <p:spTgt spid="7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1"/>
                                        </p:tgtEl>
                                        <p:attrNameLst>
                                          <p:attrName>style.visibility</p:attrName>
                                        </p:attrNameLst>
                                      </p:cBhvr>
                                      <p:to>
                                        <p:strVal val="visible"/>
                                      </p:to>
                                    </p:set>
                                    <p:anim calcmode="lin" valueType="num">
                                      <p:cBhvr additive="base">
                                        <p:cTn id="17" dur="500" fill="hold"/>
                                        <p:tgtEl>
                                          <p:spTgt spid="71"/>
                                        </p:tgtEl>
                                        <p:attrNameLst>
                                          <p:attrName>ppt_x</p:attrName>
                                        </p:attrNameLst>
                                      </p:cBhvr>
                                      <p:tavLst>
                                        <p:tav tm="0">
                                          <p:val>
                                            <p:strVal val="0-#ppt_w/2"/>
                                          </p:val>
                                        </p:tav>
                                        <p:tav tm="100000">
                                          <p:val>
                                            <p:strVal val="#ppt_x"/>
                                          </p:val>
                                        </p:tav>
                                      </p:tavLst>
                                    </p:anim>
                                    <p:anim calcmode="lin" valueType="num">
                                      <p:cBhvr additive="base">
                                        <p:cTn id="18" dur="500" fill="hold"/>
                                        <p:tgtEl>
                                          <p:spTgt spid="71"/>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75"/>
                                        </p:tgtEl>
                                        <p:attrNameLst>
                                          <p:attrName>style.visibility</p:attrName>
                                        </p:attrNameLst>
                                      </p:cBhvr>
                                      <p:to>
                                        <p:strVal val="visible"/>
                                      </p:to>
                                    </p:set>
                                    <p:anim calcmode="lin" valueType="num">
                                      <p:cBhvr additive="base">
                                        <p:cTn id="21" dur="500" fill="hold"/>
                                        <p:tgtEl>
                                          <p:spTgt spid="75"/>
                                        </p:tgtEl>
                                        <p:attrNameLst>
                                          <p:attrName>ppt_x</p:attrName>
                                        </p:attrNameLst>
                                      </p:cBhvr>
                                      <p:tavLst>
                                        <p:tav tm="0">
                                          <p:val>
                                            <p:strVal val="0-#ppt_w/2"/>
                                          </p:val>
                                        </p:tav>
                                        <p:tav tm="100000">
                                          <p:val>
                                            <p:strVal val="#ppt_x"/>
                                          </p:val>
                                        </p:tav>
                                      </p:tavLst>
                                    </p:anim>
                                    <p:anim calcmode="lin" valueType="num">
                                      <p:cBhvr additive="base">
                                        <p:cTn id="22" dur="500" fill="hold"/>
                                        <p:tgtEl>
                                          <p:spTgt spid="75"/>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72"/>
                                        </p:tgtEl>
                                        <p:attrNameLst>
                                          <p:attrName>style.visibility</p:attrName>
                                        </p:attrNameLst>
                                      </p:cBhvr>
                                      <p:to>
                                        <p:strVal val="visible"/>
                                      </p:to>
                                    </p:set>
                                    <p:anim calcmode="lin" valueType="num">
                                      <p:cBhvr additive="base">
                                        <p:cTn id="27" dur="500" fill="hold"/>
                                        <p:tgtEl>
                                          <p:spTgt spid="72"/>
                                        </p:tgtEl>
                                        <p:attrNameLst>
                                          <p:attrName>ppt_x</p:attrName>
                                        </p:attrNameLst>
                                      </p:cBhvr>
                                      <p:tavLst>
                                        <p:tav tm="0">
                                          <p:val>
                                            <p:strVal val="0-#ppt_w/2"/>
                                          </p:val>
                                        </p:tav>
                                        <p:tav tm="100000">
                                          <p:val>
                                            <p:strVal val="#ppt_x"/>
                                          </p:val>
                                        </p:tav>
                                      </p:tavLst>
                                    </p:anim>
                                    <p:anim calcmode="lin" valueType="num">
                                      <p:cBhvr additive="base">
                                        <p:cTn id="28" dur="500" fill="hold"/>
                                        <p:tgtEl>
                                          <p:spTgt spid="72"/>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76"/>
                                        </p:tgtEl>
                                        <p:attrNameLst>
                                          <p:attrName>style.visibility</p:attrName>
                                        </p:attrNameLst>
                                      </p:cBhvr>
                                      <p:to>
                                        <p:strVal val="visible"/>
                                      </p:to>
                                    </p:set>
                                    <p:anim calcmode="lin" valueType="num">
                                      <p:cBhvr additive="base">
                                        <p:cTn id="31" dur="500" fill="hold"/>
                                        <p:tgtEl>
                                          <p:spTgt spid="76"/>
                                        </p:tgtEl>
                                        <p:attrNameLst>
                                          <p:attrName>ppt_x</p:attrName>
                                        </p:attrNameLst>
                                      </p:cBhvr>
                                      <p:tavLst>
                                        <p:tav tm="0">
                                          <p:val>
                                            <p:strVal val="0-#ppt_w/2"/>
                                          </p:val>
                                        </p:tav>
                                        <p:tav tm="100000">
                                          <p:val>
                                            <p:strVal val="#ppt_x"/>
                                          </p:val>
                                        </p:tav>
                                      </p:tavLst>
                                    </p:anim>
                                    <p:anim calcmode="lin" valueType="num">
                                      <p:cBhvr additive="base">
                                        <p:cTn id="32" dur="500" fill="hold"/>
                                        <p:tgtEl>
                                          <p:spTgt spid="7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3"/>
                                        </p:tgtEl>
                                        <p:attrNameLst>
                                          <p:attrName>style.visibility</p:attrName>
                                        </p:attrNameLst>
                                      </p:cBhvr>
                                      <p:to>
                                        <p:strVal val="visible"/>
                                      </p:to>
                                    </p:set>
                                    <p:anim calcmode="lin" valueType="num">
                                      <p:cBhvr additive="base">
                                        <p:cTn id="37" dur="500" fill="hold"/>
                                        <p:tgtEl>
                                          <p:spTgt spid="73"/>
                                        </p:tgtEl>
                                        <p:attrNameLst>
                                          <p:attrName>ppt_x</p:attrName>
                                        </p:attrNameLst>
                                      </p:cBhvr>
                                      <p:tavLst>
                                        <p:tav tm="0">
                                          <p:val>
                                            <p:strVal val="0-#ppt_w/2"/>
                                          </p:val>
                                        </p:tav>
                                        <p:tav tm="100000">
                                          <p:val>
                                            <p:strVal val="#ppt_x"/>
                                          </p:val>
                                        </p:tav>
                                      </p:tavLst>
                                    </p:anim>
                                    <p:anim calcmode="lin" valueType="num">
                                      <p:cBhvr additive="base">
                                        <p:cTn id="38" dur="500" fill="hold"/>
                                        <p:tgtEl>
                                          <p:spTgt spid="7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2" grpId="0" animBg="1"/>
      <p:bldP spid="73" grpId="0" animBg="1"/>
    </p:bldLst>
  </p:timing>
</p:sld>
</file>

<file path=ppt/theme/theme1.xml><?xml version="1.0" encoding="utf-8"?>
<a:theme xmlns:a="http://schemas.openxmlformats.org/drawingml/2006/main" name="NOAC_Powerpoint_Re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368</Words>
  <Application>Microsoft Macintosh PowerPoint</Application>
  <PresentationFormat>On-screen Show (4:3)</PresentationFormat>
  <Paragraphs>68</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NOAC_Powerpoint_Red</vt:lpstr>
      <vt:lpstr>Building Your Lodge Training Program</vt:lpstr>
      <vt:lpstr>DISCUSSION TOPICS</vt:lpstr>
      <vt:lpstr>INTRODUCTIONS</vt:lpstr>
      <vt:lpstr>WHAT WE NEED TO TRAIN FOR</vt:lpstr>
      <vt:lpstr>WHO IS TO BE TRAINED</vt:lpstr>
      <vt:lpstr>SCHEDULING THE TRAINING</vt:lpstr>
      <vt:lpstr>WRAP-UP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Your Lodge Training Program</dc:title>
  <cp:lastModifiedBy>Dylan Wilder</cp:lastModifiedBy>
  <cp:revision>3</cp:revision>
  <dcterms:modified xsi:type="dcterms:W3CDTF">2015-08-03T03:42:01Z</dcterms:modified>
</cp:coreProperties>
</file>