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7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3743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3987130"/>
            <a:ext cx="7772400" cy="7739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5087801"/>
            <a:ext cx="7772400" cy="660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training.oa-bsa.org/noac2015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3987130"/>
            <a:ext cx="7772400" cy="7739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Round Training Program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685800" y="5087801"/>
            <a:ext cx="7772400" cy="6607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Lodge Training Program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Noto Symbol"/>
              <a:buChar char="▪"/>
            </a:pPr>
            <a:r>
              <a:rPr lang="en-US" sz="200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Understand what is meant by year-round training</a:t>
            </a:r>
          </a:p>
          <a:p>
            <a:pPr marL="457200" marR="0" lvl="0" indent="-355600" algn="l" rtl="0">
              <a:lnSpc>
                <a:spcPct val="200000"/>
              </a:lnSpc>
              <a:spcBef>
                <a:spcPts val="400"/>
              </a:spcBef>
              <a:buClr>
                <a:schemeClr val="tx1"/>
              </a:buClr>
              <a:buSzPct val="100000"/>
              <a:buFont typeface="Noto Symbol"/>
              <a:buChar char="▪"/>
            </a:pPr>
            <a:r>
              <a:rPr lang="en-US" sz="200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Know the process of conducting year-round training</a:t>
            </a:r>
          </a:p>
          <a:p>
            <a:pPr marL="457200" marR="0" lvl="0" indent="-355600" algn="l" rtl="0">
              <a:lnSpc>
                <a:spcPct val="200000"/>
              </a:lnSpc>
              <a:spcBef>
                <a:spcPts val="400"/>
              </a:spcBef>
              <a:buClr>
                <a:schemeClr val="tx1"/>
              </a:buClr>
              <a:buSzPct val="100000"/>
              <a:buFont typeface="Noto Symbol"/>
              <a:buChar char="▪"/>
            </a:pPr>
            <a:r>
              <a:rPr lang="en-US" sz="200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Know how to evaluate lodge programs and trainers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is Training Conducted Year Round?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95300" marR="0" lvl="0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66666"/>
              <a:buFont typeface="Noto Symbol"/>
              <a:buChar char="▪"/>
            </a:pPr>
            <a:r>
              <a:rPr lang="en-US" sz="30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0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rain</a:t>
            </a:r>
          </a:p>
          <a:p>
            <a:pPr marL="495300" marR="0" lvl="0" indent="-457200" algn="l" rtl="0">
              <a:lnSpc>
                <a:spcPct val="150000"/>
              </a:lnSpc>
              <a:spcBef>
                <a:spcPts val="400"/>
              </a:spcBef>
              <a:buClr>
                <a:schemeClr val="tx1"/>
              </a:buClr>
              <a:buSzPct val="66666"/>
              <a:buFont typeface="Noto Symbol"/>
              <a:buChar char="▪"/>
            </a:pPr>
            <a:r>
              <a:rPr lang="en-US" sz="30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0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valuate</a:t>
            </a:r>
          </a:p>
          <a:p>
            <a:pPr marL="495300" marR="0" lvl="0" indent="-457200" algn="l" rtl="0">
              <a:lnSpc>
                <a:spcPct val="150000"/>
              </a:lnSpc>
              <a:spcBef>
                <a:spcPts val="400"/>
              </a:spcBef>
              <a:buClr>
                <a:schemeClr val="tx1"/>
              </a:buClr>
              <a:buSzPct val="66666"/>
              <a:buFont typeface="Noto Symbol"/>
              <a:buChar char="▪"/>
            </a:pPr>
            <a:r>
              <a:rPr lang="en-US" sz="30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0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etrain</a:t>
            </a:r>
          </a:p>
          <a:p>
            <a:pPr marL="495300" marR="0" lvl="0" indent="-457200" algn="l" rtl="0">
              <a:lnSpc>
                <a:spcPct val="150000"/>
              </a:lnSpc>
              <a:spcBef>
                <a:spcPts val="400"/>
              </a:spcBef>
              <a:buClr>
                <a:schemeClr val="tx1"/>
              </a:buClr>
              <a:buSzPct val="66666"/>
              <a:buFont typeface="Noto Symbol"/>
              <a:buChar char="▪"/>
            </a:pPr>
            <a:r>
              <a:rPr lang="en-US" sz="30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0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eevaluate</a:t>
            </a:r>
          </a:p>
          <a:p>
            <a:pPr marL="495300" marR="0" lvl="0" indent="-457200" algn="l" rtl="0">
              <a:lnSpc>
                <a:spcPct val="150000"/>
              </a:lnSpc>
              <a:spcBef>
                <a:spcPts val="400"/>
              </a:spcBef>
              <a:buClr>
                <a:schemeClr val="tx1"/>
              </a:buClr>
              <a:buSzPct val="66666"/>
              <a:buFont typeface="Noto Symbol"/>
              <a:buChar char="▪"/>
            </a:pPr>
            <a:r>
              <a:rPr lang="en-US" sz="30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0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ccomplish</a:t>
            </a:r>
          </a:p>
        </p:txBody>
      </p:sp>
      <p:pic>
        <p:nvPicPr>
          <p:cNvPr id="34" name="Shape 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630174"/>
            <a:ext cx="5022673" cy="502267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/>
          <p:nvPr/>
        </p:nvSpPr>
        <p:spPr>
          <a:xfrm>
            <a:off x="3895987" y="4402175"/>
            <a:ext cx="4088700" cy="8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1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Terra </a:t>
            </a:r>
            <a:r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means “Earth” in Latin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What topics are included?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Activities/events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Personal development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buClr>
                <a:schemeClr val="tx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How are they conducted?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Committee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Older Scouts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Vice Chief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Activity!</a:t>
            </a:r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2050" y="2775850"/>
            <a:ext cx="4219300" cy="281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Did the intended audience understand the material?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Was the material appropriate?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Were the learning objectives accomplished?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Were the presenters well prepared and knowledgeable?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Was the audience engaged?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Was the material accurate?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What were good activities that should be kept?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What were bad activities that should be eliminated?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is Training Conducted Year Round?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95300" marR="0" lvl="0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66666"/>
              <a:buFont typeface="Noto Symbol"/>
              <a:buChar char="▪"/>
            </a:pPr>
            <a:r>
              <a:rPr lang="en-US" sz="3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rain</a:t>
            </a:r>
          </a:p>
          <a:p>
            <a:pPr marL="495300" marR="0" lvl="0" indent="-457200" algn="l" rtl="0">
              <a:lnSpc>
                <a:spcPct val="150000"/>
              </a:lnSpc>
              <a:spcBef>
                <a:spcPts val="400"/>
              </a:spcBef>
              <a:buClr>
                <a:schemeClr val="tx1"/>
              </a:buClr>
              <a:buSzPct val="66666"/>
              <a:buFont typeface="Noto Symbol"/>
              <a:buChar char="▪"/>
            </a:pPr>
            <a:r>
              <a:rPr lang="en-US" sz="3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valuate</a:t>
            </a:r>
          </a:p>
          <a:p>
            <a:pPr marL="495300" marR="0" lvl="0" indent="-457200" algn="l" rtl="0">
              <a:lnSpc>
                <a:spcPct val="150000"/>
              </a:lnSpc>
              <a:spcBef>
                <a:spcPts val="400"/>
              </a:spcBef>
              <a:buClr>
                <a:schemeClr val="tx1"/>
              </a:buClr>
              <a:buSzPct val="66666"/>
              <a:buFont typeface="Noto Symbol"/>
              <a:buChar char="▪"/>
            </a:pPr>
            <a:r>
              <a:rPr lang="en-US" sz="3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etrain</a:t>
            </a:r>
          </a:p>
          <a:p>
            <a:pPr marL="495300" marR="0" lvl="0" indent="-457200" algn="l" rtl="0">
              <a:lnSpc>
                <a:spcPct val="150000"/>
              </a:lnSpc>
              <a:spcBef>
                <a:spcPts val="400"/>
              </a:spcBef>
              <a:buClr>
                <a:schemeClr val="tx1"/>
              </a:buClr>
              <a:buSzPct val="66666"/>
              <a:buFont typeface="Noto Symbol"/>
              <a:buChar char="▪"/>
            </a:pPr>
            <a:r>
              <a:rPr lang="en-US" sz="3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eevaluate</a:t>
            </a:r>
          </a:p>
          <a:p>
            <a:pPr marL="495300" marR="0" lvl="0" indent="-457200" algn="l" rtl="0">
              <a:lnSpc>
                <a:spcPct val="150000"/>
              </a:lnSpc>
              <a:spcBef>
                <a:spcPts val="400"/>
              </a:spcBef>
              <a:buClr>
                <a:schemeClr val="tx1"/>
              </a:buClr>
              <a:buSzPct val="66666"/>
              <a:buFont typeface="Noto Symbol"/>
              <a:buChar char="▪"/>
            </a:pPr>
            <a:r>
              <a:rPr lang="en-US" sz="3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ccomplish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THANK </a:t>
            </a:r>
            <a:r>
              <a:rPr lang="en-US" sz="3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YOU!</a:t>
            </a: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1725" y="2601562"/>
            <a:ext cx="2559948" cy="25599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97"/>
          <p:cNvSpPr txBox="1"/>
          <p:nvPr/>
        </p:nvSpPr>
        <p:spPr>
          <a:xfrm>
            <a:off x="2076675" y="5185975"/>
            <a:ext cx="4989900" cy="8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u="sng" dirty="0">
                <a:solidFill>
                  <a:srgbClr val="0000FF"/>
                </a:solidFill>
                <a:hlinkClick r:id="rId4"/>
              </a:rPr>
              <a:t>http://training.oa-bsa.org/noac2015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AC_Powerpoint_Re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159</Words>
  <Application>Microsoft Macintosh PowerPoint</Application>
  <PresentationFormat>On-screen Show (4:3)</PresentationFormat>
  <Paragraphs>41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NOAC_Powerpoint_Red</vt:lpstr>
      <vt:lpstr>Year Round Training Program</vt:lpstr>
      <vt:lpstr>Learning Objectives</vt:lpstr>
      <vt:lpstr>How is Training Conducted Year Round?</vt:lpstr>
      <vt:lpstr>Train</vt:lpstr>
      <vt:lpstr>Train</vt:lpstr>
      <vt:lpstr>Evaluate</vt:lpstr>
      <vt:lpstr>How is Training Conducted Year Round?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Round Training Program</dc:title>
  <cp:lastModifiedBy>Dylan Wilder</cp:lastModifiedBy>
  <cp:revision>4</cp:revision>
  <dcterms:modified xsi:type="dcterms:W3CDTF">2015-08-03T04:18:17Z</dcterms:modified>
</cp:coreProperties>
</file>