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1"/>
  </p:handoutMasterIdLst>
  <p:sldIdLst>
    <p:sldId id="256" r:id="rId2"/>
    <p:sldId id="318" r:id="rId3"/>
    <p:sldId id="325" r:id="rId4"/>
    <p:sldId id="334" r:id="rId5"/>
    <p:sldId id="333" r:id="rId6"/>
    <p:sldId id="338" r:id="rId7"/>
    <p:sldId id="339" r:id="rId8"/>
    <p:sldId id="335" r:id="rId9"/>
    <p:sldId id="340" r:id="rId10"/>
    <p:sldId id="341" r:id="rId11"/>
    <p:sldId id="346" r:id="rId12"/>
    <p:sldId id="344" r:id="rId13"/>
    <p:sldId id="343" r:id="rId14"/>
    <p:sldId id="347" r:id="rId15"/>
    <p:sldId id="342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9" r:id="rId25"/>
    <p:sldId id="369" r:id="rId26"/>
    <p:sldId id="370" r:id="rId27"/>
    <p:sldId id="364" r:id="rId28"/>
    <p:sldId id="365" r:id="rId29"/>
    <p:sldId id="366" r:id="rId30"/>
    <p:sldId id="371" r:id="rId31"/>
    <p:sldId id="375" r:id="rId32"/>
    <p:sldId id="376" r:id="rId33"/>
    <p:sldId id="377" r:id="rId34"/>
    <p:sldId id="382" r:id="rId35"/>
    <p:sldId id="385" r:id="rId36"/>
    <p:sldId id="391" r:id="rId37"/>
    <p:sldId id="392" r:id="rId38"/>
    <p:sldId id="393" r:id="rId39"/>
    <p:sldId id="394" r:id="rId40"/>
    <p:sldId id="395" r:id="rId41"/>
    <p:sldId id="397" r:id="rId42"/>
    <p:sldId id="398" r:id="rId43"/>
    <p:sldId id="399" r:id="rId44"/>
    <p:sldId id="401" r:id="rId45"/>
    <p:sldId id="400" r:id="rId46"/>
    <p:sldId id="402" r:id="rId47"/>
    <p:sldId id="404" r:id="rId48"/>
    <p:sldId id="405" r:id="rId49"/>
    <p:sldId id="406" r:id="rId50"/>
    <p:sldId id="407" r:id="rId51"/>
    <p:sldId id="408" r:id="rId52"/>
    <p:sldId id="409" r:id="rId53"/>
    <p:sldId id="410" r:id="rId54"/>
    <p:sldId id="412" r:id="rId55"/>
    <p:sldId id="413" r:id="rId56"/>
    <p:sldId id="414" r:id="rId57"/>
    <p:sldId id="415" r:id="rId58"/>
    <p:sldId id="303" r:id="rId59"/>
    <p:sldId id="416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36"/>
    </p:cViewPr>
  </p:sorterViewPr>
  <p:notesViewPr>
    <p:cSldViewPr>
      <p:cViewPr varScale="1">
        <p:scale>
          <a:sx n="59" d="100"/>
          <a:sy n="59" d="100"/>
        </p:scale>
        <p:origin x="-117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CA5E6C0-B1AE-4B9C-BE14-6F76AD24D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36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7130"/>
            <a:ext cx="7772400" cy="773957"/>
          </a:xfrm>
        </p:spPr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87801"/>
            <a:ext cx="7772400" cy="660767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Museo Slab 300"/>
                <a:cs typeface="Museo Slab 3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useo Sans 300"/>
                <a:cs typeface="Museo Sans 300"/>
              </a:defRPr>
            </a:lvl1pPr>
            <a:lvl2pPr>
              <a:defRPr b="0" i="0">
                <a:latin typeface="Museo Sans 300"/>
                <a:cs typeface="Museo Sans 300"/>
              </a:defRPr>
            </a:lvl2pPr>
            <a:lvl3pPr>
              <a:defRPr b="0" i="0">
                <a:latin typeface="Museo Sans 300"/>
                <a:cs typeface="Museo Sans 300"/>
              </a:defRPr>
            </a:lvl3pPr>
            <a:lvl4pPr>
              <a:defRPr b="0" i="0">
                <a:latin typeface="Museo Sans 300"/>
                <a:cs typeface="Museo Sans 300"/>
              </a:defRPr>
            </a:lvl4pPr>
            <a:lvl5pPr>
              <a:defRPr b="0" i="0">
                <a:latin typeface="Museo Sans 300"/>
                <a:cs typeface="Museo Sans 30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D3734C1-1F2F-4BBF-A761-81CC5FDE5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2" r:id="rId2"/>
    <p:sldLayoutId id="2147483683" r:id="rId3"/>
    <p:sldLayoutId id="2147483684" r:id="rId4"/>
    <p:sldLayoutId id="2147483686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Museo Slab 700"/>
          <a:ea typeface="Museo Slab 700"/>
          <a:cs typeface="Museo Slab 70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useo Slab 700"/>
          <a:ea typeface="Museo Slab 700"/>
          <a:cs typeface="Museo Slab 70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useo Slab 700"/>
          <a:ea typeface="Museo Slab 700"/>
          <a:cs typeface="Museo Slab 70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useo Slab 700"/>
          <a:ea typeface="Museo Slab 700"/>
          <a:cs typeface="Museo Slab 70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useo Slab 700"/>
          <a:ea typeface="Museo Slab 700"/>
          <a:cs typeface="Museo Slab 70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useo Slab 700"/>
          <a:ea typeface="Museo Slab 700"/>
          <a:cs typeface="Museo Slab 70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useo Slab 700"/>
          <a:ea typeface="Museo Slab 700"/>
          <a:cs typeface="Museo Slab 70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useo Slab 700"/>
          <a:ea typeface="Museo Slab 700"/>
          <a:cs typeface="Museo Slab 70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useo Slab 700"/>
          <a:ea typeface="Museo Slab 700"/>
          <a:cs typeface="Museo Slab 70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Museo Sans 300"/>
          <a:ea typeface="Museo Sans 300"/>
          <a:cs typeface="Museo Sans 30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Museo Sans 300"/>
          <a:ea typeface="Museo Sans 300"/>
          <a:cs typeface="Museo Sans 30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Museo Sans 300"/>
          <a:ea typeface="Museo Sans 300"/>
          <a:cs typeface="Museo Sans 30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Museo Sans 300"/>
          <a:ea typeface="Museo Sans 300"/>
          <a:cs typeface="Museo Sans 30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Museo Sans 300"/>
          <a:ea typeface="Museo Sans 300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%20Defender\Downloads\car%20horn.mp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%20Defender\Downloads\car%20horn.mp3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%20Defender\Downloads\car%20horn.mp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%20Defender\Downloads\car%20horn.mp3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%20Defender\Downloads\car%20horn.mp3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%20Defender\Downloads\car%20horn.mp3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%20Defender\Downloads\car%20horn.mp3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history.oa-bsa.org/node/3498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%20Defender\Downloads\car%20horn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%20Defender\Downloads\car%20horn.mp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%20Defender\Downloads\car%20horn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038600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000066"/>
                </a:solidFill>
                <a:latin typeface="Arial Rounded MT Bold" pitchFamily="34" charset="0"/>
              </a:rPr>
              <a:t>-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altLang="en-US" b="1" dirty="0" smtClean="0">
                <a:solidFill>
                  <a:schemeClr val="tx1"/>
                </a:solidFill>
                <a:latin typeface="Arial Rounded MT Bold" pitchFamily="34" charset="0"/>
                <a:ea typeface="+mn-ea"/>
              </a:rPr>
              <a:t>ARROWMAN 101: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altLang="en-US" b="1" dirty="0" smtClean="0">
                <a:solidFill>
                  <a:schemeClr val="tx1"/>
                </a:solidFill>
                <a:latin typeface="Arial Rounded MT Bold" pitchFamily="34" charset="0"/>
                <a:ea typeface="+mn-ea"/>
              </a:rPr>
              <a:t>Looking in the Rearview Mirror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1917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Co-Founder Carroll A. </a:t>
            </a:r>
            <a:r>
              <a:rPr lang="en-US" dirty="0" err="1" smtClean="0"/>
              <a:t>Edson</a:t>
            </a:r>
            <a:r>
              <a:rPr lang="en-US" dirty="0" smtClean="0"/>
              <a:t> became our second Vigil Honor member.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  <a:latin typeface="Arial Rounded MT Bold" pitchFamily="34" charset="0"/>
              </a:rPr>
              <a:t>Mile Marker #5</a:t>
            </a:r>
            <a:endParaRPr lang="en-US" altLang="en-US" u="sng" dirty="0" smtClean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05000"/>
            <a:ext cx="7696200" cy="4068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What was </a:t>
            </a:r>
            <a:r>
              <a:rPr lang="en-US" altLang="en-US" dirty="0" err="1" smtClean="0">
                <a:solidFill>
                  <a:srgbClr val="00B050"/>
                </a:solidFill>
              </a:rPr>
              <a:t>Edson’s</a:t>
            </a:r>
            <a:r>
              <a:rPr lang="en-US" altLang="en-US" dirty="0" smtClean="0">
                <a:solidFill>
                  <a:srgbClr val="00B050"/>
                </a:solidFill>
              </a:rPr>
              <a:t> Vigil Name?</a:t>
            </a:r>
          </a:p>
          <a:p>
            <a:pPr eaLnBrk="1" hangingPunct="1">
              <a:buFontTx/>
              <a:buNone/>
            </a:pPr>
            <a:endParaRPr lang="en-US" altLang="en-US" sz="2400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59478" y="2743200"/>
            <a:ext cx="3810000" cy="3160983"/>
            <a:chOff x="4445" y="1313"/>
            <a:chExt cx="956" cy="806"/>
          </a:xfrm>
        </p:grpSpPr>
        <p:sp>
          <p:nvSpPr>
            <p:cNvPr id="8201" name="AutoShape 10"/>
            <p:cNvSpPr>
              <a:spLocks noChangeArrowheads="1"/>
            </p:cNvSpPr>
            <p:nvPr/>
          </p:nvSpPr>
          <p:spPr bwMode="auto">
            <a:xfrm rot="2961532">
              <a:off x="4520" y="1238"/>
              <a:ext cx="806" cy="95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ea typeface="Museo Sans 300"/>
                <a:cs typeface="Museo Sans 300"/>
              </a:endParaRPr>
            </a:p>
          </p:txBody>
        </p:sp>
        <p:sp>
          <p:nvSpPr>
            <p:cNvPr id="8202" name="Text Box 7"/>
            <p:cNvSpPr txBox="1">
              <a:spLocks noChangeArrowheads="1"/>
            </p:cNvSpPr>
            <p:nvPr/>
          </p:nvSpPr>
          <p:spPr bwMode="auto">
            <a:xfrm>
              <a:off x="4480" y="1546"/>
              <a:ext cx="899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dirty="0" err="1" smtClean="0">
                  <a:solidFill>
                    <a:srgbClr val="800000"/>
                  </a:solidFill>
                  <a:ea typeface="Museo Sans 300"/>
                  <a:cs typeface="Museo Sans 300"/>
                </a:rPr>
                <a:t>Achewon</a:t>
              </a:r>
              <a:endParaRPr lang="en-US" altLang="en-US" sz="3200" dirty="0" smtClean="0">
                <a:solidFill>
                  <a:srgbClr val="800000"/>
                </a:solidFill>
                <a:ea typeface="Museo Sans 300"/>
                <a:cs typeface="Museo Sans 30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n-US" sz="3200" dirty="0" smtClean="0">
                  <a:solidFill>
                    <a:srgbClr val="800000"/>
                  </a:solidFill>
                  <a:ea typeface="Museo Sans 300"/>
                  <a:cs typeface="Museo Sans 300"/>
                </a:rPr>
                <a:t>“The Strong”</a:t>
              </a:r>
              <a:endParaRPr lang="en-US" altLang="en-US" sz="3200" dirty="0">
                <a:solidFill>
                  <a:srgbClr val="800000"/>
                </a:solidFill>
                <a:ea typeface="Museo Sans 300"/>
                <a:cs typeface="Museo Sans 300"/>
              </a:endParaRPr>
            </a:p>
          </p:txBody>
        </p:sp>
      </p:grpSp>
      <p:pic>
        <p:nvPicPr>
          <p:cNvPr id="16" name="car ho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1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003399"/>
                </a:solidFill>
              </a:rPr>
              <a:t/>
            </a:r>
            <a:br>
              <a:rPr lang="en-US" sz="6600" dirty="0" smtClean="0">
                <a:solidFill>
                  <a:srgbClr val="003399"/>
                </a:solidFill>
              </a:rPr>
            </a:br>
            <a:r>
              <a:rPr lang="en-US" sz="6600" dirty="0" smtClean="0">
                <a:solidFill>
                  <a:srgbClr val="003399"/>
                </a:solidFill>
              </a:rPr>
              <a:t/>
            </a:r>
            <a:br>
              <a:rPr lang="en-US" sz="6600" dirty="0" smtClean="0">
                <a:solidFill>
                  <a:srgbClr val="003399"/>
                </a:solidFill>
              </a:rPr>
            </a:br>
            <a:r>
              <a:rPr lang="en-US" sz="6600" dirty="0" smtClean="0">
                <a:solidFill>
                  <a:srgbClr val="003399"/>
                </a:solidFill>
              </a:rPr>
              <a:t/>
            </a:r>
            <a:br>
              <a:rPr lang="en-US" sz="6600" dirty="0" smtClean="0">
                <a:solidFill>
                  <a:srgbClr val="003399"/>
                </a:solidFill>
              </a:rPr>
            </a:br>
            <a:r>
              <a:rPr lang="en-US" sz="6600" dirty="0" smtClean="0">
                <a:solidFill>
                  <a:srgbClr val="003399"/>
                </a:solidFill>
              </a:rPr>
              <a:t/>
            </a:r>
            <a:br>
              <a:rPr lang="en-US" sz="6600" dirty="0" smtClean="0">
                <a:solidFill>
                  <a:srgbClr val="003399"/>
                </a:solidFill>
              </a:rPr>
            </a:br>
            <a:r>
              <a:rPr lang="en-US" sz="6600" dirty="0" smtClean="0">
                <a:solidFill>
                  <a:srgbClr val="003399"/>
                </a:solidFill>
              </a:rPr>
              <a:t>THE TRIP BEGINS</a:t>
            </a:r>
            <a:endParaRPr lang="en-US" sz="6600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1919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documented expansion of the Order with Trenton Lodge (later known as </a:t>
            </a:r>
            <a:r>
              <a:rPr lang="en-US" dirty="0" err="1" smtClean="0"/>
              <a:t>Sanhican</a:t>
            </a:r>
            <a:r>
              <a:rPr lang="en-US" dirty="0" smtClean="0"/>
              <a:t> Lodge).</a:t>
            </a:r>
          </a:p>
          <a:p>
            <a:r>
              <a:rPr lang="en-US" dirty="0" smtClean="0"/>
              <a:t>First youth Vigil Honor member – Howard </a:t>
            </a:r>
            <a:r>
              <a:rPr lang="en-US" dirty="0" err="1" smtClean="0"/>
              <a:t>Seideman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ok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828800"/>
            <a:ext cx="32702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1921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Grand Lodge is formed and the first Grand Lodge Meeting is held.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8 of 11 known lodges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dirty="0" smtClean="0"/>
              <a:t>	were represented.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Elected Goodman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dirty="0" smtClean="0"/>
              <a:t>	as </a:t>
            </a:r>
            <a:r>
              <a:rPr lang="en-US" altLang="en-US" b="1" i="1" dirty="0" smtClean="0"/>
              <a:t>Grand Chieftain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3399"/>
                </a:solidFill>
              </a:rPr>
              <a:t>ROAD HAZARD AHEAD</a:t>
            </a:r>
            <a:endParaRPr lang="en-US" sz="6000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1922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Camp Societies come under scrutiny.  The OA is in serious danger of ending before it is even barely started.</a:t>
            </a:r>
            <a:endParaRPr lang="en-US" dirty="0"/>
          </a:p>
        </p:txBody>
      </p:sp>
      <p:pic>
        <p:nvPicPr>
          <p:cNvPr id="4" name="Picture 8" descr="boo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352801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  <a:latin typeface="Arial Rounded MT Bold" pitchFamily="34" charset="0"/>
              </a:rPr>
              <a:t>Mile Marker #6</a:t>
            </a:r>
            <a:endParaRPr lang="en-US" altLang="en-US" u="sng" dirty="0" smtClean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05000"/>
            <a:ext cx="7696200" cy="4068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What are some other early camp societies – some of which would later become part of the OA?</a:t>
            </a:r>
          </a:p>
          <a:p>
            <a:pPr eaLnBrk="1" hangingPunct="1">
              <a:buFontTx/>
              <a:buNone/>
            </a:pPr>
            <a:endParaRPr lang="en-US" altLang="en-US" sz="2400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133600" y="3733800"/>
            <a:ext cx="4267200" cy="2170383"/>
            <a:chOff x="4445" y="1313"/>
            <a:chExt cx="956" cy="806"/>
          </a:xfrm>
        </p:grpSpPr>
        <p:sp>
          <p:nvSpPr>
            <p:cNvPr id="8201" name="AutoShape 10"/>
            <p:cNvSpPr>
              <a:spLocks noChangeArrowheads="1"/>
            </p:cNvSpPr>
            <p:nvPr/>
          </p:nvSpPr>
          <p:spPr bwMode="auto">
            <a:xfrm rot="2961532">
              <a:off x="4520" y="1238"/>
              <a:ext cx="806" cy="95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ea typeface="Museo Sans 300"/>
                <a:cs typeface="Museo Sans 300"/>
              </a:endParaRPr>
            </a:p>
          </p:txBody>
        </p:sp>
        <p:sp>
          <p:nvSpPr>
            <p:cNvPr id="8202" name="Text Box 7"/>
            <p:cNvSpPr txBox="1">
              <a:spLocks noChangeArrowheads="1"/>
            </p:cNvSpPr>
            <p:nvPr/>
          </p:nvSpPr>
          <p:spPr bwMode="auto">
            <a:xfrm>
              <a:off x="4480" y="1341"/>
              <a:ext cx="899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dirty="0" smtClean="0">
                  <a:solidFill>
                    <a:srgbClr val="800000"/>
                  </a:solidFill>
                  <a:ea typeface="Museo Sans 300"/>
                  <a:cs typeface="Museo Sans 300"/>
                </a:rPr>
                <a:t>Ku-Ni-Eh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3200" dirty="0" smtClean="0">
                  <a:solidFill>
                    <a:srgbClr val="800000"/>
                  </a:solidFill>
                  <a:ea typeface="Museo Sans 300"/>
                  <a:cs typeface="Museo Sans 300"/>
                </a:rPr>
                <a:t>Gimogash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3200" dirty="0" err="1" smtClean="0">
                  <a:solidFill>
                    <a:srgbClr val="800000"/>
                  </a:solidFill>
                  <a:ea typeface="Museo Sans 300"/>
                  <a:cs typeface="Museo Sans 300"/>
                </a:rPr>
                <a:t>Firecrafters</a:t>
              </a:r>
              <a:endParaRPr lang="en-US" altLang="en-US" sz="3200" dirty="0">
                <a:solidFill>
                  <a:srgbClr val="800000"/>
                </a:solidFill>
                <a:ea typeface="Museo Sans 300"/>
                <a:cs typeface="Museo Sans 300"/>
              </a:endParaRPr>
            </a:p>
          </p:txBody>
        </p:sp>
      </p:grpSp>
      <p:pic>
        <p:nvPicPr>
          <p:cNvPr id="16" name="car ho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1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1924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Wimachtendienk</a:t>
            </a:r>
            <a:r>
              <a:rPr lang="en-US" dirty="0" smtClean="0"/>
              <a:t> W.W. becomes officially known as the “Order of the Arrow”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1926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Order of the Arrow patches are officially approved.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46021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66"/>
                </a:solidFill>
                <a:latin typeface="Arial Rounded MT Bold" pitchFamily="34" charset="0"/>
              </a:rPr>
              <a:t>Why Do We Have a Rearview Mirror?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1928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Region Meetings were held.  These were the predecessors to today’s Section Conclaves.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1931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Goodman appointed to the national office staff as Director of Program. 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1932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OA becomes an “Official Experiment”.</a:t>
            </a:r>
          </a:p>
          <a:p>
            <a:r>
              <a:rPr lang="en-US" dirty="0" smtClean="0"/>
              <a:t>Rapid expansion with many other camp societies being absorbed.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1933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August 23, 1933, President Franklin Roosevelt became the first and only President of the United States to be inducted into the Order of the Arrow. 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  <a:latin typeface="Arial Rounded MT Bold" pitchFamily="34" charset="0"/>
              </a:rPr>
              <a:t>Mile Marker #7</a:t>
            </a:r>
            <a:endParaRPr lang="en-US" altLang="en-US" u="sng" dirty="0" smtClean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05000"/>
            <a:ext cx="7696200" cy="4068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Who was the only President to be an Eagle Scout?</a:t>
            </a:r>
          </a:p>
          <a:p>
            <a:pPr eaLnBrk="1" hangingPunct="1">
              <a:buFontTx/>
              <a:buNone/>
            </a:pPr>
            <a:endParaRPr lang="en-US" altLang="en-US" sz="2400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133600" y="3733800"/>
            <a:ext cx="4267200" cy="2170383"/>
            <a:chOff x="4445" y="1313"/>
            <a:chExt cx="956" cy="806"/>
          </a:xfrm>
        </p:grpSpPr>
        <p:sp>
          <p:nvSpPr>
            <p:cNvPr id="8201" name="AutoShape 10"/>
            <p:cNvSpPr>
              <a:spLocks noChangeArrowheads="1"/>
            </p:cNvSpPr>
            <p:nvPr/>
          </p:nvSpPr>
          <p:spPr bwMode="auto">
            <a:xfrm rot="2961532">
              <a:off x="4520" y="1238"/>
              <a:ext cx="806" cy="95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ea typeface="Museo Sans 300"/>
                <a:cs typeface="Museo Sans 300"/>
              </a:endParaRPr>
            </a:p>
          </p:txBody>
        </p:sp>
        <p:sp>
          <p:nvSpPr>
            <p:cNvPr id="8202" name="Text Box 7"/>
            <p:cNvSpPr txBox="1">
              <a:spLocks noChangeArrowheads="1"/>
            </p:cNvSpPr>
            <p:nvPr/>
          </p:nvSpPr>
          <p:spPr bwMode="auto">
            <a:xfrm>
              <a:off x="4480" y="1341"/>
              <a:ext cx="899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 sz="3200" dirty="0" smtClean="0">
                <a:solidFill>
                  <a:srgbClr val="800000"/>
                </a:solidFill>
                <a:ea typeface="Museo Sans 300"/>
                <a:cs typeface="Museo Sans 30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n-US" sz="3200" dirty="0" smtClean="0">
                  <a:solidFill>
                    <a:srgbClr val="800000"/>
                  </a:solidFill>
                  <a:ea typeface="Museo Sans 300"/>
                  <a:cs typeface="Museo Sans 300"/>
                </a:rPr>
                <a:t>Gerald Ford</a:t>
              </a:r>
              <a:endParaRPr lang="en-US" altLang="en-US" sz="3200" dirty="0">
                <a:solidFill>
                  <a:srgbClr val="800000"/>
                </a:solidFill>
                <a:ea typeface="Museo Sans 300"/>
                <a:cs typeface="Museo Sans 300"/>
              </a:endParaRPr>
            </a:p>
          </p:txBody>
        </p:sp>
      </p:grpSp>
      <p:pic>
        <p:nvPicPr>
          <p:cNvPr id="16" name="car ho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1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1934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Masonic terminology is phased out in our rituals and documentation.  </a:t>
            </a:r>
            <a:endParaRPr lang="en-US" dirty="0"/>
          </a:p>
        </p:txBody>
      </p:sp>
      <p:pic>
        <p:nvPicPr>
          <p:cNvPr id="4" name="Picture 8" descr="1938 Pro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95600"/>
            <a:ext cx="20986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927 Pro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438400"/>
            <a:ext cx="220503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1940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OA celebrated its 25</a:t>
            </a:r>
            <a:r>
              <a:rPr lang="en-US" baseline="30000" dirty="0" smtClean="0"/>
              <a:t>th</a:t>
            </a:r>
            <a:r>
              <a:rPr lang="en-US" dirty="0" smtClean="0"/>
              <a:t> Anniversary</a:t>
            </a:r>
          </a:p>
          <a:p>
            <a:r>
              <a:rPr lang="en-US" dirty="0" smtClean="0"/>
              <a:t>The DSA is established </a:t>
            </a:r>
            <a:endParaRPr lang="en-US" dirty="0"/>
          </a:p>
        </p:txBody>
      </p:sp>
      <p:pic>
        <p:nvPicPr>
          <p:cNvPr id="4" name="Picture 10" descr="1946 Natl OA mtg p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819400"/>
            <a:ext cx="335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3399"/>
                </a:solidFill>
              </a:rPr>
              <a:t>SETTING CRUISE CONTROL</a:t>
            </a:r>
            <a:endParaRPr lang="en-US" sz="6000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1948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Order of the Arrow officially became a part of and fully integrated into the Boy Scouts of America. </a:t>
            </a:r>
          </a:p>
          <a:p>
            <a:r>
              <a:rPr lang="en-US" dirty="0" smtClean="0"/>
              <a:t>First OA handbook was published. </a:t>
            </a:r>
          </a:p>
          <a:p>
            <a:r>
              <a:rPr lang="en-US" dirty="0" smtClean="0"/>
              <a:t>The 1948 annual National Meeting is now considered the first NOAC.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1948 Natl OA Mtg patch staf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3406180" cy="28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27273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r ho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524000"/>
            <a:ext cx="350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OA MILE MARKER GAME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800" dirty="0" smtClean="0"/>
              <a:t>When you hear the car </a:t>
            </a:r>
          </a:p>
          <a:p>
            <a:pPr>
              <a:buNone/>
            </a:pPr>
            <a:r>
              <a:rPr lang="en-US" sz="4800" dirty="0" smtClean="0"/>
              <a:t>horn, write down your </a:t>
            </a:r>
          </a:p>
          <a:p>
            <a:pPr>
              <a:buNone/>
            </a:pPr>
            <a:r>
              <a:rPr lang="en-US" sz="4800" dirty="0" smtClean="0"/>
              <a:t>answer to the question </a:t>
            </a:r>
          </a:p>
          <a:p>
            <a:pPr>
              <a:buNone/>
            </a:pPr>
            <a:r>
              <a:rPr lang="en-US" sz="4800" dirty="0" smtClean="0"/>
              <a:t>that is posed. 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  <a:latin typeface="Arial Rounded MT Bold" pitchFamily="34" charset="0"/>
              </a:rPr>
              <a:t>Mile Marker #8</a:t>
            </a:r>
            <a:endParaRPr lang="en-US" altLang="en-US" u="sng" dirty="0" smtClean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05000"/>
            <a:ext cx="7696200" cy="4068763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en-US" dirty="0" smtClean="0">
                <a:solidFill>
                  <a:srgbClr val="00B050"/>
                </a:solidFill>
              </a:rPr>
              <a:t>What site has hosted the most NOAC’s?</a:t>
            </a:r>
            <a:endParaRPr lang="en-US" altLang="en-US" sz="2400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9820" y="2312012"/>
            <a:ext cx="4177927" cy="3347129"/>
            <a:chOff x="4480" y="785"/>
            <a:chExt cx="936" cy="1243"/>
          </a:xfrm>
        </p:grpSpPr>
        <p:sp>
          <p:nvSpPr>
            <p:cNvPr id="8201" name="AutoShape 10"/>
            <p:cNvSpPr>
              <a:spLocks noChangeArrowheads="1"/>
            </p:cNvSpPr>
            <p:nvPr/>
          </p:nvSpPr>
          <p:spPr bwMode="auto">
            <a:xfrm rot="2961532">
              <a:off x="4331" y="944"/>
              <a:ext cx="1243" cy="92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ea typeface="Museo Sans 300"/>
                <a:cs typeface="Museo Sans 300"/>
              </a:endParaRPr>
            </a:p>
          </p:txBody>
        </p:sp>
        <p:sp>
          <p:nvSpPr>
            <p:cNvPr id="8202" name="Text Box 7"/>
            <p:cNvSpPr txBox="1">
              <a:spLocks noChangeArrowheads="1"/>
            </p:cNvSpPr>
            <p:nvPr/>
          </p:nvSpPr>
          <p:spPr bwMode="auto">
            <a:xfrm>
              <a:off x="4480" y="917"/>
              <a:ext cx="899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 sz="3200" dirty="0" smtClean="0">
                <a:solidFill>
                  <a:srgbClr val="800000"/>
                </a:solidFill>
                <a:ea typeface="Museo Sans 300"/>
                <a:cs typeface="Museo Sans 30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n-US" sz="3200" dirty="0" smtClean="0">
                  <a:solidFill>
                    <a:srgbClr val="800000"/>
                  </a:solidFill>
                  <a:ea typeface="Museo Sans 300"/>
                  <a:cs typeface="Museo Sans 300"/>
                </a:rPr>
                <a:t>Indiana University</a:t>
              </a:r>
            </a:p>
            <a:p>
              <a:pPr algn="ctr">
                <a:spcBef>
                  <a:spcPct val="50000"/>
                </a:spcBef>
              </a:pPr>
              <a:endParaRPr lang="en-US" altLang="en-US" sz="3200" dirty="0">
                <a:solidFill>
                  <a:srgbClr val="800000"/>
                </a:solidFill>
                <a:ea typeface="Museo Sans 300"/>
                <a:cs typeface="Museo Sans 300"/>
              </a:endParaRPr>
            </a:p>
          </p:txBody>
        </p:sp>
      </p:grpSp>
      <p:pic>
        <p:nvPicPr>
          <p:cNvPr id="16" name="car ho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1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1950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</a:t>
            </a:r>
            <a:r>
              <a:rPr lang="en-US" baseline="30000" dirty="0" smtClean="0"/>
              <a:t>th</a:t>
            </a:r>
            <a:r>
              <a:rPr lang="en-US" dirty="0" smtClean="0"/>
              <a:t> Anniversary</a:t>
            </a:r>
          </a:p>
          <a:p>
            <a:r>
              <a:rPr lang="en-US" dirty="0" smtClean="0"/>
              <a:t>First Youth planned and run NOAC</a:t>
            </a:r>
          </a:p>
          <a:p>
            <a:r>
              <a:rPr lang="en-US" dirty="0" smtClean="0"/>
              <a:t>First OA Service Corps at National Jamboree</a:t>
            </a:r>
            <a:endParaRPr lang="en-US" dirty="0"/>
          </a:p>
        </p:txBody>
      </p:sp>
      <p:pic>
        <p:nvPicPr>
          <p:cNvPr id="5" name="Picture 12" descr="1950 Natl OA mtg p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733800"/>
            <a:ext cx="310515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1950 Conf P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62400"/>
            <a:ext cx="3352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1954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Flap shaped patches were officially approved by the National OA Committee 35</a:t>
            </a:r>
            <a:r>
              <a:rPr lang="en-US" baseline="30000" dirty="0" smtClean="0"/>
              <a:t>th</a:t>
            </a:r>
            <a:r>
              <a:rPr lang="en-US" dirty="0" smtClean="0"/>
              <a:t> Anniversary</a:t>
            </a:r>
            <a:endParaRPr lang="en-US" dirty="0"/>
          </a:p>
        </p:txBody>
      </p:sp>
      <p:pic>
        <p:nvPicPr>
          <p:cNvPr id="7" name="Picture 6" descr="pi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200400"/>
            <a:ext cx="52578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1965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Order of the Arrow observed its 50th anniversary during 1965.  A special 50</a:t>
            </a:r>
            <a:r>
              <a:rPr lang="en-US" baseline="30000" dirty="0" smtClean="0"/>
              <a:t>th</a:t>
            </a:r>
            <a:r>
              <a:rPr lang="en-US" dirty="0" smtClean="0"/>
              <a:t> Anniversary award was created that could  be earned by youth members of the Order. </a:t>
            </a:r>
            <a:endParaRPr lang="en-US" dirty="0"/>
          </a:p>
        </p:txBody>
      </p:sp>
      <p:pic>
        <p:nvPicPr>
          <p:cNvPr id="5" name="Picture 7" descr="50th ann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86200"/>
            <a:ext cx="198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  <a:latin typeface="Arial Rounded MT Bold" pitchFamily="34" charset="0"/>
              </a:rPr>
              <a:t>Mile Marker #9</a:t>
            </a:r>
            <a:endParaRPr lang="en-US" altLang="en-US" u="sng" dirty="0" smtClean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52600"/>
            <a:ext cx="7696200" cy="4221163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en-US" dirty="0" smtClean="0">
                <a:solidFill>
                  <a:srgbClr val="00B050"/>
                </a:solidFill>
              </a:rPr>
              <a:t>Besides the 50</a:t>
            </a:r>
            <a:r>
              <a:rPr lang="en-US" altLang="en-US" baseline="30000" dirty="0" smtClean="0">
                <a:solidFill>
                  <a:srgbClr val="00B050"/>
                </a:solidFill>
              </a:rPr>
              <a:t>th</a:t>
            </a:r>
            <a:r>
              <a:rPr lang="en-US" altLang="en-US" dirty="0" smtClean="0">
                <a:solidFill>
                  <a:srgbClr val="00B050"/>
                </a:solidFill>
              </a:rPr>
              <a:t> Anniversary Award, what are the only other two patches that may be worn on the sash?</a:t>
            </a:r>
            <a:endParaRPr lang="en-US" altLang="en-US" sz="2400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09800" y="3505200"/>
            <a:ext cx="4733653" cy="2457899"/>
            <a:chOff x="4460" y="1083"/>
            <a:chExt cx="1055" cy="1916"/>
          </a:xfrm>
        </p:grpSpPr>
        <p:sp>
          <p:nvSpPr>
            <p:cNvPr id="8201" name="AutoShape 10"/>
            <p:cNvSpPr>
              <a:spLocks noChangeArrowheads="1"/>
            </p:cNvSpPr>
            <p:nvPr/>
          </p:nvSpPr>
          <p:spPr bwMode="auto">
            <a:xfrm rot="2961532">
              <a:off x="4097" y="1446"/>
              <a:ext cx="1782" cy="1055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ea typeface="Museo Sans 300"/>
                <a:cs typeface="Museo Sans 300"/>
              </a:endParaRPr>
            </a:p>
          </p:txBody>
        </p:sp>
        <p:sp>
          <p:nvSpPr>
            <p:cNvPr id="8202" name="Text Box 7"/>
            <p:cNvSpPr txBox="1">
              <a:spLocks noChangeArrowheads="1"/>
            </p:cNvSpPr>
            <p:nvPr/>
          </p:nvSpPr>
          <p:spPr bwMode="auto">
            <a:xfrm>
              <a:off x="4480" y="1200"/>
              <a:ext cx="899" cy="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dirty="0" smtClean="0">
                  <a:solidFill>
                    <a:srgbClr val="800000"/>
                  </a:solidFill>
                  <a:ea typeface="Museo Sans 300"/>
                  <a:cs typeface="Museo Sans 300"/>
                </a:rPr>
                <a:t>60</a:t>
              </a:r>
              <a:r>
                <a:rPr lang="en-US" altLang="en-US" sz="3200" baseline="30000" dirty="0" smtClean="0">
                  <a:solidFill>
                    <a:srgbClr val="800000"/>
                  </a:solidFill>
                  <a:ea typeface="Museo Sans 300"/>
                  <a:cs typeface="Museo Sans 300"/>
                </a:rPr>
                <a:t>th</a:t>
              </a:r>
              <a:r>
                <a:rPr lang="en-US" altLang="en-US" sz="3200" dirty="0" smtClean="0">
                  <a:solidFill>
                    <a:srgbClr val="800000"/>
                  </a:solidFill>
                  <a:ea typeface="Museo Sans 300"/>
                  <a:cs typeface="Museo Sans 300"/>
                </a:rPr>
                <a:t> and 100</a:t>
              </a:r>
              <a:r>
                <a:rPr lang="en-US" altLang="en-US" sz="3200" baseline="30000" dirty="0" smtClean="0">
                  <a:solidFill>
                    <a:srgbClr val="800000"/>
                  </a:solidFill>
                  <a:ea typeface="Museo Sans 300"/>
                  <a:cs typeface="Museo Sans 300"/>
                </a:rPr>
                <a:t>th</a:t>
              </a:r>
              <a:r>
                <a:rPr lang="en-US" altLang="en-US" sz="3200" dirty="0" smtClean="0">
                  <a:solidFill>
                    <a:srgbClr val="800000"/>
                  </a:solidFill>
                  <a:ea typeface="Museo Sans 300"/>
                  <a:cs typeface="Museo Sans 300"/>
                </a:rPr>
                <a:t> Anniversary Awards</a:t>
              </a:r>
            </a:p>
            <a:p>
              <a:pPr algn="ctr">
                <a:spcBef>
                  <a:spcPct val="50000"/>
                </a:spcBef>
              </a:pPr>
              <a:endParaRPr lang="en-US" altLang="en-US" sz="3200" dirty="0">
                <a:solidFill>
                  <a:srgbClr val="800000"/>
                </a:solidFill>
                <a:ea typeface="Museo Sans 300"/>
                <a:cs typeface="Museo Sans 300"/>
              </a:endParaRPr>
            </a:p>
          </p:txBody>
        </p:sp>
      </p:grpSp>
      <p:pic>
        <p:nvPicPr>
          <p:cNvPr id="16" name="car ho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14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1967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OA Jacket patch and Official Logo</a:t>
            </a:r>
            <a:endParaRPr lang="en-US" dirty="0"/>
          </a:p>
        </p:txBody>
      </p:sp>
      <p:pic>
        <p:nvPicPr>
          <p:cNvPr id="4" name="Picture 3" descr="oa j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209800"/>
            <a:ext cx="3886200" cy="32289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1969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err="1" smtClean="0"/>
              <a:t>Elangomat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28956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1974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National Indian Seminar was held.  The semi-regular event would later go through program evolutions  into the National </a:t>
            </a:r>
            <a:r>
              <a:rPr lang="en-US" dirty="0" err="1" smtClean="0"/>
              <a:t>Pow</a:t>
            </a:r>
            <a:r>
              <a:rPr lang="en-US" dirty="0" smtClean="0"/>
              <a:t> Wow and later into Indian Summer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8" descr="book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81000"/>
            <a:ext cx="1425575" cy="142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1987 Natl Powwow pa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191000"/>
            <a:ext cx="216852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2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5814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1975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800" dirty="0" smtClean="0"/>
              <a:t>OA celebrated its 60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 Anniversary in 1975 and America was about to celebrate its Bicentennial. OA established the Order of the Arrow 60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 Anniversary Bicentennial Award. </a:t>
            </a:r>
          </a:p>
          <a:p>
            <a:r>
              <a:rPr lang="en-US" sz="2800" dirty="0" smtClean="0"/>
              <a:t>New Logo and Jacket Patch introduced.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" name="Picture 11" descr="60th Anniversary Aw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657600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oa jacket patch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657600"/>
            <a:ext cx="214312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1978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3600" dirty="0" smtClean="0"/>
              <a:t>The first National Leadership Seminars are conducted.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7" descr="NLS blue bor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27860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NL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8400"/>
            <a:ext cx="2579688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3399"/>
                </a:solidFill>
                <a:latin typeface="Museo Sans 300"/>
              </a:rPr>
              <a:t>The Parking Lot – Where Our Journey Began</a:t>
            </a:r>
            <a:endParaRPr lang="en-US" sz="6600" dirty="0">
              <a:solidFill>
                <a:srgbClr val="003399"/>
              </a:solidFill>
              <a:latin typeface="Museo Sans 3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1980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Arrowman’s</a:t>
            </a:r>
            <a:r>
              <a:rPr lang="en-US" dirty="0" smtClean="0"/>
              <a:t> Personal Involvement Award was created. </a:t>
            </a:r>
          </a:p>
          <a:p>
            <a:r>
              <a:rPr lang="en-US" dirty="0" smtClean="0"/>
              <a:t>On March 13, 1980 the Order of the Arrow’s Founder passed away at the age of 89. </a:t>
            </a:r>
          </a:p>
          <a:p>
            <a:endParaRPr lang="en-US" sz="36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9" name="Picture 10" descr="1980 Arrow Pers Aw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657600"/>
            <a:ext cx="23510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1981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648200"/>
          </a:xfrm>
        </p:spPr>
        <p:txBody>
          <a:bodyPr/>
          <a:lstStyle/>
          <a:p>
            <a:r>
              <a:rPr lang="en-US" dirty="0" smtClean="0"/>
              <a:t> The Founder’s Award is created.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Elangomat</a:t>
            </a:r>
            <a:r>
              <a:rPr lang="en-US" dirty="0" smtClean="0"/>
              <a:t> Program is officially adopted as part of the Ordeal. </a:t>
            </a:r>
          </a:p>
          <a:p>
            <a:endParaRPr lang="en-US" sz="36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founders aw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971800"/>
            <a:ext cx="3200400" cy="275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1985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648200"/>
          </a:xfrm>
        </p:spPr>
        <p:txBody>
          <a:bodyPr/>
          <a:lstStyle/>
          <a:p>
            <a:r>
              <a:rPr lang="en-US" dirty="0" smtClean="0"/>
              <a:t> First National </a:t>
            </a:r>
            <a:r>
              <a:rPr lang="en-US" dirty="0" err="1" smtClean="0"/>
              <a:t>Philmont</a:t>
            </a:r>
            <a:r>
              <a:rPr lang="en-US" dirty="0" smtClean="0"/>
              <a:t> Trek</a:t>
            </a:r>
            <a:endParaRPr lang="en-US" sz="36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philmont trek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828800"/>
            <a:ext cx="2971800" cy="3733800"/>
          </a:xfrm>
          <a:prstGeom prst="rect">
            <a:avLst/>
          </a:prstGeom>
        </p:spPr>
      </p:pic>
      <p:pic>
        <p:nvPicPr>
          <p:cNvPr id="7" name="Picture 6" descr="philmont trek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981200"/>
            <a:ext cx="3429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1986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648200"/>
          </a:xfrm>
        </p:spPr>
        <p:txBody>
          <a:bodyPr/>
          <a:lstStyle/>
          <a:p>
            <a:r>
              <a:rPr lang="en-US" dirty="0" smtClean="0"/>
              <a:t> On October 26, 1986 the Order lost its Co-Founder Carroll A. </a:t>
            </a:r>
            <a:r>
              <a:rPr lang="en-US" dirty="0" err="1" smtClean="0"/>
              <a:t>Edson</a:t>
            </a:r>
            <a:r>
              <a:rPr lang="en-US" dirty="0" smtClean="0"/>
              <a:t> at the age of 94.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3399"/>
                </a:solidFill>
              </a:rPr>
              <a:t>OUR TRIP GOES DOWN SOME NEW ROADS</a:t>
            </a:r>
            <a:endParaRPr lang="en-US" sz="6000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1988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648200"/>
          </a:xfrm>
        </p:spPr>
        <p:txBody>
          <a:bodyPr/>
          <a:lstStyle/>
          <a:p>
            <a:r>
              <a:rPr lang="en-US" dirty="0" smtClean="0"/>
              <a:t> Women leaders were officially allowed in the OA in 1988. In late 1991 and early 1992 the first women Vigil honor members are indicted.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  <a:latin typeface="Arial Rounded MT Bold" pitchFamily="34" charset="0"/>
              </a:rPr>
              <a:t>Mile Marker #10</a:t>
            </a:r>
            <a:endParaRPr lang="en-US" altLang="en-US" u="sng" dirty="0" smtClean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52600"/>
            <a:ext cx="7696200" cy="42211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altLang="en-US" dirty="0" smtClean="0">
                <a:solidFill>
                  <a:srgbClr val="00B050"/>
                </a:solidFill>
              </a:rPr>
              <a:t>Who is the first female National OA Committee Member and DSA Recipient?</a:t>
            </a:r>
            <a:endParaRPr lang="en-US" altLang="en-US" sz="2400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09800" y="3505200"/>
            <a:ext cx="4733653" cy="2286000"/>
            <a:chOff x="4460" y="1083"/>
            <a:chExt cx="1055" cy="1782"/>
          </a:xfrm>
        </p:grpSpPr>
        <p:sp>
          <p:nvSpPr>
            <p:cNvPr id="8201" name="AutoShape 10"/>
            <p:cNvSpPr>
              <a:spLocks noChangeArrowheads="1"/>
            </p:cNvSpPr>
            <p:nvPr/>
          </p:nvSpPr>
          <p:spPr bwMode="auto">
            <a:xfrm rot="2961532">
              <a:off x="4097" y="1446"/>
              <a:ext cx="1782" cy="1055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ea typeface="Museo Sans 300"/>
                <a:cs typeface="Museo Sans 300"/>
              </a:endParaRPr>
            </a:p>
          </p:txBody>
        </p:sp>
        <p:sp>
          <p:nvSpPr>
            <p:cNvPr id="8202" name="Text Box 7"/>
            <p:cNvSpPr txBox="1">
              <a:spLocks noChangeArrowheads="1"/>
            </p:cNvSpPr>
            <p:nvPr/>
          </p:nvSpPr>
          <p:spPr bwMode="auto">
            <a:xfrm>
              <a:off x="4480" y="1200"/>
              <a:ext cx="899" cy="1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 sz="3200" dirty="0" smtClean="0">
                <a:solidFill>
                  <a:srgbClr val="800000"/>
                </a:solidFill>
                <a:ea typeface="Museo Sans 300"/>
                <a:cs typeface="Museo Sans 30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n-US" sz="3200" dirty="0" smtClean="0">
                  <a:solidFill>
                    <a:srgbClr val="800000"/>
                  </a:solidFill>
                  <a:ea typeface="Museo Sans 300"/>
                  <a:cs typeface="Museo Sans 300"/>
                </a:rPr>
                <a:t>Kay Trick</a:t>
              </a:r>
            </a:p>
            <a:p>
              <a:pPr algn="ctr">
                <a:spcBef>
                  <a:spcPct val="50000"/>
                </a:spcBef>
              </a:pPr>
              <a:endParaRPr lang="en-US" altLang="en-US" sz="3200" dirty="0">
                <a:solidFill>
                  <a:srgbClr val="800000"/>
                </a:solidFill>
                <a:ea typeface="Museo Sans 300"/>
                <a:cs typeface="Museo Sans 300"/>
              </a:endParaRPr>
            </a:p>
          </p:txBody>
        </p:sp>
      </p:grpSp>
      <p:pic>
        <p:nvPicPr>
          <p:cNvPr id="16" name="car ho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14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1990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648200"/>
          </a:xfrm>
        </p:spPr>
        <p:txBody>
          <a:bodyPr/>
          <a:lstStyle/>
          <a:p>
            <a:r>
              <a:rPr lang="en-US" dirty="0" smtClean="0"/>
              <a:t> The Order of the Arrow observed its 75th Anniversary in 1990.  A special anniversary award was created that for the first time both youth and adults could earn.  </a:t>
            </a:r>
            <a:endParaRPr lang="en-US" dirty="0"/>
          </a:p>
        </p:txBody>
      </p:sp>
      <p:pic>
        <p:nvPicPr>
          <p:cNvPr id="4" name="Picture 13" descr="75 Anniversary p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352800"/>
            <a:ext cx="25146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19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895600"/>
            <a:ext cx="243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1995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648200"/>
          </a:xfrm>
        </p:spPr>
        <p:txBody>
          <a:bodyPr/>
          <a:lstStyle/>
          <a:p>
            <a:r>
              <a:rPr lang="en-US" dirty="0" smtClean="0"/>
              <a:t> The popular OA Trail Crew began its operations at </a:t>
            </a:r>
            <a:r>
              <a:rPr lang="en-US" dirty="0" err="1" smtClean="0"/>
              <a:t>Philmont</a:t>
            </a:r>
            <a:r>
              <a:rPr lang="en-US" dirty="0" smtClean="0"/>
              <a:t>.  Similar service programs would later be added at Northern Tier, </a:t>
            </a:r>
            <a:r>
              <a:rPr lang="en-US" dirty="0" err="1" smtClean="0"/>
              <a:t>Seabase</a:t>
            </a:r>
            <a:r>
              <a:rPr lang="en-US" dirty="0" smtClean="0"/>
              <a:t>, and Bechtel Scout Reserve.</a:t>
            </a:r>
            <a:endParaRPr lang="en-US" dirty="0"/>
          </a:p>
        </p:txBody>
      </p:sp>
      <p:pic>
        <p:nvPicPr>
          <p:cNvPr id="6" name="Picture 11" descr="Trail Crew p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429000"/>
            <a:ext cx="145732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Wilderness Voyage pa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581400"/>
            <a:ext cx="15652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810000"/>
            <a:ext cx="18161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1998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648200"/>
          </a:xfrm>
        </p:spPr>
        <p:txBody>
          <a:bodyPr/>
          <a:lstStyle/>
          <a:p>
            <a:r>
              <a:rPr lang="en-US" dirty="0" smtClean="0"/>
              <a:t> 50</a:t>
            </a:r>
            <a:r>
              <a:rPr lang="en-US" baseline="30000" dirty="0" smtClean="0"/>
              <a:t>th</a:t>
            </a:r>
            <a:r>
              <a:rPr lang="en-US" dirty="0" smtClean="0"/>
              <a:t> anniversary of the Order of the Arrow having been formally and officially adopted by the BSA.   </a:t>
            </a:r>
          </a:p>
          <a:p>
            <a:r>
              <a:rPr lang="en-US" dirty="0" smtClean="0"/>
              <a:t>A new logo – our current one – introduced.</a:t>
            </a:r>
          </a:p>
          <a:p>
            <a:r>
              <a:rPr lang="en-US" dirty="0" smtClean="0"/>
              <a:t>OA national website launched. </a:t>
            </a:r>
          </a:p>
          <a:p>
            <a:r>
              <a:rPr lang="en-US" dirty="0" smtClean="0"/>
              <a:t>The OA changed its description from “Society of Honor Campers” to “Scouting’s National Honor Society”.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0"/>
          </a:xfrm>
        </p:spPr>
        <p:txBody>
          <a:bodyPr/>
          <a:lstStyle/>
          <a:p>
            <a:r>
              <a:rPr lang="en-US" sz="3000" dirty="0" smtClean="0"/>
              <a:t>The </a:t>
            </a:r>
            <a:r>
              <a:rPr lang="en-US" sz="3000" dirty="0" err="1" smtClean="0"/>
              <a:t>Wimachtendienk</a:t>
            </a:r>
            <a:r>
              <a:rPr lang="en-US" sz="3000" dirty="0" smtClean="0"/>
              <a:t> </a:t>
            </a:r>
            <a:r>
              <a:rPr lang="en-US" sz="3000" dirty="0" err="1" smtClean="0"/>
              <a:t>Wingolauchsik</a:t>
            </a:r>
            <a:r>
              <a:rPr lang="en-US" sz="3000" dirty="0" smtClean="0"/>
              <a:t> </a:t>
            </a:r>
            <a:r>
              <a:rPr lang="en-US" sz="3000" dirty="0" err="1" smtClean="0"/>
              <a:t>Witahemui</a:t>
            </a:r>
            <a:r>
              <a:rPr lang="en-US" sz="3000" dirty="0" smtClean="0"/>
              <a:t> founded at Treasure Island Scout Camp in the Philadelphia Council. </a:t>
            </a:r>
          </a:p>
          <a:p>
            <a:r>
              <a:rPr lang="en-US" sz="3000" dirty="0" smtClean="0"/>
              <a:t>Robert Craig and Gilpin Allen were the first two inductees on July 16, 1915</a:t>
            </a:r>
          </a:p>
          <a:p>
            <a:r>
              <a:rPr lang="en-US" sz="3000" dirty="0" smtClean="0"/>
              <a:t> During that first summer a total of 25 members were inducted into the new order.</a:t>
            </a:r>
          </a:p>
          <a:p>
            <a:r>
              <a:rPr lang="en-US" sz="3000" dirty="0" smtClean="0"/>
              <a:t>E. </a:t>
            </a:r>
            <a:r>
              <a:rPr lang="en-US" sz="3000" dirty="0" err="1" smtClean="0"/>
              <a:t>Urner</a:t>
            </a:r>
            <a:r>
              <a:rPr lang="en-US" sz="3000" dirty="0" smtClean="0"/>
              <a:t> Goodman was selected as the first Vigil Honor member. 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pPr>
              <a:buNone/>
            </a:pPr>
            <a:r>
              <a:rPr lang="en-US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1999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648200"/>
          </a:xfrm>
        </p:spPr>
        <p:txBody>
          <a:bodyPr/>
          <a:lstStyle/>
          <a:p>
            <a:r>
              <a:rPr lang="en-US" dirty="0" smtClean="0"/>
              <a:t> The OA held first Key-3 National Leadership Summit at Colorado State University, from July 31st to August 3rd, 1999. </a:t>
            </a:r>
            <a:endParaRPr lang="en-US" dirty="0"/>
          </a:p>
        </p:txBody>
      </p:sp>
      <p:pic>
        <p:nvPicPr>
          <p:cNvPr id="4" name="Picture 9" descr="19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743200"/>
            <a:ext cx="335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2001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648200"/>
          </a:xfrm>
        </p:spPr>
        <p:txBody>
          <a:bodyPr/>
          <a:lstStyle/>
          <a:p>
            <a:r>
              <a:rPr lang="en-US" dirty="0" smtClean="0"/>
              <a:t> The </a:t>
            </a:r>
            <a:r>
              <a:rPr lang="en-US" dirty="0" err="1" smtClean="0"/>
              <a:t>Arrowman</a:t>
            </a:r>
            <a:r>
              <a:rPr lang="en-US" dirty="0" smtClean="0"/>
              <a:t> Service Award was an Order of the Arrow award from 2001 through 2003. </a:t>
            </a:r>
            <a:endParaRPr lang="en-US" dirty="0"/>
          </a:p>
        </p:txBody>
      </p:sp>
      <p:pic>
        <p:nvPicPr>
          <p:cNvPr id="5" name="Picture 8" descr="AS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14600"/>
            <a:ext cx="1905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514600"/>
            <a:ext cx="152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2002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648200"/>
          </a:xfrm>
        </p:spPr>
        <p:txBody>
          <a:bodyPr/>
          <a:lstStyle/>
          <a:p>
            <a:r>
              <a:rPr lang="en-US" dirty="0" smtClean="0"/>
              <a:t> The Legacy of Servant Leadership Lifetime Achievement Award is created to recognize the Order's second and third generation "Founders"—</a:t>
            </a:r>
            <a:r>
              <a:rPr lang="en-US" dirty="0" err="1" smtClean="0"/>
              <a:t>Scouters</a:t>
            </a:r>
            <a:r>
              <a:rPr lang="en-US" dirty="0" smtClean="0"/>
              <a:t> who have built an enduring legacy to Scouting and the Order of the Arrow (OA) through a lifetime of cheerful service to others.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2004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648200"/>
          </a:xfrm>
        </p:spPr>
        <p:txBody>
          <a:bodyPr/>
          <a:lstStyle/>
          <a:p>
            <a:r>
              <a:rPr lang="en-US" dirty="0" smtClean="0"/>
              <a:t> The decision was made to no longer issue lodge numbers</a:t>
            </a:r>
          </a:p>
          <a:p>
            <a:r>
              <a:rPr lang="en-US" dirty="0" smtClean="0"/>
              <a:t>At the NOAC the Leadership in</a:t>
            </a:r>
          </a:p>
          <a:p>
            <a:pPr>
              <a:buNone/>
            </a:pPr>
            <a:r>
              <a:rPr lang="en-US" dirty="0" smtClean="0"/>
              <a:t>	Service Award was announced.  The </a:t>
            </a:r>
          </a:p>
          <a:p>
            <a:pPr>
              <a:buNone/>
            </a:pPr>
            <a:r>
              <a:rPr lang="en-US" dirty="0" smtClean="0"/>
              <a:t>	The award could be earned </a:t>
            </a:r>
          </a:p>
          <a:p>
            <a:pPr>
              <a:buNone/>
            </a:pPr>
            <a:r>
              <a:rPr lang="en-US" dirty="0" smtClean="0"/>
              <a:t>	three times beginning in 2005. 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828800"/>
            <a:ext cx="2228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Arial Rounded MT Bold" pitchFamily="34" charset="0"/>
              </a:rPr>
              <a:t>2008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5 National Forests across the country</a:t>
            </a:r>
          </a:p>
          <a:p>
            <a:pPr eaLnBrk="1" hangingPunct="1"/>
            <a:r>
              <a:rPr lang="en-US" altLang="en-US" dirty="0" smtClean="0"/>
              <a:t>5,000 </a:t>
            </a:r>
            <a:r>
              <a:rPr lang="en-US" altLang="en-US" dirty="0" err="1" smtClean="0"/>
              <a:t>Arrowmen</a:t>
            </a:r>
            <a:endParaRPr lang="en-US" altLang="en-US" dirty="0" smtClean="0"/>
          </a:p>
        </p:txBody>
      </p:sp>
      <p:pic>
        <p:nvPicPr>
          <p:cNvPr id="501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1" y="3321051"/>
            <a:ext cx="44196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4" descr="ac5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14638"/>
            <a:ext cx="51054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Arial Rounded MT Bold" pitchFamily="34" charset="0"/>
              </a:rPr>
              <a:t>2011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/>
          <a:p>
            <a:pPr eaLnBrk="1" hangingPunct="1"/>
            <a:r>
              <a:rPr lang="en-US" i="1" dirty="0" smtClean="0"/>
              <a:t>SummitCorps</a:t>
            </a:r>
            <a:r>
              <a:rPr lang="en-US" dirty="0" smtClean="0"/>
              <a:t> “The New River Experience” was an OA service adventure in partnership with the U.S. National Park Service.  Modeled after </a:t>
            </a:r>
            <a:r>
              <a:rPr lang="en-US" u="sng" dirty="0" smtClean="0">
                <a:hlinkClick r:id="rId2"/>
              </a:rPr>
              <a:t>ArrowCorps</a:t>
            </a:r>
            <a:r>
              <a:rPr lang="en-US" u="sng" baseline="30000" dirty="0" smtClean="0">
                <a:hlinkClick r:id="rId2"/>
              </a:rPr>
              <a:t>5</a:t>
            </a:r>
            <a:r>
              <a:rPr lang="en-US" dirty="0" smtClean="0"/>
              <a:t>, 1,404 </a:t>
            </a:r>
            <a:r>
              <a:rPr lang="en-US" dirty="0" err="1" smtClean="0"/>
              <a:t>Arrowmen</a:t>
            </a:r>
            <a:r>
              <a:rPr lang="en-US" dirty="0" smtClean="0"/>
              <a:t> served during four one-week sessions throughout July 2011. 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Arial Rounded MT Bold" pitchFamily="34" charset="0"/>
              </a:rPr>
              <a:t>2015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/>
          <a:p>
            <a:pPr eaLnBrk="1" hangingPunct="1"/>
            <a:r>
              <a:rPr lang="en-US" dirty="0" smtClean="0"/>
              <a:t>New Brotherhood ceremony becomes official.</a:t>
            </a:r>
          </a:p>
          <a:p>
            <a:pPr eaLnBrk="1" hangingPunct="1"/>
            <a:r>
              <a:rPr lang="en-US" dirty="0" smtClean="0"/>
              <a:t>The largest NOAC in our history!  </a:t>
            </a:r>
          </a:p>
          <a:p>
            <a:pPr eaLnBrk="1" hangingPunct="1"/>
            <a:r>
              <a:rPr lang="en-US" dirty="0" smtClean="0"/>
              <a:t>What’s next on our journey?  </a:t>
            </a:r>
          </a:p>
          <a:p>
            <a:pPr eaLnBrk="1" hangingPunct="1">
              <a:buNone/>
            </a:pPr>
            <a:endParaRPr lang="en-US" altLang="en-US" dirty="0" smtClean="0"/>
          </a:p>
        </p:txBody>
      </p:sp>
      <p:pic>
        <p:nvPicPr>
          <p:cNvPr id="4" name="Picture 7" descr="C:\Users\GCHAPMAN\AppData\Local\Microsoft\Windows\Temporary Internet Files\Content.Outlook\2V1066A4\100 YEAR NOAC LOGO (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86200"/>
            <a:ext cx="25622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Arial Rounded MT Bold" pitchFamily="34" charset="0"/>
              </a:rPr>
              <a:t>The Next 100 Years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/>
          <a:p>
            <a:pPr eaLnBrk="1" hangingPunct="1"/>
            <a:r>
              <a:rPr lang="en-US" dirty="0" smtClean="0"/>
              <a:t>………Well the Depends on you.  It Starts With Us!</a:t>
            </a:r>
            <a:endParaRPr lang="en-US" altLang="en-US" dirty="0" smtClean="0"/>
          </a:p>
        </p:txBody>
      </p:sp>
      <p:pic>
        <p:nvPicPr>
          <p:cNvPr id="5" name="Picture 7" descr="C:\Users\GCHAPMAN\AppData\Local\Microsoft\Windows\Temporary Internet Files\Content.Outlook\2V1066A4\100 YEAR NOAC LOGO (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48000"/>
            <a:ext cx="25622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95600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ouston orde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2819400"/>
            <a:ext cx="2438400" cy="2665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  <a:latin typeface="Arial Rounded MT Bold" pitchFamily="34" charset="0"/>
              </a:rPr>
              <a:t>Mile Marker - </a:t>
            </a:r>
            <a:r>
              <a:rPr lang="en-US" altLang="en-US" u="sng" dirty="0" smtClean="0">
                <a:solidFill>
                  <a:srgbClr val="00B050"/>
                </a:solidFill>
                <a:latin typeface="Arial Rounded MT Bold" pitchFamily="34" charset="0"/>
              </a:rPr>
              <a:t>Scoring</a:t>
            </a:r>
            <a:endParaRPr lang="en-US" altLang="en-US" dirty="0" smtClean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 to 2 	</a:t>
            </a:r>
            <a:r>
              <a:rPr lang="en-US" altLang="en-US" sz="2800" dirty="0" smtClean="0"/>
              <a:t>Glad you’re here!</a:t>
            </a:r>
          </a:p>
          <a:p>
            <a:pPr eaLnBrk="1" hangingPunct="1"/>
            <a:r>
              <a:rPr lang="en-US" altLang="en-US" dirty="0" smtClean="0"/>
              <a:t>3 to 5 	</a:t>
            </a:r>
            <a:r>
              <a:rPr lang="en-US" altLang="en-US" sz="2800" dirty="0" smtClean="0"/>
              <a:t>Congratulations - you paid attention at        		          your ordeal!</a:t>
            </a:r>
          </a:p>
          <a:p>
            <a:pPr eaLnBrk="1" hangingPunct="1"/>
            <a:r>
              <a:rPr lang="en-US" altLang="en-US" dirty="0" smtClean="0"/>
              <a:t>6 to 8 </a:t>
            </a:r>
            <a:r>
              <a:rPr lang="en-US" altLang="en-US" sz="2800" dirty="0" smtClean="0"/>
              <a:t>	Excellent job - are you this good in 		              school too?</a:t>
            </a:r>
          </a:p>
          <a:p>
            <a:pPr eaLnBrk="1" hangingPunct="1"/>
            <a:r>
              <a:rPr lang="en-US" altLang="en-US" dirty="0" smtClean="0"/>
              <a:t>9 to 10   </a:t>
            </a:r>
            <a:r>
              <a:rPr lang="en-US" altLang="en-US" sz="2800" dirty="0" smtClean="0"/>
              <a:t>Would you like to teach this class?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Training Resources and More Information Visit: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http://training.oa-bsa.org/noac2015</a:t>
            </a:r>
          </a:p>
        </p:txBody>
      </p:sp>
    </p:spTree>
    <p:extLst>
      <p:ext uri="{BB962C8B-B14F-4D97-AF65-F5344CB8AC3E}">
        <p14:creationId xmlns:p14="http://schemas.microsoft.com/office/powerpoint/2010/main" val="427812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  <a:latin typeface="Arial Rounded MT Bold" pitchFamily="34" charset="0"/>
              </a:rPr>
              <a:t>Mile Marker #1</a:t>
            </a:r>
            <a:endParaRPr lang="en-US" altLang="en-US" u="sng" dirty="0" smtClean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05000"/>
            <a:ext cx="7696200" cy="4068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What was Dr. Goodman’s Vigil Name?</a:t>
            </a:r>
          </a:p>
          <a:p>
            <a:pPr eaLnBrk="1" hangingPunct="1">
              <a:buFontTx/>
              <a:buNone/>
            </a:pPr>
            <a:endParaRPr lang="en-US" altLang="en-US" sz="2400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743200" y="3429000"/>
            <a:ext cx="4114800" cy="2362200"/>
            <a:chOff x="4423" y="1152"/>
            <a:chExt cx="956" cy="806"/>
          </a:xfrm>
        </p:grpSpPr>
        <p:sp>
          <p:nvSpPr>
            <p:cNvPr id="8201" name="AutoShape 10"/>
            <p:cNvSpPr>
              <a:spLocks noChangeArrowheads="1"/>
            </p:cNvSpPr>
            <p:nvPr/>
          </p:nvSpPr>
          <p:spPr bwMode="auto">
            <a:xfrm rot="2961532">
              <a:off x="4498" y="1077"/>
              <a:ext cx="806" cy="95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ea typeface="Museo Sans 300"/>
                <a:cs typeface="Museo Sans 300"/>
              </a:endParaRPr>
            </a:p>
          </p:txBody>
        </p:sp>
        <p:sp>
          <p:nvSpPr>
            <p:cNvPr id="8202" name="Text Box 7"/>
            <p:cNvSpPr txBox="1">
              <a:spLocks noChangeArrowheads="1"/>
            </p:cNvSpPr>
            <p:nvPr/>
          </p:nvSpPr>
          <p:spPr bwMode="auto">
            <a:xfrm>
              <a:off x="4464" y="1152"/>
              <a:ext cx="738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3200" dirty="0" err="1" smtClean="0">
                  <a:solidFill>
                    <a:srgbClr val="800000"/>
                  </a:solidFill>
                  <a:ea typeface="Museo Sans 300"/>
                  <a:cs typeface="Museo Sans 300"/>
                </a:rPr>
                <a:t>Nuwingi</a:t>
              </a:r>
              <a:endParaRPr lang="en-US" altLang="en-US" sz="3200" dirty="0" smtClean="0">
                <a:solidFill>
                  <a:srgbClr val="800000"/>
                </a:solidFill>
                <a:ea typeface="Museo Sans 300"/>
                <a:cs typeface="Museo Sans 300"/>
              </a:endParaRPr>
            </a:p>
            <a:p>
              <a:pPr algn="r">
                <a:spcBef>
                  <a:spcPct val="50000"/>
                </a:spcBef>
              </a:pPr>
              <a:r>
                <a:rPr lang="en-US" altLang="en-US" sz="3200" dirty="0" smtClean="0">
                  <a:solidFill>
                    <a:srgbClr val="800000"/>
                  </a:solidFill>
                  <a:ea typeface="Museo Sans 300"/>
                  <a:cs typeface="Museo Sans 300"/>
                </a:rPr>
                <a:t>“The Willing”</a:t>
              </a:r>
              <a:endParaRPr lang="en-US" altLang="en-US" sz="3200" dirty="0">
                <a:solidFill>
                  <a:srgbClr val="800000"/>
                </a:solidFill>
                <a:ea typeface="Museo Sans 300"/>
                <a:cs typeface="Museo Sans 300"/>
              </a:endParaRPr>
            </a:p>
          </p:txBody>
        </p:sp>
      </p:grpSp>
      <p:pic>
        <p:nvPicPr>
          <p:cNvPr id="16" name="car ho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  <a:latin typeface="Arial Rounded MT Bold" pitchFamily="34" charset="0"/>
              </a:rPr>
              <a:t>Mile Marker #2</a:t>
            </a:r>
            <a:endParaRPr lang="en-US" altLang="en-US" u="sng" dirty="0" smtClean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05000"/>
            <a:ext cx="7696200" cy="4068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From what popular fiction novel were the characters </a:t>
            </a:r>
            <a:r>
              <a:rPr lang="en-US" altLang="en-US" dirty="0" err="1" smtClean="0">
                <a:solidFill>
                  <a:srgbClr val="00B050"/>
                </a:solidFill>
              </a:rPr>
              <a:t>Chingachgook</a:t>
            </a:r>
            <a:r>
              <a:rPr lang="en-US" altLang="en-US" dirty="0" smtClean="0">
                <a:solidFill>
                  <a:srgbClr val="00B050"/>
                </a:solidFill>
              </a:rPr>
              <a:t> and Uncas taken?</a:t>
            </a:r>
          </a:p>
          <a:p>
            <a:pPr eaLnBrk="1" hangingPunct="1">
              <a:buFontTx/>
              <a:buNone/>
            </a:pPr>
            <a:endParaRPr lang="en-US" altLang="en-US" sz="2400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895601" y="3048000"/>
            <a:ext cx="3732654" cy="2643524"/>
            <a:chOff x="4480" y="1366"/>
            <a:chExt cx="834" cy="895"/>
          </a:xfrm>
        </p:grpSpPr>
        <p:sp>
          <p:nvSpPr>
            <p:cNvPr id="8201" name="AutoShape 10"/>
            <p:cNvSpPr>
              <a:spLocks noChangeArrowheads="1"/>
            </p:cNvSpPr>
            <p:nvPr/>
          </p:nvSpPr>
          <p:spPr bwMode="auto">
            <a:xfrm rot="2961532">
              <a:off x="4445" y="1401"/>
              <a:ext cx="895" cy="82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ea typeface="Museo Sans 300"/>
                <a:cs typeface="Museo Sans 300"/>
              </a:endParaRPr>
            </a:p>
          </p:txBody>
        </p:sp>
        <p:sp>
          <p:nvSpPr>
            <p:cNvPr id="8202" name="Text Box 7"/>
            <p:cNvSpPr txBox="1">
              <a:spLocks noChangeArrowheads="1"/>
            </p:cNvSpPr>
            <p:nvPr/>
          </p:nvSpPr>
          <p:spPr bwMode="auto">
            <a:xfrm>
              <a:off x="4480" y="1616"/>
              <a:ext cx="83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dirty="0" smtClean="0">
                  <a:solidFill>
                    <a:srgbClr val="800000"/>
                  </a:solidFill>
                  <a:ea typeface="Museo Sans 300"/>
                  <a:cs typeface="Museo Sans 300"/>
                </a:rPr>
                <a:t>Last of the Mohicans</a:t>
              </a:r>
              <a:endParaRPr lang="en-US" altLang="en-US" sz="3200" dirty="0">
                <a:solidFill>
                  <a:srgbClr val="800000"/>
                </a:solidFill>
                <a:ea typeface="Museo Sans 300"/>
                <a:cs typeface="Museo Sans 300"/>
              </a:endParaRPr>
            </a:p>
          </p:txBody>
        </p:sp>
      </p:grpSp>
      <p:pic>
        <p:nvPicPr>
          <p:cNvPr id="16" name="car ho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1916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use of a more formal Ordeal induction process began.</a:t>
            </a:r>
          </a:p>
          <a:p>
            <a:r>
              <a:rPr lang="en-US" dirty="0" smtClean="0"/>
              <a:t>The framing of the first Constitution of </a:t>
            </a:r>
            <a:r>
              <a:rPr lang="en-US" dirty="0" err="1" smtClean="0"/>
              <a:t>Wimachtendienk</a:t>
            </a:r>
            <a:r>
              <a:rPr lang="en-US" dirty="0" smtClean="0"/>
              <a:t> W.W. </a:t>
            </a:r>
          </a:p>
          <a:p>
            <a:r>
              <a:rPr lang="en-US" dirty="0" smtClean="0"/>
              <a:t>The “tortoise” was selected as the general insignia of the Order.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  <a:latin typeface="Arial Rounded MT Bold" pitchFamily="34" charset="0"/>
              </a:rPr>
              <a:t>Mile Marker #4</a:t>
            </a:r>
            <a:endParaRPr lang="en-US" altLang="en-US" u="sng" dirty="0" smtClean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05000"/>
            <a:ext cx="7696200" cy="4068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Who was the first Chief of the </a:t>
            </a:r>
            <a:r>
              <a:rPr lang="en-US" altLang="en-US" dirty="0" err="1" smtClean="0">
                <a:solidFill>
                  <a:srgbClr val="00B050"/>
                </a:solidFill>
              </a:rPr>
              <a:t>Wimachtendienk</a:t>
            </a:r>
            <a:r>
              <a:rPr lang="en-US" altLang="en-US" dirty="0" smtClean="0">
                <a:solidFill>
                  <a:srgbClr val="00B050"/>
                </a:solidFill>
              </a:rPr>
              <a:t>?</a:t>
            </a:r>
          </a:p>
          <a:p>
            <a:pPr eaLnBrk="1" hangingPunct="1">
              <a:buFontTx/>
              <a:buNone/>
            </a:pPr>
            <a:endParaRPr lang="en-US" altLang="en-US" sz="2400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14600" y="3200400"/>
            <a:ext cx="4354878" cy="2703786"/>
            <a:chOff x="4445" y="1313"/>
            <a:chExt cx="956" cy="806"/>
          </a:xfrm>
        </p:grpSpPr>
        <p:sp>
          <p:nvSpPr>
            <p:cNvPr id="8201" name="AutoShape 10"/>
            <p:cNvSpPr>
              <a:spLocks noChangeArrowheads="1"/>
            </p:cNvSpPr>
            <p:nvPr/>
          </p:nvSpPr>
          <p:spPr bwMode="auto">
            <a:xfrm rot="2961532">
              <a:off x="4520" y="1238"/>
              <a:ext cx="806" cy="95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ea typeface="Museo Sans 300"/>
                <a:cs typeface="Museo Sans 300"/>
              </a:endParaRPr>
            </a:p>
          </p:txBody>
        </p:sp>
        <p:sp>
          <p:nvSpPr>
            <p:cNvPr id="8202" name="Text Box 7"/>
            <p:cNvSpPr txBox="1">
              <a:spLocks noChangeArrowheads="1"/>
            </p:cNvSpPr>
            <p:nvPr/>
          </p:nvSpPr>
          <p:spPr bwMode="auto">
            <a:xfrm>
              <a:off x="4480" y="1616"/>
              <a:ext cx="91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dirty="0" smtClean="0">
                  <a:solidFill>
                    <a:srgbClr val="800000"/>
                  </a:solidFill>
                  <a:ea typeface="Museo Sans 300"/>
                  <a:cs typeface="Museo Sans 300"/>
                </a:rPr>
                <a:t>George Chapman</a:t>
              </a:r>
              <a:endParaRPr lang="en-US" altLang="en-US" sz="3200" dirty="0">
                <a:solidFill>
                  <a:srgbClr val="800000"/>
                </a:solidFill>
                <a:ea typeface="Museo Sans 300"/>
                <a:cs typeface="Museo Sans 300"/>
              </a:endParaRPr>
            </a:p>
          </p:txBody>
        </p:sp>
      </p:grpSp>
      <p:pic>
        <p:nvPicPr>
          <p:cNvPr id="16" name="car ho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147" grpId="0" build="p"/>
    </p:bldLst>
  </p:timing>
</p:sld>
</file>

<file path=ppt/theme/theme1.xml><?xml version="1.0" encoding="utf-8"?>
<a:theme xmlns:a="http://schemas.openxmlformats.org/drawingml/2006/main" name="NOAC_Powerpoint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2</Template>
  <TotalTime>7982</TotalTime>
  <Words>997</Words>
  <Application>Microsoft Office PowerPoint</Application>
  <PresentationFormat>On-screen Show (4:3)</PresentationFormat>
  <Paragraphs>165</Paragraphs>
  <Slides>59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NOAC_Powerpoint_Blue</vt:lpstr>
      <vt:lpstr>-</vt:lpstr>
      <vt:lpstr>Why Do We Have a Rearview Mirror?</vt:lpstr>
      <vt:lpstr>OA MILE MARKER GAME</vt:lpstr>
      <vt:lpstr>The Parking Lot – Where Our Journey Began</vt:lpstr>
      <vt:lpstr>1915</vt:lpstr>
      <vt:lpstr>Mile Marker #1</vt:lpstr>
      <vt:lpstr>Mile Marker #2</vt:lpstr>
      <vt:lpstr>1916</vt:lpstr>
      <vt:lpstr>Mile Marker #4</vt:lpstr>
      <vt:lpstr>1917</vt:lpstr>
      <vt:lpstr>Mile Marker #5</vt:lpstr>
      <vt:lpstr>    THE TRIP BEGINS</vt:lpstr>
      <vt:lpstr>1919</vt:lpstr>
      <vt:lpstr>1921</vt:lpstr>
      <vt:lpstr>ROAD HAZARD AHEAD</vt:lpstr>
      <vt:lpstr>1922</vt:lpstr>
      <vt:lpstr>Mile Marker #6</vt:lpstr>
      <vt:lpstr>1924</vt:lpstr>
      <vt:lpstr>1926</vt:lpstr>
      <vt:lpstr>1928</vt:lpstr>
      <vt:lpstr>1931</vt:lpstr>
      <vt:lpstr>1932</vt:lpstr>
      <vt:lpstr>1933</vt:lpstr>
      <vt:lpstr>Mile Marker #7</vt:lpstr>
      <vt:lpstr>1934</vt:lpstr>
      <vt:lpstr>1940</vt:lpstr>
      <vt:lpstr>SETTING CRUISE CONTROL</vt:lpstr>
      <vt:lpstr>1948</vt:lpstr>
      <vt:lpstr>PowerPoint Presentation</vt:lpstr>
      <vt:lpstr>Mile Marker #8</vt:lpstr>
      <vt:lpstr>1950</vt:lpstr>
      <vt:lpstr>1954</vt:lpstr>
      <vt:lpstr>1965</vt:lpstr>
      <vt:lpstr>Mile Marker #9</vt:lpstr>
      <vt:lpstr>1967</vt:lpstr>
      <vt:lpstr>1969</vt:lpstr>
      <vt:lpstr>1974</vt:lpstr>
      <vt:lpstr>1975</vt:lpstr>
      <vt:lpstr>1978</vt:lpstr>
      <vt:lpstr>1980</vt:lpstr>
      <vt:lpstr>1981</vt:lpstr>
      <vt:lpstr>1985</vt:lpstr>
      <vt:lpstr>1986</vt:lpstr>
      <vt:lpstr>OUR TRIP GOES DOWN SOME NEW ROADS</vt:lpstr>
      <vt:lpstr>1988</vt:lpstr>
      <vt:lpstr>Mile Marker #10</vt:lpstr>
      <vt:lpstr>1990</vt:lpstr>
      <vt:lpstr>1995</vt:lpstr>
      <vt:lpstr>1998</vt:lpstr>
      <vt:lpstr>1999</vt:lpstr>
      <vt:lpstr>2001</vt:lpstr>
      <vt:lpstr>2002</vt:lpstr>
      <vt:lpstr>2004</vt:lpstr>
      <vt:lpstr>2008</vt:lpstr>
      <vt:lpstr>2011</vt:lpstr>
      <vt:lpstr>2015</vt:lpstr>
      <vt:lpstr>The Next 100 Years</vt:lpstr>
      <vt:lpstr>Mile Marker - Scoring</vt:lpstr>
      <vt:lpstr>For Training Resources and More Information Visit: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Kerry</dc:creator>
  <cp:lastModifiedBy>Jake Torpey</cp:lastModifiedBy>
  <cp:revision>101</cp:revision>
  <dcterms:created xsi:type="dcterms:W3CDTF">2009-07-18T18:07:45Z</dcterms:created>
  <dcterms:modified xsi:type="dcterms:W3CDTF">2015-07-13T15:58:12Z</dcterms:modified>
</cp:coreProperties>
</file>