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snapToGrid="0" snapToObjects="1">
      <p:cViewPr>
        <p:scale>
          <a:sx n="77" d="100"/>
          <a:sy n="77" d="100"/>
        </p:scale>
        <p:origin x="120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1CA6C0-A2D3-45F3-8989-64B849DDB51A}" type="datetimeFigureOut">
              <a:rPr lang="en-US" smtClean="0"/>
              <a:pPr/>
              <a:t>8/1/2018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CEDAA1-BBAD-4C3B-B7B1-9C073C9CBF37}" type="slidenum">
              <a:rPr lang="en-US" smtClean="0"/>
              <a:pPr/>
              <a:t>‹#›</a:t>
            </a:fld>
            <a:endParaRPr lang="en-US"/>
          </a:p>
        </p:txBody>
      </p:sp>
    </p:spTree>
    <p:extLst>
      <p:ext uri="{BB962C8B-B14F-4D97-AF65-F5344CB8AC3E}">
        <p14:creationId xmlns:p14="http://schemas.microsoft.com/office/powerpoint/2010/main" val="1167331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ACEDAA1-BBAD-4C3B-B7B1-9C073C9CBF37}"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987130"/>
            <a:ext cx="7772400" cy="773957"/>
          </a:xfrm>
        </p:spPr>
        <p:txBody>
          <a:bodyPr>
            <a:normAutofit/>
          </a:bodyPr>
          <a:lstStyle>
            <a:lvl1pPr>
              <a:defRPr sz="4000" b="0" i="0">
                <a:latin typeface="Museo Slab 700"/>
                <a:cs typeface="Museo Slab 700"/>
              </a:defRPr>
            </a:lvl1pPr>
          </a:lstStyle>
          <a:p>
            <a:r>
              <a:rPr lang="en-US"/>
              <a:t>Click to edit Master title style</a:t>
            </a:r>
            <a:endParaRPr lang="en-US" dirty="0"/>
          </a:p>
        </p:txBody>
      </p:sp>
      <p:sp>
        <p:nvSpPr>
          <p:cNvPr id="3" name="Subtitle 2"/>
          <p:cNvSpPr>
            <a:spLocks noGrp="1"/>
          </p:cNvSpPr>
          <p:nvPr>
            <p:ph type="subTitle" idx="1"/>
          </p:nvPr>
        </p:nvSpPr>
        <p:spPr>
          <a:xfrm>
            <a:off x="685800" y="5087801"/>
            <a:ext cx="7772400" cy="660767"/>
          </a:xfrm>
        </p:spPr>
        <p:txBody>
          <a:bodyPr/>
          <a:lstStyle>
            <a:lvl1pPr marL="0" indent="0" algn="ctr">
              <a:buNone/>
              <a:defRPr b="0" i="0">
                <a:solidFill>
                  <a:schemeClr val="tx1">
                    <a:tint val="75000"/>
                  </a:schemeClr>
                </a:solidFill>
                <a:latin typeface="Museo Slab 300"/>
                <a:cs typeface="Museo Slab 30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494360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0" i="0">
                <a:latin typeface="Museo Slab 700"/>
                <a:cs typeface="Museo Slab 70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b="0" i="0">
                <a:latin typeface="Museo Sans 300"/>
                <a:cs typeface="Museo Sans 300"/>
              </a:defRPr>
            </a:lvl1pPr>
            <a:lvl2pPr>
              <a:defRPr b="0" i="0">
                <a:latin typeface="Museo Sans 300"/>
                <a:cs typeface="Museo Sans 300"/>
              </a:defRPr>
            </a:lvl2pPr>
            <a:lvl3pPr>
              <a:defRPr b="0" i="0">
                <a:latin typeface="Museo Sans 300"/>
                <a:cs typeface="Museo Sans 300"/>
              </a:defRPr>
            </a:lvl3pPr>
            <a:lvl4pPr>
              <a:defRPr b="0" i="0">
                <a:latin typeface="Museo Sans 300"/>
                <a:cs typeface="Museo Sans 300"/>
              </a:defRPr>
            </a:lvl4pPr>
            <a:lvl5pPr>
              <a:defRPr b="0" i="0">
                <a:latin typeface="Museo Sans 300"/>
                <a:cs typeface="Museo Sans 30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33038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0" i="0">
                <a:latin typeface="Museo Slab 700"/>
                <a:cs typeface="Museo Slab 700"/>
              </a:defRPr>
            </a:lvl1pPr>
          </a:lstStyle>
          <a:p>
            <a:r>
              <a:rPr lang="en-US"/>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b="0" i="0">
                <a:latin typeface="Museo Sans 300"/>
                <a:cs typeface="Museo Sans 300"/>
              </a:defRPr>
            </a:lvl1pPr>
            <a:lvl2pPr>
              <a:defRPr sz="2400" b="0" i="0">
                <a:latin typeface="Museo Sans 300"/>
                <a:cs typeface="Museo Sans 300"/>
              </a:defRPr>
            </a:lvl2pPr>
            <a:lvl3pPr>
              <a:defRPr sz="2000" b="0" i="0">
                <a:latin typeface="Museo Sans 300"/>
                <a:cs typeface="Museo Sans 300"/>
              </a:defRPr>
            </a:lvl3pPr>
            <a:lvl4pPr>
              <a:defRPr sz="1800" b="0" i="0">
                <a:latin typeface="Museo Sans 300"/>
                <a:cs typeface="Museo Sans 300"/>
              </a:defRPr>
            </a:lvl4pPr>
            <a:lvl5pPr>
              <a:defRPr sz="1800" b="0" i="0">
                <a:latin typeface="Museo Sans 300"/>
                <a:cs typeface="Museo Sans 300"/>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b="0" i="0">
                <a:latin typeface="Museo Sans 300"/>
                <a:cs typeface="Museo Sans 300"/>
              </a:defRPr>
            </a:lvl1pPr>
            <a:lvl2pPr>
              <a:defRPr sz="2400" b="0" i="0">
                <a:latin typeface="Museo Sans 300"/>
                <a:cs typeface="Museo Sans 300"/>
              </a:defRPr>
            </a:lvl2pPr>
            <a:lvl3pPr>
              <a:defRPr sz="2000" b="0" i="0">
                <a:latin typeface="Museo Sans 300"/>
                <a:cs typeface="Museo Sans 300"/>
              </a:defRPr>
            </a:lvl3pPr>
            <a:lvl4pPr>
              <a:defRPr sz="1800" b="0" i="0">
                <a:latin typeface="Museo Sans 300"/>
                <a:cs typeface="Museo Sans 300"/>
              </a:defRPr>
            </a:lvl4pPr>
            <a:lvl5pPr>
              <a:defRPr sz="1800" b="0" i="0">
                <a:latin typeface="Museo Sans 300"/>
                <a:cs typeface="Museo Sans 300"/>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964183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0" i="0">
                <a:latin typeface="Museo Slab 700"/>
                <a:cs typeface="Museo Slab 700"/>
              </a:defRPr>
            </a:lvl1pPr>
          </a:lstStyle>
          <a:p>
            <a:r>
              <a:rPr lang="en-US"/>
              <a:t>Click to edit Master title style</a:t>
            </a:r>
            <a:endParaRPr lang="en-US" dirty="0"/>
          </a:p>
        </p:txBody>
      </p:sp>
    </p:spTree>
    <p:extLst>
      <p:ext uri="{BB962C8B-B14F-4D97-AF65-F5344CB8AC3E}">
        <p14:creationId xmlns:p14="http://schemas.microsoft.com/office/powerpoint/2010/main" val="1541457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6"/>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566908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Lst>
  <p:txStyles>
    <p:titleStyle>
      <a:lvl1pPr algn="ctr" defTabSz="457200" rtl="0" eaLnBrk="1" latinLnBrk="0" hangingPunct="1">
        <a:spcBef>
          <a:spcPct val="0"/>
        </a:spcBef>
        <a:buNone/>
        <a:defRPr sz="4000" b="0" i="0" kern="1200">
          <a:solidFill>
            <a:schemeClr val="tx1"/>
          </a:solidFill>
          <a:latin typeface="Museo Slab 700"/>
          <a:ea typeface="+mj-ea"/>
          <a:cs typeface="Museo Slab 700"/>
        </a:defRPr>
      </a:lvl1pPr>
    </p:titleStyle>
    <p:bodyStyle>
      <a:lvl1pPr marL="342900" indent="-342900" algn="l" defTabSz="457200" rtl="0" eaLnBrk="1" latinLnBrk="0" hangingPunct="1">
        <a:spcBef>
          <a:spcPct val="20000"/>
        </a:spcBef>
        <a:buFont typeface="Arial"/>
        <a:buChar char="•"/>
        <a:defRPr sz="3200" b="0" i="0" kern="1200">
          <a:solidFill>
            <a:schemeClr val="tx1"/>
          </a:solidFill>
          <a:latin typeface="Museo Sans 300"/>
          <a:ea typeface="+mn-ea"/>
          <a:cs typeface="Museo Sans 300"/>
        </a:defRPr>
      </a:lvl1pPr>
      <a:lvl2pPr marL="742950" indent="-285750" algn="l" defTabSz="457200" rtl="0" eaLnBrk="1" latinLnBrk="0" hangingPunct="1">
        <a:spcBef>
          <a:spcPct val="20000"/>
        </a:spcBef>
        <a:buFont typeface="Arial"/>
        <a:buChar char="–"/>
        <a:defRPr sz="2800" b="0" i="0" kern="1200">
          <a:solidFill>
            <a:schemeClr val="tx1"/>
          </a:solidFill>
          <a:latin typeface="Museo Sans 300"/>
          <a:ea typeface="+mn-ea"/>
          <a:cs typeface="Museo Sans 300"/>
        </a:defRPr>
      </a:lvl2pPr>
      <a:lvl3pPr marL="1143000" indent="-228600" algn="l" defTabSz="457200" rtl="0" eaLnBrk="1" latinLnBrk="0" hangingPunct="1">
        <a:spcBef>
          <a:spcPct val="20000"/>
        </a:spcBef>
        <a:buFont typeface="Arial"/>
        <a:buChar char="•"/>
        <a:defRPr sz="2400" b="0" i="0" kern="1200">
          <a:solidFill>
            <a:schemeClr val="tx1"/>
          </a:solidFill>
          <a:latin typeface="Museo Sans 300"/>
          <a:ea typeface="+mn-ea"/>
          <a:cs typeface="Museo Sans 300"/>
        </a:defRPr>
      </a:lvl3pPr>
      <a:lvl4pPr marL="1600200" indent="-228600" algn="l" defTabSz="457200" rtl="0" eaLnBrk="1" latinLnBrk="0" hangingPunct="1">
        <a:spcBef>
          <a:spcPct val="20000"/>
        </a:spcBef>
        <a:buFont typeface="Arial"/>
        <a:buChar char="–"/>
        <a:defRPr sz="2000" b="0" i="0" kern="1200">
          <a:solidFill>
            <a:schemeClr val="tx1"/>
          </a:solidFill>
          <a:latin typeface="Museo Sans 300"/>
          <a:ea typeface="+mn-ea"/>
          <a:cs typeface="Museo Sans 300"/>
        </a:defRPr>
      </a:lvl4pPr>
      <a:lvl5pPr marL="2057400" indent="-228600" algn="l" defTabSz="457200" rtl="0" eaLnBrk="1" latinLnBrk="0" hangingPunct="1">
        <a:spcBef>
          <a:spcPct val="20000"/>
        </a:spcBef>
        <a:buFont typeface="Arial"/>
        <a:buChar char="»"/>
        <a:defRPr sz="2000" b="0" i="0" kern="1200">
          <a:solidFill>
            <a:schemeClr val="tx1"/>
          </a:solidFill>
          <a:latin typeface="Museo Sans 300"/>
          <a:ea typeface="+mn-ea"/>
          <a:cs typeface="Museo Sans 30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54182" y="4003964"/>
            <a:ext cx="7938654" cy="1323439"/>
          </a:xfrm>
          <a:prstGeom prst="rect">
            <a:avLst/>
          </a:prstGeom>
          <a:noFill/>
        </p:spPr>
        <p:txBody>
          <a:bodyPr wrap="square" rtlCol="0">
            <a:spAutoFit/>
          </a:bodyPr>
          <a:lstStyle/>
          <a:p>
            <a:pPr algn="ctr"/>
            <a:r>
              <a:rPr lang="en-US" sz="4000" b="1" dirty="0"/>
              <a:t>Mentoring Youth Leaders: Inspiring Success in Youth </a:t>
            </a:r>
          </a:p>
        </p:txBody>
      </p:sp>
    </p:spTree>
    <p:extLst>
      <p:ext uri="{BB962C8B-B14F-4D97-AF65-F5344CB8AC3E}">
        <p14:creationId xmlns:p14="http://schemas.microsoft.com/office/powerpoint/2010/main" val="35675134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 Setting/Planning</a:t>
            </a:r>
          </a:p>
        </p:txBody>
      </p:sp>
      <p:sp>
        <p:nvSpPr>
          <p:cNvPr id="3" name="Content Placeholder 2"/>
          <p:cNvSpPr>
            <a:spLocks noGrp="1"/>
          </p:cNvSpPr>
          <p:nvPr>
            <p:ph idx="1"/>
          </p:nvPr>
        </p:nvSpPr>
        <p:spPr/>
        <p:txBody>
          <a:bodyPr>
            <a:normAutofit/>
          </a:bodyPr>
          <a:lstStyle/>
          <a:p>
            <a:r>
              <a:rPr lang="en-US" dirty="0"/>
              <a:t>Breakout Session hypothetical situation:</a:t>
            </a:r>
          </a:p>
          <a:p>
            <a:pPr>
              <a:buNone/>
            </a:pPr>
            <a:r>
              <a:rPr lang="en-US" dirty="0"/>
              <a:t>	</a:t>
            </a:r>
            <a:r>
              <a:rPr lang="en-US" sz="2600" dirty="0"/>
              <a:t>Your Lodge is holding a yearly Lodge planning meeting soon after Lodge elections. The officers in your Lodge include: Lodge Chief, Lodge Vice Chief- Program, Lodge Vice Chief- Operations, Lodge Vice Chief-Communications, and Lodge Vice Chief- Service. Each officer has an Adviser assigned to them. How would you handle this session? How active do you think advisers should be in the planning process?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 Setting/Planning</a:t>
            </a:r>
          </a:p>
        </p:txBody>
      </p:sp>
      <p:sp>
        <p:nvSpPr>
          <p:cNvPr id="3" name="Content Placeholder 2"/>
          <p:cNvSpPr>
            <a:spLocks noGrp="1"/>
          </p:cNvSpPr>
          <p:nvPr>
            <p:ph idx="1"/>
          </p:nvPr>
        </p:nvSpPr>
        <p:spPr/>
        <p:txBody>
          <a:bodyPr>
            <a:normAutofit/>
          </a:bodyPr>
          <a:lstStyle/>
          <a:p>
            <a:r>
              <a:rPr lang="en-US" dirty="0"/>
              <a:t>Answers:</a:t>
            </a:r>
          </a:p>
          <a:p>
            <a:r>
              <a:rPr lang="en-US" sz="2000" dirty="0"/>
              <a:t>Advisers should listen and let the youth run the planning sessions and led the discussion. </a:t>
            </a:r>
          </a:p>
          <a:p>
            <a:r>
              <a:rPr lang="en-US" sz="2000" dirty="0"/>
              <a:t>Advisers should only offer insight when asked or when a safety issue is not being properly addressed. This process helps to establish youth ownership and commitment to the process. </a:t>
            </a:r>
          </a:p>
          <a:p>
            <a:r>
              <a:rPr lang="en-US" sz="2000" dirty="0"/>
              <a:t>If the youth leaders are actively engaged and directing the process they will work harder to ensure a successful and well planned event. If the adults become too active in the planning process it robs the youth of an ability to grow and learn. </a:t>
            </a:r>
          </a:p>
          <a:p>
            <a:r>
              <a:rPr lang="en-US" sz="2000" dirty="0"/>
              <a:t>Youth camaraderie deepens through the planning and goal setting process.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 Setting/Planning</a:t>
            </a:r>
          </a:p>
        </p:txBody>
      </p:sp>
      <p:sp>
        <p:nvSpPr>
          <p:cNvPr id="3" name="Content Placeholder 2"/>
          <p:cNvSpPr>
            <a:spLocks noGrp="1"/>
          </p:cNvSpPr>
          <p:nvPr>
            <p:ph idx="1"/>
          </p:nvPr>
        </p:nvSpPr>
        <p:spPr/>
        <p:txBody>
          <a:bodyPr/>
          <a:lstStyle/>
          <a:p>
            <a:r>
              <a:rPr lang="en-US" dirty="0"/>
              <a:t>Breakout Session hypothetical situation #2:</a:t>
            </a:r>
          </a:p>
          <a:p>
            <a:pPr>
              <a:buNone/>
            </a:pPr>
            <a:r>
              <a:rPr lang="en-US" dirty="0"/>
              <a:t>	</a:t>
            </a:r>
            <a:r>
              <a:rPr lang="en-US" sz="2800" dirty="0"/>
              <a:t>A youth officer wishes to discuss annual goals with you shortly after being elected. How would you respond to the officer’s inquiry?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 Setting/Planning</a:t>
            </a:r>
          </a:p>
        </p:txBody>
      </p:sp>
      <p:sp>
        <p:nvSpPr>
          <p:cNvPr id="3" name="Content Placeholder 2"/>
          <p:cNvSpPr>
            <a:spLocks noGrp="1"/>
          </p:cNvSpPr>
          <p:nvPr>
            <p:ph idx="1"/>
          </p:nvPr>
        </p:nvSpPr>
        <p:spPr/>
        <p:txBody>
          <a:bodyPr>
            <a:normAutofit fontScale="77500" lnSpcReduction="20000"/>
          </a:bodyPr>
          <a:lstStyle/>
          <a:p>
            <a:r>
              <a:rPr lang="en-US" dirty="0"/>
              <a:t>Answers:</a:t>
            </a:r>
          </a:p>
          <a:p>
            <a:r>
              <a:rPr lang="en-US" dirty="0"/>
              <a:t>The youth leader should present his goals in detail first before the adviser suggests any recommendations or goals he may have. The youth officer should be able to present his own vision. </a:t>
            </a:r>
          </a:p>
          <a:p>
            <a:r>
              <a:rPr lang="en-US" dirty="0"/>
              <a:t>An adviser should ask questions that will provoke thought on goals an officer may not have realized should be included. </a:t>
            </a:r>
          </a:p>
          <a:p>
            <a:r>
              <a:rPr lang="en-US" dirty="0"/>
              <a:t>The officer coming to this realization rather than the adviser merely stating the goal helps the youth develop analytical thought and develops greater leadership capabilities.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 </a:t>
            </a:r>
          </a:p>
        </p:txBody>
      </p:sp>
      <p:sp>
        <p:nvSpPr>
          <p:cNvPr id="3" name="Content Placeholder 2"/>
          <p:cNvSpPr>
            <a:spLocks noGrp="1"/>
          </p:cNvSpPr>
          <p:nvPr>
            <p:ph idx="1"/>
          </p:nvPr>
        </p:nvSpPr>
        <p:spPr/>
        <p:txBody>
          <a:bodyPr/>
          <a:lstStyle/>
          <a:p>
            <a:pPr algn="ctr">
              <a:buNone/>
            </a:pPr>
            <a:r>
              <a:rPr lang="en-US" dirty="0"/>
              <a:t>It starts with us!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For Training Resources and More Information Visit:</a:t>
            </a:r>
          </a:p>
        </p:txBody>
      </p:sp>
      <p:sp>
        <p:nvSpPr>
          <p:cNvPr id="3" name="Subtitle 2"/>
          <p:cNvSpPr>
            <a:spLocks noGrp="1"/>
          </p:cNvSpPr>
          <p:nvPr>
            <p:ph type="subTitle" idx="1"/>
          </p:nvPr>
        </p:nvSpPr>
        <p:spPr/>
        <p:txBody>
          <a:bodyPr/>
          <a:lstStyle/>
          <a:p>
            <a:r>
              <a:rPr lang="en-US" dirty="0">
                <a:solidFill>
                  <a:schemeClr val="tx1"/>
                </a:solidFill>
              </a:rPr>
              <a:t>http://training.oa-bsa.org/noac2015</a:t>
            </a:r>
          </a:p>
        </p:txBody>
      </p:sp>
    </p:spTree>
    <p:extLst>
      <p:ext uri="{BB962C8B-B14F-4D97-AF65-F5344CB8AC3E}">
        <p14:creationId xmlns:p14="http://schemas.microsoft.com/office/powerpoint/2010/main" val="4278126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dirty="0"/>
              <a:t>An Adviser’s Responsibility </a:t>
            </a:r>
          </a:p>
        </p:txBody>
      </p:sp>
      <p:sp>
        <p:nvSpPr>
          <p:cNvPr id="3" name="Content Placeholder 2"/>
          <p:cNvSpPr>
            <a:spLocks noGrp="1"/>
          </p:cNvSpPr>
          <p:nvPr>
            <p:ph idx="1"/>
          </p:nvPr>
        </p:nvSpPr>
        <p:spPr/>
        <p:txBody>
          <a:bodyPr/>
          <a:lstStyle/>
          <a:p>
            <a:r>
              <a:rPr lang="en-US" dirty="0"/>
              <a:t>What are the responsibilities of a Lodge Adviser?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 Adviser’s Responsibility</a:t>
            </a:r>
          </a:p>
        </p:txBody>
      </p:sp>
      <p:sp>
        <p:nvSpPr>
          <p:cNvPr id="3" name="Content Placeholder 2"/>
          <p:cNvSpPr>
            <a:spLocks noGrp="1"/>
          </p:cNvSpPr>
          <p:nvPr>
            <p:ph idx="1"/>
          </p:nvPr>
        </p:nvSpPr>
        <p:spPr/>
        <p:txBody>
          <a:bodyPr>
            <a:normAutofit/>
          </a:bodyPr>
          <a:lstStyle/>
          <a:p>
            <a:r>
              <a:rPr lang="en-US" sz="2800" dirty="0"/>
              <a:t>Effectively mentor youth</a:t>
            </a:r>
          </a:p>
          <a:p>
            <a:r>
              <a:rPr lang="en-US" sz="2800" dirty="0"/>
              <a:t>To create leadership opportunities for youth </a:t>
            </a:r>
          </a:p>
          <a:p>
            <a:r>
              <a:rPr lang="en-US" sz="2800" dirty="0"/>
              <a:t>Serve as a positive role model</a:t>
            </a:r>
          </a:p>
          <a:p>
            <a:r>
              <a:rPr lang="en-US" sz="2800"/>
              <a:t>Serve </a:t>
            </a:r>
            <a:r>
              <a:rPr lang="en-US" sz="2800" dirty="0"/>
              <a:t>as counsel</a:t>
            </a:r>
          </a:p>
          <a:p>
            <a:r>
              <a:rPr lang="en-US" sz="2800" dirty="0"/>
              <a:t>Teach effective communication</a:t>
            </a:r>
          </a:p>
          <a:p>
            <a:r>
              <a:rPr lang="en-US" sz="2800" dirty="0"/>
              <a:t>Help set expectations</a:t>
            </a:r>
          </a:p>
          <a:p>
            <a:r>
              <a:rPr lang="en-US" sz="2800" dirty="0"/>
              <a:t>Provide prospective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Mentoring</a:t>
            </a:r>
          </a:p>
        </p:txBody>
      </p:sp>
      <p:sp>
        <p:nvSpPr>
          <p:cNvPr id="3" name="Content Placeholder 2"/>
          <p:cNvSpPr>
            <a:spLocks noGrp="1"/>
          </p:cNvSpPr>
          <p:nvPr>
            <p:ph idx="1"/>
          </p:nvPr>
        </p:nvSpPr>
        <p:spPr/>
        <p:txBody>
          <a:bodyPr/>
          <a:lstStyle/>
          <a:p>
            <a:r>
              <a:rPr lang="en-US" dirty="0"/>
              <a:t>How do you define mentoring?</a:t>
            </a:r>
          </a:p>
          <a:p>
            <a:r>
              <a:rPr lang="en-US" dirty="0"/>
              <a:t>What traits do </a:t>
            </a:r>
            <a:r>
              <a:rPr lang="en-US" dirty="0" err="1"/>
              <a:t>Millennials</a:t>
            </a:r>
            <a:r>
              <a:rPr lang="en-US" dirty="0"/>
              <a:t> look for in their mentors?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Mentoring</a:t>
            </a:r>
          </a:p>
        </p:txBody>
      </p:sp>
      <p:sp>
        <p:nvSpPr>
          <p:cNvPr id="3" name="Content Placeholder 2"/>
          <p:cNvSpPr>
            <a:spLocks noGrp="1"/>
          </p:cNvSpPr>
          <p:nvPr>
            <p:ph idx="1"/>
          </p:nvPr>
        </p:nvSpPr>
        <p:spPr/>
        <p:txBody>
          <a:bodyPr>
            <a:normAutofit/>
          </a:bodyPr>
          <a:lstStyle/>
          <a:p>
            <a:r>
              <a:rPr lang="en-US" sz="2800" dirty="0"/>
              <a:t>Mentoring is the transmission of knowledge through the development of a relationship that helps the mentee reach their full potential as a person and leader. </a:t>
            </a:r>
          </a:p>
          <a:p>
            <a:r>
              <a:rPr lang="en-US" sz="2800" dirty="0" err="1"/>
              <a:t>Millennials</a:t>
            </a:r>
            <a:r>
              <a:rPr lang="en-US" sz="2800" dirty="0"/>
              <a:t> look for mentors who are:</a:t>
            </a:r>
          </a:p>
          <a:p>
            <a:pPr lvl="1"/>
            <a:r>
              <a:rPr lang="en-US" sz="2400" dirty="0"/>
              <a:t>Good listeners</a:t>
            </a:r>
          </a:p>
          <a:p>
            <a:pPr lvl="1"/>
            <a:r>
              <a:rPr lang="en-US" sz="2400" dirty="0"/>
              <a:t>Collaborative </a:t>
            </a:r>
          </a:p>
          <a:p>
            <a:pPr lvl="1"/>
            <a:r>
              <a:rPr lang="en-US" sz="2400" dirty="0"/>
              <a:t>Can be reached through a variety of modes of communication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Communication</a:t>
            </a:r>
          </a:p>
        </p:txBody>
      </p:sp>
      <p:sp>
        <p:nvSpPr>
          <p:cNvPr id="3" name="Content Placeholder 2"/>
          <p:cNvSpPr>
            <a:spLocks noGrp="1"/>
          </p:cNvSpPr>
          <p:nvPr>
            <p:ph idx="1"/>
          </p:nvPr>
        </p:nvSpPr>
        <p:spPr/>
        <p:txBody>
          <a:bodyPr/>
          <a:lstStyle/>
          <a:p>
            <a:r>
              <a:rPr lang="en-US" dirty="0"/>
              <a:t>Breakout Session hypothetical situation: </a:t>
            </a:r>
          </a:p>
          <a:p>
            <a:pPr>
              <a:buNone/>
            </a:pPr>
            <a:r>
              <a:rPr lang="en-US" dirty="0"/>
              <a:t>	</a:t>
            </a:r>
            <a:r>
              <a:rPr lang="en-US" sz="2800" dirty="0"/>
              <a:t>A Lodge youth officer cannot be reached prior to a meeting or event that needs to be properly planned. You as Adviser have made repeated phone calls and received no answer. How would you seek to get in contact with the officer?</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Communication</a:t>
            </a:r>
          </a:p>
        </p:txBody>
      </p:sp>
      <p:sp>
        <p:nvSpPr>
          <p:cNvPr id="3" name="Content Placeholder 2"/>
          <p:cNvSpPr>
            <a:spLocks noGrp="1"/>
          </p:cNvSpPr>
          <p:nvPr>
            <p:ph idx="1"/>
          </p:nvPr>
        </p:nvSpPr>
        <p:spPr/>
        <p:txBody>
          <a:bodyPr>
            <a:normAutofit/>
          </a:bodyPr>
          <a:lstStyle/>
          <a:p>
            <a:r>
              <a:rPr lang="en-US" sz="2800" dirty="0"/>
              <a:t>Answers: </a:t>
            </a:r>
          </a:p>
          <a:p>
            <a:r>
              <a:rPr lang="en-US" sz="2800" dirty="0"/>
              <a:t>Utilizing alternative forms of communication such as text, email, or social media application. </a:t>
            </a:r>
          </a:p>
          <a:p>
            <a:r>
              <a:rPr lang="en-US" sz="2800" dirty="0"/>
              <a:t>Asking the officer at the beginning of his term his preferred methods of communication. Do not assume that your preferred method of communication will be the same as a youth officer.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Communication</a:t>
            </a:r>
          </a:p>
        </p:txBody>
      </p:sp>
      <p:sp>
        <p:nvSpPr>
          <p:cNvPr id="3" name="Content Placeholder 2"/>
          <p:cNvSpPr>
            <a:spLocks noGrp="1"/>
          </p:cNvSpPr>
          <p:nvPr>
            <p:ph idx="1"/>
          </p:nvPr>
        </p:nvSpPr>
        <p:spPr/>
        <p:txBody>
          <a:bodyPr/>
          <a:lstStyle/>
          <a:p>
            <a:r>
              <a:rPr lang="en-US" dirty="0"/>
              <a:t>Breakout Session hypothetical situation # 2: </a:t>
            </a:r>
          </a:p>
          <a:p>
            <a:pPr>
              <a:buNone/>
            </a:pPr>
            <a:r>
              <a:rPr lang="en-US" dirty="0"/>
              <a:t>	</a:t>
            </a:r>
            <a:r>
              <a:rPr lang="en-US" sz="2800" dirty="0"/>
              <a:t>A youth officer tells you that he does not need or want your opinion on an important Lodge decision. He states that the Order is youth led and therefore he does not require any input from adult leaders. </a:t>
            </a:r>
          </a:p>
          <a:p>
            <a:endParaRPr lang="en-US"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Communication</a:t>
            </a:r>
          </a:p>
        </p:txBody>
      </p:sp>
      <p:sp>
        <p:nvSpPr>
          <p:cNvPr id="3" name="Content Placeholder 2"/>
          <p:cNvSpPr>
            <a:spLocks noGrp="1"/>
          </p:cNvSpPr>
          <p:nvPr>
            <p:ph idx="1"/>
          </p:nvPr>
        </p:nvSpPr>
        <p:spPr/>
        <p:txBody>
          <a:bodyPr>
            <a:normAutofit lnSpcReduction="10000"/>
          </a:bodyPr>
          <a:lstStyle/>
          <a:p>
            <a:r>
              <a:rPr lang="en-US" dirty="0"/>
              <a:t>Answers:</a:t>
            </a:r>
          </a:p>
          <a:p>
            <a:r>
              <a:rPr lang="en-US" sz="2400" dirty="0"/>
              <a:t>Helping the youth leader to understand that the Order is youth led but there is meant to be a partnership with the adults where youth can benefit from our experience and counsel. </a:t>
            </a:r>
          </a:p>
          <a:p>
            <a:r>
              <a:rPr lang="en-US" sz="2400" dirty="0"/>
              <a:t>Act as a sounding board for youth</a:t>
            </a:r>
          </a:p>
          <a:p>
            <a:r>
              <a:rPr lang="en-US" sz="2400" dirty="0"/>
              <a:t>Encourage youth to use their enthusiasm and creative ideas to strengthen and grow the program. </a:t>
            </a:r>
          </a:p>
          <a:p>
            <a:r>
              <a:rPr lang="en-US" sz="2400" dirty="0"/>
              <a:t>Having a conversation about expectations of both the youth and adult soon after an officer’s election can help create a positive atmosphere of collaboration. </a:t>
            </a:r>
          </a:p>
          <a:p>
            <a:pPr>
              <a:buNone/>
            </a:pPr>
            <a:endParaRPr lang="en-US" dirty="0"/>
          </a:p>
          <a:p>
            <a:endParaRPr lang="en-US" dirty="0"/>
          </a:p>
        </p:txBody>
      </p:sp>
    </p:spTree>
  </p:cSld>
  <p:clrMapOvr>
    <a:masterClrMapping/>
  </p:clrMapOvr>
</p:sld>
</file>

<file path=ppt/theme/theme1.xml><?xml version="1.0" encoding="utf-8"?>
<a:theme xmlns:a="http://schemas.openxmlformats.org/drawingml/2006/main" name="NOAC_Powerpoint_R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MYL 1. Inspiring Success in Youth</Template>
  <TotalTime>1</TotalTime>
  <Words>501</Words>
  <Application>Microsoft Office PowerPoint</Application>
  <PresentationFormat>On-screen Show (4:3)</PresentationFormat>
  <Paragraphs>58</Paragraphs>
  <Slides>15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Museo Sans 300</vt:lpstr>
      <vt:lpstr>Museo Slab 300</vt:lpstr>
      <vt:lpstr>Museo Slab 700</vt:lpstr>
      <vt:lpstr>NOAC_Powerpoint_Red</vt:lpstr>
      <vt:lpstr>PowerPoint Presentation</vt:lpstr>
      <vt:lpstr> An Adviser’s Responsibility </vt:lpstr>
      <vt:lpstr>An Adviser’s Responsibility</vt:lpstr>
      <vt:lpstr>Mentoring</vt:lpstr>
      <vt:lpstr>Mentoring</vt:lpstr>
      <vt:lpstr>Communication</vt:lpstr>
      <vt:lpstr>Communication</vt:lpstr>
      <vt:lpstr>Communication</vt:lpstr>
      <vt:lpstr>Communication</vt:lpstr>
      <vt:lpstr>Goal Setting/Planning</vt:lpstr>
      <vt:lpstr>Goal Setting/Planning</vt:lpstr>
      <vt:lpstr>Goal Setting/Planning</vt:lpstr>
      <vt:lpstr>Goal Setting/Planning</vt:lpstr>
      <vt:lpstr>Conclusion </vt:lpstr>
      <vt:lpstr>For Training Resources and More Information Visit: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Field Wrxs Inc</dc:creator>
  <cp:lastModifiedBy>Field Wrxs Inc</cp:lastModifiedBy>
  <cp:revision>1</cp:revision>
  <dcterms:created xsi:type="dcterms:W3CDTF">2018-08-01T20:17:24Z</dcterms:created>
  <dcterms:modified xsi:type="dcterms:W3CDTF">2018-08-01T20:19:02Z</dcterms:modified>
</cp:coreProperties>
</file>