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7" d="100"/>
          <a:sy n="77" d="100"/>
        </p:scale>
        <p:origin x="12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303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41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7625" y="3953022"/>
            <a:ext cx="8412480" cy="1323439"/>
          </a:xfrm>
          <a:prstGeom prst="rect">
            <a:avLst/>
          </a:prstGeom>
          <a:noFill/>
        </p:spPr>
        <p:txBody>
          <a:bodyPr wrap="square" rtlCol="0">
            <a:spAutoFit/>
          </a:bodyPr>
          <a:lstStyle/>
          <a:p>
            <a:pPr algn="ctr"/>
            <a:r>
              <a:rPr lang="en-US" sz="4000" b="1" dirty="0"/>
              <a:t>Mentoring Youth Leaders: Creating a Healthy Environment </a:t>
            </a:r>
          </a:p>
        </p:txBody>
      </p:sp>
    </p:spTree>
    <p:extLst>
      <p:ext uri="{BB962C8B-B14F-4D97-AF65-F5344CB8AC3E}">
        <p14:creationId xmlns:p14="http://schemas.microsoft.com/office/powerpoint/2010/main" val="3567513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Shared Commitment to Mentoring</a:t>
            </a:r>
          </a:p>
        </p:txBody>
      </p:sp>
      <p:sp>
        <p:nvSpPr>
          <p:cNvPr id="3" name="Content Placeholder 2"/>
          <p:cNvSpPr>
            <a:spLocks noGrp="1"/>
          </p:cNvSpPr>
          <p:nvPr>
            <p:ph idx="1"/>
          </p:nvPr>
        </p:nvSpPr>
        <p:spPr/>
        <p:txBody>
          <a:bodyPr>
            <a:normAutofit fontScale="70000" lnSpcReduction="20000"/>
          </a:bodyPr>
          <a:lstStyle/>
          <a:p>
            <a:r>
              <a:rPr lang="en-US" dirty="0"/>
              <a:t>Answers: </a:t>
            </a:r>
          </a:p>
          <a:p>
            <a:pPr lvl="0"/>
            <a:r>
              <a:rPr lang="en-US" dirty="0"/>
              <a:t>Having a training session/discussion open to only lodge advisers regarding effective mentoring techniques as well as the difference between a coach and mentor. </a:t>
            </a:r>
          </a:p>
          <a:p>
            <a:pPr lvl="0"/>
            <a:r>
              <a:rPr lang="en-US" dirty="0"/>
              <a:t>The lodge adviser could suggest that the other advisers attend NLATS as this course is designed to cover mentoring as well as provide advisers with the tools to successful mentor youth. </a:t>
            </a:r>
          </a:p>
          <a:p>
            <a:pPr lvl="0"/>
            <a:r>
              <a:rPr lang="en-US" dirty="0"/>
              <a:t>The lodge adviser could also hold monthly meetings where advisers could update each other on success working with officers as well as concerns or areas where additional help and coordination may be necessary.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Safe Events</a:t>
            </a:r>
          </a:p>
        </p:txBody>
      </p:sp>
      <p:sp>
        <p:nvSpPr>
          <p:cNvPr id="3" name="Content Placeholder 2"/>
          <p:cNvSpPr>
            <a:spLocks noGrp="1"/>
          </p:cNvSpPr>
          <p:nvPr>
            <p:ph idx="1"/>
          </p:nvPr>
        </p:nvSpPr>
        <p:spPr/>
        <p:txBody>
          <a:bodyPr/>
          <a:lstStyle/>
          <a:p>
            <a:r>
              <a:rPr lang="en-US" dirty="0"/>
              <a:t>What type of activities could be considered hazardous or high adventure that could occur on an OA event?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Safe Events</a:t>
            </a:r>
          </a:p>
        </p:txBody>
      </p:sp>
      <p:sp>
        <p:nvSpPr>
          <p:cNvPr id="3" name="Content Placeholder 2"/>
          <p:cNvSpPr>
            <a:spLocks noGrp="1"/>
          </p:cNvSpPr>
          <p:nvPr>
            <p:ph idx="1"/>
          </p:nvPr>
        </p:nvSpPr>
        <p:spPr/>
        <p:txBody>
          <a:bodyPr/>
          <a:lstStyle/>
          <a:p>
            <a:r>
              <a:rPr lang="en-US" dirty="0"/>
              <a:t>Rock Climbing</a:t>
            </a:r>
          </a:p>
          <a:p>
            <a:r>
              <a:rPr lang="en-US" dirty="0"/>
              <a:t>Archery</a:t>
            </a:r>
          </a:p>
          <a:p>
            <a:r>
              <a:rPr lang="en-US" dirty="0"/>
              <a:t>Rifle and Shotgun shooting</a:t>
            </a:r>
          </a:p>
          <a:p>
            <a:r>
              <a:rPr lang="en-US" dirty="0"/>
              <a:t>Hatchet tossing</a:t>
            </a:r>
          </a:p>
          <a:p>
            <a:r>
              <a:rPr lang="en-US" dirty="0"/>
              <a:t>Mountain biking</a:t>
            </a:r>
          </a:p>
          <a:p>
            <a:r>
              <a:rPr lang="en-US" dirty="0"/>
              <a:t>Scuba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algn="ctr">
              <a:buNone/>
            </a:pPr>
            <a:r>
              <a:rPr lang="en-US" dirty="0"/>
              <a:t>It starts with us!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For Training Resources and More Information Visit:</a:t>
            </a:r>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Mentoring vs. Coaching</a:t>
            </a:r>
          </a:p>
        </p:txBody>
      </p:sp>
      <p:sp>
        <p:nvSpPr>
          <p:cNvPr id="3" name="Content Placeholder 2"/>
          <p:cNvSpPr>
            <a:spLocks noGrp="1"/>
          </p:cNvSpPr>
          <p:nvPr>
            <p:ph idx="1"/>
          </p:nvPr>
        </p:nvSpPr>
        <p:spPr/>
        <p:txBody>
          <a:bodyPr/>
          <a:lstStyle/>
          <a:p>
            <a:r>
              <a:rPr lang="en-US" dirty="0"/>
              <a:t>What are the differences between mentoring and coaching?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Mentoring vs. Coaching</a:t>
            </a:r>
          </a:p>
        </p:txBody>
      </p:sp>
      <p:sp>
        <p:nvSpPr>
          <p:cNvPr id="3" name="Content Placeholder 2"/>
          <p:cNvSpPr>
            <a:spLocks noGrp="1"/>
          </p:cNvSpPr>
          <p:nvPr>
            <p:ph idx="1"/>
          </p:nvPr>
        </p:nvSpPr>
        <p:spPr/>
        <p:txBody>
          <a:bodyPr/>
          <a:lstStyle/>
          <a:p>
            <a:r>
              <a:rPr lang="en-US" dirty="0"/>
              <a:t>Coaching involves:</a:t>
            </a:r>
          </a:p>
          <a:p>
            <a:pPr lvl="1"/>
            <a:r>
              <a:rPr lang="en-US" dirty="0"/>
              <a:t>Directing the learning process</a:t>
            </a:r>
          </a:p>
          <a:p>
            <a:pPr lvl="1"/>
            <a:r>
              <a:rPr lang="en-US" dirty="0"/>
              <a:t>Is heavy on telling with appropriate feedback and focuses on immediate learning opportunities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Mentoring vs. Coaching</a:t>
            </a:r>
          </a:p>
        </p:txBody>
      </p:sp>
      <p:sp>
        <p:nvSpPr>
          <p:cNvPr id="3" name="Content Placeholder 2"/>
          <p:cNvSpPr>
            <a:spLocks noGrp="1"/>
          </p:cNvSpPr>
          <p:nvPr>
            <p:ph idx="1"/>
          </p:nvPr>
        </p:nvSpPr>
        <p:spPr/>
        <p:txBody>
          <a:bodyPr/>
          <a:lstStyle/>
          <a:p>
            <a:r>
              <a:rPr lang="en-US" dirty="0"/>
              <a:t>Mentoring Involves:</a:t>
            </a:r>
          </a:p>
          <a:p>
            <a:pPr lvl="1"/>
            <a:r>
              <a:rPr lang="en-US" dirty="0"/>
              <a:t>A collaborative learning process between the mentor and mentee that is based on listening, being a role model, and making suggestions when appropriate. </a:t>
            </a:r>
          </a:p>
          <a:p>
            <a:pPr lvl="1"/>
            <a:r>
              <a:rPr lang="en-US" dirty="0"/>
              <a:t>Mentoring focuses on long term personal development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Mentoring the Millennial Generation</a:t>
            </a:r>
          </a:p>
        </p:txBody>
      </p:sp>
      <p:sp>
        <p:nvSpPr>
          <p:cNvPr id="3" name="Content Placeholder 2"/>
          <p:cNvSpPr>
            <a:spLocks noGrp="1"/>
          </p:cNvSpPr>
          <p:nvPr>
            <p:ph idx="1"/>
          </p:nvPr>
        </p:nvSpPr>
        <p:spPr/>
        <p:txBody>
          <a:bodyPr/>
          <a:lstStyle/>
          <a:p>
            <a:r>
              <a:rPr lang="en-US" dirty="0"/>
              <a:t>Breakout Session hypothetical situation: </a:t>
            </a:r>
          </a:p>
          <a:p>
            <a:pPr>
              <a:buNone/>
            </a:pPr>
            <a:r>
              <a:rPr lang="en-US" dirty="0"/>
              <a:t>	</a:t>
            </a:r>
            <a:r>
              <a:rPr lang="en-US" sz="2800" dirty="0"/>
              <a:t>Each group will discuss how each generation(Baby Boomer, Generation X and </a:t>
            </a:r>
            <a:r>
              <a:rPr lang="en-US" sz="2800" dirty="0" err="1"/>
              <a:t>Millennials</a:t>
            </a:r>
            <a:r>
              <a:rPr lang="en-US" sz="2800" dirty="0"/>
              <a:t>) could utilize their experience and characteristics to best mentor </a:t>
            </a:r>
            <a:r>
              <a:rPr lang="en-US" sz="2800" dirty="0" err="1"/>
              <a:t>millennials</a:t>
            </a:r>
            <a:r>
              <a:rPr lang="en-US" sz="2800" dirty="0"/>
              <a:t> in order to help them reach their full potential.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Mentoring the Millennial Generation</a:t>
            </a:r>
          </a:p>
        </p:txBody>
      </p:sp>
      <p:sp>
        <p:nvSpPr>
          <p:cNvPr id="3" name="Content Placeholder 2"/>
          <p:cNvSpPr>
            <a:spLocks noGrp="1"/>
          </p:cNvSpPr>
          <p:nvPr>
            <p:ph idx="1"/>
          </p:nvPr>
        </p:nvSpPr>
        <p:spPr/>
        <p:txBody>
          <a:bodyPr>
            <a:normAutofit lnSpcReduction="10000"/>
          </a:bodyPr>
          <a:lstStyle/>
          <a:p>
            <a:r>
              <a:rPr lang="en-US" dirty="0"/>
              <a:t>Answers:</a:t>
            </a:r>
          </a:p>
          <a:p>
            <a:r>
              <a:rPr lang="en-US" sz="2000" dirty="0"/>
              <a:t>Ensuring your fluency in current technology and new modes of communication</a:t>
            </a:r>
          </a:p>
          <a:p>
            <a:r>
              <a:rPr lang="en-US" sz="2000" dirty="0"/>
              <a:t>An understanding of </a:t>
            </a:r>
            <a:r>
              <a:rPr lang="en-US" sz="2000" dirty="0" err="1"/>
              <a:t>millennials</a:t>
            </a:r>
            <a:r>
              <a:rPr lang="en-US" sz="2000" dirty="0"/>
              <a:t>’ need for reinforcement and feedback</a:t>
            </a:r>
          </a:p>
          <a:p>
            <a:r>
              <a:rPr lang="en-US" sz="2000" dirty="0"/>
              <a:t>Creating a partnership through investing in them as individuals</a:t>
            </a:r>
          </a:p>
          <a:p>
            <a:r>
              <a:rPr lang="en-US" sz="2000" dirty="0"/>
              <a:t> </a:t>
            </a:r>
            <a:r>
              <a:rPr lang="en-US" sz="2000" dirty="0" err="1"/>
              <a:t>Millennials</a:t>
            </a:r>
            <a:r>
              <a:rPr lang="en-US" sz="2000" dirty="0"/>
              <a:t> often do not wait to receive feedback but seek feedback from their mentors. Be prepared to provide thoughtful feedback during events or after meetings. </a:t>
            </a:r>
          </a:p>
          <a:p>
            <a:r>
              <a:rPr lang="en-US" sz="2000" dirty="0"/>
              <a:t>Providing materials on leadership and development will likely be appreciated as the millennial generation believes strongly in personal development opportunities. </a:t>
            </a:r>
          </a:p>
          <a:p>
            <a:r>
              <a:rPr lang="en-US" sz="2000" dirty="0"/>
              <a:t>Make sure to let </a:t>
            </a:r>
            <a:r>
              <a:rPr lang="en-US" sz="2000" dirty="0" err="1"/>
              <a:t>millennials</a:t>
            </a:r>
            <a:r>
              <a:rPr lang="en-US" sz="2000" dirty="0"/>
              <a:t> know that you value their ideas. The mentoring relationship works best when it is mutually beneficial.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Shared Commitment to Mentoring</a:t>
            </a:r>
          </a:p>
        </p:txBody>
      </p:sp>
      <p:sp>
        <p:nvSpPr>
          <p:cNvPr id="3" name="Content Placeholder 2"/>
          <p:cNvSpPr>
            <a:spLocks noGrp="1"/>
          </p:cNvSpPr>
          <p:nvPr>
            <p:ph idx="1"/>
          </p:nvPr>
        </p:nvSpPr>
        <p:spPr/>
        <p:txBody>
          <a:bodyPr/>
          <a:lstStyle/>
          <a:p>
            <a:r>
              <a:rPr lang="en-US" dirty="0"/>
              <a:t>Group Exercise on youth officer and adviser communication and dynamics.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Shared Commitment to Mentoring</a:t>
            </a:r>
          </a:p>
        </p:txBody>
      </p:sp>
      <p:sp>
        <p:nvSpPr>
          <p:cNvPr id="3" name="Content Placeholder 2"/>
          <p:cNvSpPr>
            <a:spLocks noGrp="1"/>
          </p:cNvSpPr>
          <p:nvPr>
            <p:ph idx="1"/>
          </p:nvPr>
        </p:nvSpPr>
        <p:spPr/>
        <p:txBody>
          <a:bodyPr/>
          <a:lstStyle/>
          <a:p>
            <a:r>
              <a:rPr lang="en-US" dirty="0"/>
              <a:t>What did we learn about effective mentoring?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Shared Commitment to Mentoring</a:t>
            </a:r>
          </a:p>
        </p:txBody>
      </p:sp>
      <p:sp>
        <p:nvSpPr>
          <p:cNvPr id="3" name="Content Placeholder 2"/>
          <p:cNvSpPr>
            <a:spLocks noGrp="1"/>
          </p:cNvSpPr>
          <p:nvPr>
            <p:ph idx="1"/>
          </p:nvPr>
        </p:nvSpPr>
        <p:spPr/>
        <p:txBody>
          <a:bodyPr>
            <a:normAutofit fontScale="70000" lnSpcReduction="20000"/>
          </a:bodyPr>
          <a:lstStyle/>
          <a:p>
            <a:r>
              <a:rPr lang="en-US" dirty="0"/>
              <a:t>Breakout Session hypothetical situation: </a:t>
            </a:r>
          </a:p>
          <a:p>
            <a:pPr>
              <a:buNone/>
            </a:pPr>
            <a:r>
              <a:rPr lang="en-US" dirty="0"/>
              <a:t>	The lodge adviser is fully committed to mentoring the lodge chief to ensure he reaches his full potential as a leader. He contacts the chief regularly and enjoys a collaborative relationship with the chief. However, some other lodge advisers rarely contact their assigned officer and almost never give advice. Other lodge advisers micromanage their officers and dictate to them what events should be included in a weekend program and leave few if any decisions to the youth officers.  </a:t>
            </a:r>
          </a:p>
          <a:p>
            <a:pPr>
              <a:buNone/>
            </a:pPr>
            <a:endParaRPr lang="en-US" dirty="0"/>
          </a:p>
          <a:p>
            <a:pPr>
              <a:buNone/>
            </a:pPr>
            <a:r>
              <a:rPr lang="en-US" dirty="0"/>
              <a:t>	How would you get the advisers to buy into effective mentoring techniques? How would you as lodge adviser ensure a unified mentoring experience for youth leaders?</a:t>
            </a:r>
          </a:p>
          <a:p>
            <a:pPr>
              <a:buNone/>
            </a:pPr>
            <a:endParaRPr lang="en-US" dirty="0"/>
          </a:p>
        </p:txBody>
      </p:sp>
    </p:spTree>
  </p:cSld>
  <p:clrMapOvr>
    <a:masterClrMapping/>
  </p:clrMapOvr>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MYL 2. Creating a Healthy Environment</Template>
  <TotalTime>1</TotalTime>
  <Words>400</Words>
  <Application>Microsoft Office PowerPoint</Application>
  <PresentationFormat>On-screen Show (4:3)</PresentationFormat>
  <Paragraphs>49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Museo Sans 300</vt:lpstr>
      <vt:lpstr>Museo Slab 300</vt:lpstr>
      <vt:lpstr>Museo Slab 700</vt:lpstr>
      <vt:lpstr>NOAC_Powerpoint_Red</vt:lpstr>
      <vt:lpstr>PowerPoint Presentation</vt:lpstr>
      <vt:lpstr>Mentoring vs. Coaching</vt:lpstr>
      <vt:lpstr>Mentoring vs. Coaching</vt:lpstr>
      <vt:lpstr>Mentoring vs. Coaching</vt:lpstr>
      <vt:lpstr>Mentoring the Millennial Generation</vt:lpstr>
      <vt:lpstr>Mentoring the Millennial Generation</vt:lpstr>
      <vt:lpstr>A Shared Commitment to Mentoring</vt:lpstr>
      <vt:lpstr>A Shared Commitment to Mentoring</vt:lpstr>
      <vt:lpstr>A Shared Commitment to Mentoring</vt:lpstr>
      <vt:lpstr>A Shared Commitment to Mentoring</vt:lpstr>
      <vt:lpstr>Conducting Safe Events</vt:lpstr>
      <vt:lpstr>Conducting Safe Events</vt:lpstr>
      <vt:lpstr>Conclusion</vt:lpstr>
      <vt:lpstr>For Training Resources and More Information Visit: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Field Wrxs Inc</dc:creator>
  <cp:lastModifiedBy>Field Wrxs Inc</cp:lastModifiedBy>
  <cp:revision>1</cp:revision>
  <dcterms:created xsi:type="dcterms:W3CDTF">2018-08-01T20:36:10Z</dcterms:created>
  <dcterms:modified xsi:type="dcterms:W3CDTF">2018-08-01T20:37:13Z</dcterms:modified>
</cp:coreProperties>
</file>