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7" d="100"/>
          <a:sy n="77" d="100"/>
        </p:scale>
        <p:origin x="120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2E84CD-C5D3-4E54-A967-7C18CAAC00FD}" type="datetimeFigureOut">
              <a:rPr lang="en-US" smtClean="0"/>
              <a:pPr/>
              <a:t>8/1/2018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26EBB3-CC2E-4925-A396-28BC999D3FEF}" type="slidenum">
              <a:rPr lang="en-US" smtClean="0"/>
              <a:pPr/>
              <a:t>‹#›</a:t>
            </a:fld>
            <a:endParaRPr lang="en-US"/>
          </a:p>
        </p:txBody>
      </p:sp>
    </p:spTree>
    <p:extLst>
      <p:ext uri="{BB962C8B-B14F-4D97-AF65-F5344CB8AC3E}">
        <p14:creationId xmlns:p14="http://schemas.microsoft.com/office/powerpoint/2010/main" val="68098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226EBB3-CC2E-4925-A396-28BC999D3FEF}"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49436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303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641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a:t>Click to edit Master title style</a:t>
            </a:r>
            <a:endParaRPr lang="en-US" dirty="0"/>
          </a:p>
        </p:txBody>
      </p:sp>
    </p:spTree>
    <p:extLst>
      <p:ext uri="{BB962C8B-B14F-4D97-AF65-F5344CB8AC3E}">
        <p14:creationId xmlns:p14="http://schemas.microsoft.com/office/powerpoint/2010/main" val="1541457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15669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3218" y="3995225"/>
            <a:ext cx="8412480" cy="1323439"/>
          </a:xfrm>
          <a:prstGeom prst="rect">
            <a:avLst/>
          </a:prstGeom>
          <a:noFill/>
        </p:spPr>
        <p:txBody>
          <a:bodyPr wrap="square" rtlCol="0">
            <a:spAutoFit/>
          </a:bodyPr>
          <a:lstStyle/>
          <a:p>
            <a:pPr algn="ctr"/>
            <a:r>
              <a:rPr lang="en-US" sz="4000" b="1" dirty="0"/>
              <a:t>Mentoring Youth Leaders: Mentoring Youth Without Them Knowing It </a:t>
            </a:r>
          </a:p>
        </p:txBody>
      </p:sp>
    </p:spTree>
    <p:extLst>
      <p:ext uri="{BB962C8B-B14F-4D97-AF65-F5344CB8AC3E}">
        <p14:creationId xmlns:p14="http://schemas.microsoft.com/office/powerpoint/2010/main" val="3567513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Following Up</a:t>
            </a:r>
          </a:p>
        </p:txBody>
      </p:sp>
      <p:sp>
        <p:nvSpPr>
          <p:cNvPr id="3" name="Content Placeholder 2"/>
          <p:cNvSpPr>
            <a:spLocks noGrp="1"/>
          </p:cNvSpPr>
          <p:nvPr>
            <p:ph idx="1"/>
          </p:nvPr>
        </p:nvSpPr>
        <p:spPr/>
        <p:txBody>
          <a:bodyPr/>
          <a:lstStyle/>
          <a:p>
            <a:r>
              <a:rPr lang="en-US" dirty="0"/>
              <a:t>How often should you communicate with youth officers? </a:t>
            </a:r>
          </a:p>
          <a:p>
            <a:r>
              <a:rPr lang="en-US" dirty="0"/>
              <a:t>What modes of communication are most effective reaching today’s youth?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Following Up</a:t>
            </a:r>
          </a:p>
        </p:txBody>
      </p:sp>
      <p:sp>
        <p:nvSpPr>
          <p:cNvPr id="3" name="Content Placeholder 2"/>
          <p:cNvSpPr>
            <a:spLocks noGrp="1"/>
          </p:cNvSpPr>
          <p:nvPr>
            <p:ph idx="1"/>
          </p:nvPr>
        </p:nvSpPr>
        <p:spPr/>
        <p:txBody>
          <a:bodyPr/>
          <a:lstStyle/>
          <a:p>
            <a:r>
              <a:rPr lang="en-US" dirty="0"/>
              <a:t>Phone calls, emails, texts, and social media applications are effective methods of communicating with today’s youth. </a:t>
            </a:r>
          </a:p>
          <a:p>
            <a:r>
              <a:rPr lang="en-US" dirty="0"/>
              <a:t>Consistent, weekly communication helps to foster the most effective mentoring environment.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pPr algn="ctr">
              <a:buNone/>
            </a:pPr>
            <a:r>
              <a:rPr lang="en-US" dirty="0"/>
              <a:t>It starts with us!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For Training Resources and More Information Visit:</a:t>
            </a:r>
          </a:p>
        </p:txBody>
      </p:sp>
      <p:sp>
        <p:nvSpPr>
          <p:cNvPr id="3" name="Subtitle 2"/>
          <p:cNvSpPr>
            <a:spLocks noGrp="1"/>
          </p:cNvSpPr>
          <p:nvPr>
            <p:ph type="subTitle" idx="1"/>
          </p:nvPr>
        </p:nvSpPr>
        <p:spPr/>
        <p:txBody>
          <a:bodyPr/>
          <a:lstStyle/>
          <a:p>
            <a:r>
              <a:rPr lang="en-US" dirty="0">
                <a:solidFill>
                  <a:schemeClr val="tx1"/>
                </a:solidFill>
              </a:rPr>
              <a:t>http://training.oa-bsa.org/noac2015</a:t>
            </a:r>
          </a:p>
        </p:txBody>
      </p:sp>
    </p:spTree>
    <p:extLst>
      <p:ext uri="{BB962C8B-B14F-4D97-AF65-F5344CB8AC3E}">
        <p14:creationId xmlns:p14="http://schemas.microsoft.com/office/powerpoint/2010/main" val="4278126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Traits of Effective Mentors</a:t>
            </a:r>
          </a:p>
        </p:txBody>
      </p:sp>
      <p:sp>
        <p:nvSpPr>
          <p:cNvPr id="3" name="Content Placeholder 2"/>
          <p:cNvSpPr>
            <a:spLocks noGrp="1"/>
          </p:cNvSpPr>
          <p:nvPr>
            <p:ph idx="1"/>
          </p:nvPr>
        </p:nvSpPr>
        <p:spPr/>
        <p:txBody>
          <a:bodyPr/>
          <a:lstStyle/>
          <a:p>
            <a:r>
              <a:rPr lang="en-US" dirty="0"/>
              <a:t>What are the traits of a good mentor?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Traits of Effective Mentors</a:t>
            </a:r>
          </a:p>
        </p:txBody>
      </p:sp>
      <p:sp>
        <p:nvSpPr>
          <p:cNvPr id="3" name="Content Placeholder 2"/>
          <p:cNvSpPr>
            <a:spLocks noGrp="1"/>
          </p:cNvSpPr>
          <p:nvPr>
            <p:ph idx="1"/>
          </p:nvPr>
        </p:nvSpPr>
        <p:spPr/>
        <p:txBody>
          <a:bodyPr/>
          <a:lstStyle/>
          <a:p>
            <a:r>
              <a:rPr lang="en-US" dirty="0"/>
              <a:t>Good listeners</a:t>
            </a:r>
          </a:p>
          <a:p>
            <a:r>
              <a:rPr lang="en-US" dirty="0"/>
              <a:t>Give wise counsel</a:t>
            </a:r>
          </a:p>
          <a:p>
            <a:r>
              <a:rPr lang="en-US" dirty="0"/>
              <a:t>Allow their mentees space to grow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 The Key to Mentoring</a:t>
            </a:r>
          </a:p>
        </p:txBody>
      </p:sp>
      <p:sp>
        <p:nvSpPr>
          <p:cNvPr id="3" name="Content Placeholder 2"/>
          <p:cNvSpPr>
            <a:spLocks noGrp="1"/>
          </p:cNvSpPr>
          <p:nvPr>
            <p:ph idx="1"/>
          </p:nvPr>
        </p:nvSpPr>
        <p:spPr/>
        <p:txBody>
          <a:bodyPr/>
          <a:lstStyle/>
          <a:p>
            <a:r>
              <a:rPr lang="en-US" dirty="0"/>
              <a:t>Group Exercise on Listening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 The Key to Mentoring</a:t>
            </a:r>
          </a:p>
        </p:txBody>
      </p:sp>
      <p:sp>
        <p:nvSpPr>
          <p:cNvPr id="3" name="Content Placeholder 2"/>
          <p:cNvSpPr>
            <a:spLocks noGrp="1"/>
          </p:cNvSpPr>
          <p:nvPr>
            <p:ph idx="1"/>
          </p:nvPr>
        </p:nvSpPr>
        <p:spPr/>
        <p:txBody>
          <a:bodyPr/>
          <a:lstStyle/>
          <a:p>
            <a:r>
              <a:rPr lang="en-US" dirty="0"/>
              <a:t>What did we learn about active listening and its effect on communication?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 The Key to Mentoring</a:t>
            </a:r>
          </a:p>
        </p:txBody>
      </p:sp>
      <p:sp>
        <p:nvSpPr>
          <p:cNvPr id="3" name="Content Placeholder 2"/>
          <p:cNvSpPr>
            <a:spLocks noGrp="1"/>
          </p:cNvSpPr>
          <p:nvPr>
            <p:ph idx="1"/>
          </p:nvPr>
        </p:nvSpPr>
        <p:spPr/>
        <p:txBody>
          <a:bodyPr>
            <a:normAutofit fontScale="92500" lnSpcReduction="10000"/>
          </a:bodyPr>
          <a:lstStyle/>
          <a:p>
            <a:r>
              <a:rPr lang="en-US" dirty="0"/>
              <a:t>Breakout Session hypothetical situation: </a:t>
            </a:r>
          </a:p>
          <a:p>
            <a:pPr>
              <a:buNone/>
            </a:pPr>
            <a:r>
              <a:rPr lang="en-US" dirty="0"/>
              <a:t>	</a:t>
            </a:r>
            <a:r>
              <a:rPr lang="en-US" sz="2800" dirty="0"/>
              <a:t>A youth officer comes to you with a difficult situation and needs advice. The youth officer is frustrated with the other youth officers’ lack of commitment to the program as evidenced by their not showing up to meetings prepared or even skipping some events and not promptly responding to communications. The youth officer also shares that he has been extremely busy with school work and other extra circular activities. He feels that he is not receiving enough support.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Listening: The Key to Mentoring</a:t>
            </a:r>
          </a:p>
        </p:txBody>
      </p:sp>
      <p:sp>
        <p:nvSpPr>
          <p:cNvPr id="3" name="Content Placeholder 2"/>
          <p:cNvSpPr>
            <a:spLocks noGrp="1"/>
          </p:cNvSpPr>
          <p:nvPr>
            <p:ph idx="1"/>
          </p:nvPr>
        </p:nvSpPr>
        <p:spPr/>
        <p:txBody>
          <a:bodyPr>
            <a:normAutofit fontScale="77500" lnSpcReduction="20000"/>
          </a:bodyPr>
          <a:lstStyle/>
          <a:p>
            <a:r>
              <a:rPr lang="en-US" dirty="0"/>
              <a:t>Answers:</a:t>
            </a:r>
          </a:p>
          <a:p>
            <a:r>
              <a:rPr lang="en-US" dirty="0"/>
              <a:t>An awareness of the youth officer feeling unsupported and overworked as well as questions that prompt independent thought on how to better inspire and communicate with the other youth officers. </a:t>
            </a:r>
          </a:p>
          <a:p>
            <a:r>
              <a:rPr lang="en-US" dirty="0"/>
              <a:t>The adviser could share some insights from how he has dealt with similar situations. </a:t>
            </a:r>
          </a:p>
          <a:p>
            <a:r>
              <a:rPr lang="en-US" dirty="0"/>
              <a:t>What did the officer’s body language and behavior indicate to the adviser? </a:t>
            </a:r>
          </a:p>
          <a:p>
            <a:r>
              <a:rPr lang="en-US" dirty="0"/>
              <a:t>Did paraphrasing what they heard help provide a more detailed understanding of the speaker’s message?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Setting and Project Planning</a:t>
            </a:r>
          </a:p>
        </p:txBody>
      </p:sp>
      <p:sp>
        <p:nvSpPr>
          <p:cNvPr id="3" name="Content Placeholder 2"/>
          <p:cNvSpPr>
            <a:spLocks noGrp="1"/>
          </p:cNvSpPr>
          <p:nvPr>
            <p:ph idx="1"/>
          </p:nvPr>
        </p:nvSpPr>
        <p:spPr/>
        <p:txBody>
          <a:bodyPr>
            <a:normAutofit fontScale="70000" lnSpcReduction="20000"/>
          </a:bodyPr>
          <a:lstStyle/>
          <a:p>
            <a:r>
              <a:rPr lang="en-US" dirty="0"/>
              <a:t>Breakout Session hypothetical situation: </a:t>
            </a:r>
          </a:p>
          <a:p>
            <a:pPr>
              <a:buNone/>
            </a:pPr>
            <a:r>
              <a:rPr lang="en-US" dirty="0"/>
              <a:t>	The Lodge Chief has a conversation with the Council Camping Committee Chair who also is a member of the Council Executive Board regarding the possibility of creating a mountain biking program at the Council summer camp. The project would include trail creation, the purchase of equipment, the hiring of staff to run the program, and ongoing maintenance of the program. The Council Camping Committee Chair wants to know if the local OA Lodge could lead this initiative. He also mentions that he has heard something about the OA Service Grant program and that Council leadership would like the Lodge to consider applying for the grant to help fund this program. </a:t>
            </a:r>
          </a:p>
          <a:p>
            <a:pPr>
              <a:buNone/>
            </a:pPr>
            <a:r>
              <a:rPr lang="en-US" dirty="0"/>
              <a:t> </a:t>
            </a:r>
          </a:p>
          <a:p>
            <a:pPr>
              <a:buNone/>
            </a:pPr>
            <a:r>
              <a:rPr lang="en-US" dirty="0"/>
              <a:t>	How would you advise the youth officer to proceed?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 Setting and Project Planning</a:t>
            </a:r>
          </a:p>
        </p:txBody>
      </p:sp>
      <p:sp>
        <p:nvSpPr>
          <p:cNvPr id="3" name="Content Placeholder 2"/>
          <p:cNvSpPr>
            <a:spLocks noGrp="1"/>
          </p:cNvSpPr>
          <p:nvPr>
            <p:ph idx="1"/>
          </p:nvPr>
        </p:nvSpPr>
        <p:spPr/>
        <p:txBody>
          <a:bodyPr/>
          <a:lstStyle/>
          <a:p>
            <a:r>
              <a:rPr lang="en-US" dirty="0"/>
              <a:t>Answers:</a:t>
            </a:r>
          </a:p>
          <a:p>
            <a:r>
              <a:rPr lang="en-US" dirty="0"/>
              <a:t>Proper delegation</a:t>
            </a:r>
          </a:p>
          <a:p>
            <a:r>
              <a:rPr lang="en-US" dirty="0"/>
              <a:t>How to identify and work with various Council groups</a:t>
            </a:r>
          </a:p>
          <a:p>
            <a:r>
              <a:rPr lang="en-US" dirty="0"/>
              <a:t>How to budget and fundraise</a:t>
            </a:r>
          </a:p>
          <a:p>
            <a:r>
              <a:rPr lang="en-US" dirty="0"/>
              <a:t>How to effectively craft a grant proposal</a:t>
            </a:r>
          </a:p>
          <a:p>
            <a:endParaRPr lang="en-US" dirty="0"/>
          </a:p>
        </p:txBody>
      </p:sp>
    </p:spTree>
  </p:cSld>
  <p:clrMapOvr>
    <a:masterClrMapping/>
  </p:clrMapOvr>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MYL 3. Mentoring Youth Without Them Knowing It</Template>
  <TotalTime>3</TotalTime>
  <Words>282</Words>
  <Application>Microsoft Office PowerPoint</Application>
  <PresentationFormat>On-screen Show (4:3)</PresentationFormat>
  <Paragraphs>42</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Museo Sans 300</vt:lpstr>
      <vt:lpstr>Museo Slab 300</vt:lpstr>
      <vt:lpstr>Museo Slab 700</vt:lpstr>
      <vt:lpstr>NOAC_Powerpoint_Red</vt:lpstr>
      <vt:lpstr>PowerPoint Presentation</vt:lpstr>
      <vt:lpstr>Traits of Effective Mentors</vt:lpstr>
      <vt:lpstr>Traits of Effective Mentors</vt:lpstr>
      <vt:lpstr>Listening: The Key to Mentoring</vt:lpstr>
      <vt:lpstr>Listening: The Key to Mentoring</vt:lpstr>
      <vt:lpstr>Listening: The Key to Mentoring</vt:lpstr>
      <vt:lpstr>Listening: The Key to Mentoring</vt:lpstr>
      <vt:lpstr>Goal Setting and Project Planning</vt:lpstr>
      <vt:lpstr>Goal Setting and Project Planning</vt:lpstr>
      <vt:lpstr>Following Up</vt:lpstr>
      <vt:lpstr>Following Up</vt:lpstr>
      <vt:lpstr>Conclusion</vt:lpstr>
      <vt:lpstr>For Training Resources and More Information Visit: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Field Wrxs Inc</dc:creator>
  <cp:lastModifiedBy>Field Wrxs Inc</cp:lastModifiedBy>
  <cp:revision>1</cp:revision>
  <dcterms:created xsi:type="dcterms:W3CDTF">2018-08-01T20:40:59Z</dcterms:created>
  <dcterms:modified xsi:type="dcterms:W3CDTF">2018-08-01T20:44:35Z</dcterms:modified>
</cp:coreProperties>
</file>