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83" r:id="rId3"/>
    <p:sldId id="282" r:id="rId4"/>
    <p:sldId id="257" r:id="rId5"/>
    <p:sldId id="273" r:id="rId6"/>
    <p:sldId id="258" r:id="rId7"/>
    <p:sldId id="259" r:id="rId8"/>
    <p:sldId id="260" r:id="rId9"/>
    <p:sldId id="261" r:id="rId10"/>
    <p:sldId id="274" r:id="rId11"/>
    <p:sldId id="262" r:id="rId12"/>
    <p:sldId id="263" r:id="rId13"/>
    <p:sldId id="275" r:id="rId14"/>
    <p:sldId id="264" r:id="rId15"/>
    <p:sldId id="265" r:id="rId16"/>
    <p:sldId id="276" r:id="rId17"/>
    <p:sldId id="278" r:id="rId18"/>
    <p:sldId id="277" r:id="rId19"/>
    <p:sldId id="266" r:id="rId20"/>
    <p:sldId id="267" r:id="rId21"/>
    <p:sldId id="268" r:id="rId22"/>
    <p:sldId id="279" r:id="rId23"/>
    <p:sldId id="269" r:id="rId24"/>
    <p:sldId id="270" r:id="rId25"/>
    <p:sldId id="271" r:id="rId26"/>
    <p:sldId id="280" r:id="rId27"/>
    <p:sldId id="27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napToObjects="1">
      <p:cViewPr>
        <p:scale>
          <a:sx n="99" d="100"/>
          <a:sy n="99" d="100"/>
        </p:scale>
        <p:origin x="-96" y="-3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987130"/>
            <a:ext cx="7772400" cy="773957"/>
          </a:xfrm>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5087801"/>
            <a:ext cx="7772400" cy="660767"/>
          </a:xfrm>
        </p:spPr>
        <p:txBody>
          <a:bodyPr/>
          <a:lstStyle>
            <a:lvl1pPr marL="0" indent="0" algn="ctr">
              <a:buNone/>
              <a:defRPr b="0" i="0">
                <a:solidFill>
                  <a:schemeClr val="tx1">
                    <a:tint val="75000"/>
                  </a:schemeClr>
                </a:solidFill>
                <a:latin typeface="Museo Slab 300"/>
                <a:cs typeface="Museo Slab 30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494360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b="0" i="0">
                <a:latin typeface="Museo Sans 300"/>
                <a:cs typeface="Museo Sans 300"/>
              </a:defRPr>
            </a:lvl1pPr>
            <a:lvl2pPr>
              <a:defRPr b="0" i="0">
                <a:latin typeface="Museo Sans 300"/>
                <a:cs typeface="Museo Sans 300"/>
              </a:defRPr>
            </a:lvl2pPr>
            <a:lvl3pPr>
              <a:defRPr b="0" i="0">
                <a:latin typeface="Museo Sans 300"/>
                <a:cs typeface="Museo Sans 300"/>
              </a:defRPr>
            </a:lvl3pPr>
            <a:lvl4pPr>
              <a:defRPr b="0" i="0">
                <a:latin typeface="Museo Sans 300"/>
                <a:cs typeface="Museo Sans 300"/>
              </a:defRPr>
            </a:lvl4pPr>
            <a:lvl5pPr>
              <a:defRPr b="0" i="0">
                <a:latin typeface="Museo Sans 300"/>
                <a:cs typeface="Museo Sans 30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7330384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b="0" i="0">
                <a:latin typeface="Museo Sans 300"/>
                <a:cs typeface="Museo Sans 300"/>
              </a:defRPr>
            </a:lvl1pPr>
            <a:lvl2pPr>
              <a:defRPr sz="2400" b="0" i="0">
                <a:latin typeface="Museo Sans 300"/>
                <a:cs typeface="Museo Sans 300"/>
              </a:defRPr>
            </a:lvl2pPr>
            <a:lvl3pPr>
              <a:defRPr sz="2000" b="0" i="0">
                <a:latin typeface="Museo Sans 300"/>
                <a:cs typeface="Museo Sans 300"/>
              </a:defRPr>
            </a:lvl3pPr>
            <a:lvl4pPr>
              <a:defRPr sz="1800" b="0" i="0">
                <a:latin typeface="Museo Sans 300"/>
                <a:cs typeface="Museo Sans 300"/>
              </a:defRPr>
            </a:lvl4pPr>
            <a:lvl5pPr>
              <a:defRPr sz="1800" b="0" i="0">
                <a:latin typeface="Museo Sans 300"/>
                <a:cs typeface="Museo Sans 30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418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b="0" i="0">
                <a:latin typeface="Museo Slab 700"/>
                <a:cs typeface="Museo Slab 700"/>
              </a:defRPr>
            </a:lvl1pPr>
          </a:lstStyle>
          <a:p>
            <a:r>
              <a:rPr lang="en-US" smtClean="0"/>
              <a:t>Click to edit Master title style</a:t>
            </a:r>
            <a:endParaRPr lang="en-US" dirty="0"/>
          </a:p>
        </p:txBody>
      </p:sp>
    </p:spTree>
    <p:extLst>
      <p:ext uri="{BB962C8B-B14F-4D97-AF65-F5344CB8AC3E}">
        <p14:creationId xmlns:p14="http://schemas.microsoft.com/office/powerpoint/2010/main" val="154145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ighTitle">
    <p:spTree>
      <p:nvGrpSpPr>
        <p:cNvPr id="1" name=""/>
        <p:cNvGrpSpPr/>
        <p:nvPr/>
      </p:nvGrpSpPr>
      <p:grpSpPr>
        <a:xfrm>
          <a:off x="0" y="0"/>
          <a:ext cx="0" cy="0"/>
          <a:chOff x="0" y="0"/>
          <a:chExt cx="0" cy="0"/>
        </a:xfrm>
      </p:grpSpPr>
      <p:sp>
        <p:nvSpPr>
          <p:cNvPr id="2" name="Title 1"/>
          <p:cNvSpPr>
            <a:spLocks noGrp="1"/>
          </p:cNvSpPr>
          <p:nvPr>
            <p:ph type="title"/>
          </p:nvPr>
        </p:nvSpPr>
        <p:spPr>
          <a:xfrm>
            <a:off x="45720" y="25476"/>
            <a:ext cx="9052561" cy="780685"/>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2337051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566908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xStyles>
    <p:titleStyle>
      <a:lvl1pPr algn="ctr" defTabSz="457200" rtl="0" eaLnBrk="1" latinLnBrk="0" hangingPunct="1">
        <a:spcBef>
          <a:spcPct val="0"/>
        </a:spcBef>
        <a:buNone/>
        <a:defRPr sz="4000" b="0" i="0" kern="1200">
          <a:solidFill>
            <a:schemeClr val="tx1"/>
          </a:solidFill>
          <a:latin typeface="Museo Slab 700"/>
          <a:ea typeface="+mj-ea"/>
          <a:cs typeface="Museo Slab 700"/>
        </a:defRPr>
      </a:lvl1pPr>
    </p:titleStyle>
    <p:body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ctrTitle"/>
          </p:nvPr>
        </p:nvSpPr>
        <p:spPr>
          <a:xfrm>
            <a:off x="685800" y="3987130"/>
            <a:ext cx="7772400" cy="773957"/>
          </a:xfrm>
        </p:spPr>
        <p:txBody>
          <a:bodyPr/>
          <a:lstStyle/>
          <a:p>
            <a:r>
              <a:rPr lang="en-US" dirty="0" smtClean="0"/>
              <a:t>Making Better Decisions</a:t>
            </a:r>
            <a:endParaRPr lang="en-US" dirty="0"/>
          </a:p>
        </p:txBody>
      </p:sp>
      <p:sp>
        <p:nvSpPr>
          <p:cNvPr id="7" name="Subtitle 2"/>
          <p:cNvSpPr>
            <a:spLocks noGrp="1"/>
          </p:cNvSpPr>
          <p:nvPr>
            <p:ph type="subTitle" idx="1"/>
          </p:nvPr>
        </p:nvSpPr>
        <p:spPr>
          <a:xfrm>
            <a:off x="685800" y="5087801"/>
            <a:ext cx="7772400" cy="660767"/>
          </a:xfrm>
        </p:spPr>
        <p:txBody>
          <a:bodyPr/>
          <a:lstStyle/>
          <a:p>
            <a:r>
              <a:rPr lang="en-US" dirty="0" smtClean="0"/>
              <a:t>Adviser Forum</a:t>
            </a:r>
            <a:endParaRPr lang="en-US" dirty="0"/>
          </a:p>
        </p:txBody>
      </p:sp>
    </p:spTree>
    <p:extLst>
      <p:ext uri="{BB962C8B-B14F-4D97-AF65-F5344CB8AC3E}">
        <p14:creationId xmlns:p14="http://schemas.microsoft.com/office/powerpoint/2010/main" val="35675134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#2 - summary</a:t>
            </a:r>
            <a:endParaRPr lang="en-US" dirty="0"/>
          </a:p>
        </p:txBody>
      </p:sp>
      <p:sp>
        <p:nvSpPr>
          <p:cNvPr id="3" name="TextBox 2"/>
          <p:cNvSpPr txBox="1"/>
          <p:nvPr/>
        </p:nvSpPr>
        <p:spPr>
          <a:xfrm>
            <a:off x="485854" y="1140186"/>
            <a:ext cx="8606859" cy="3785652"/>
          </a:xfrm>
          <a:prstGeom prst="rect">
            <a:avLst/>
          </a:prstGeom>
          <a:noFill/>
        </p:spPr>
        <p:txBody>
          <a:bodyPr wrap="square" rtlCol="0">
            <a:spAutoFit/>
          </a:bodyPr>
          <a:lstStyle/>
          <a:p>
            <a:pPr>
              <a:lnSpc>
                <a:spcPct val="150000"/>
              </a:lnSpc>
              <a:tabLst>
                <a:tab pos="1376363" algn="l"/>
              </a:tabLst>
            </a:pPr>
            <a:r>
              <a:rPr lang="en-US" sz="2000" b="1" dirty="0" smtClean="0">
                <a:solidFill>
                  <a:srgbClr val="0033CC"/>
                </a:solidFill>
              </a:rPr>
              <a:t>NOAC:</a:t>
            </a:r>
            <a:r>
              <a:rPr lang="en-US" sz="2000" b="1" dirty="0" smtClean="0"/>
              <a:t>	Last day of NOAC</a:t>
            </a:r>
          </a:p>
          <a:p>
            <a:pPr>
              <a:lnSpc>
                <a:spcPct val="150000"/>
              </a:lnSpc>
              <a:tabLst>
                <a:tab pos="1376363" algn="l"/>
              </a:tabLst>
            </a:pPr>
            <a:r>
              <a:rPr lang="en-US" sz="2000" b="1" dirty="0">
                <a:solidFill>
                  <a:srgbClr val="0033CC"/>
                </a:solidFill>
              </a:rPr>
              <a:t>Prank:</a:t>
            </a:r>
            <a:r>
              <a:rPr lang="en-US" sz="2000" b="1" dirty="0"/>
              <a:t>	Arrowman attempts to trap victim in a revolving </a:t>
            </a:r>
            <a:r>
              <a:rPr lang="en-US" sz="2000" b="1" dirty="0" smtClean="0"/>
              <a:t>door</a:t>
            </a:r>
          </a:p>
          <a:p>
            <a:pPr>
              <a:lnSpc>
                <a:spcPct val="150000"/>
              </a:lnSpc>
              <a:tabLst>
                <a:tab pos="1376363" algn="l"/>
              </a:tabLst>
            </a:pPr>
            <a:r>
              <a:rPr lang="en-US" sz="2000" b="1" dirty="0"/>
              <a:t>	</a:t>
            </a:r>
            <a:r>
              <a:rPr lang="en-US" sz="2000" b="1" dirty="0" smtClean="0"/>
              <a:t>Blocks revolving door with his foot</a:t>
            </a:r>
          </a:p>
          <a:p>
            <a:pPr>
              <a:lnSpc>
                <a:spcPct val="150000"/>
              </a:lnSpc>
              <a:tabLst>
                <a:tab pos="1376363" algn="l"/>
              </a:tabLst>
            </a:pPr>
            <a:r>
              <a:rPr lang="en-US" sz="2000" b="1" dirty="0" smtClean="0">
                <a:solidFill>
                  <a:srgbClr val="0033CC"/>
                </a:solidFill>
              </a:rPr>
              <a:t>Culprits</a:t>
            </a:r>
            <a:r>
              <a:rPr lang="en-US" sz="2000" b="1" dirty="0">
                <a:solidFill>
                  <a:srgbClr val="0033CC"/>
                </a:solidFill>
              </a:rPr>
              <a:t>:</a:t>
            </a:r>
            <a:r>
              <a:rPr lang="en-US" sz="2000" b="1" dirty="0" smtClean="0"/>
              <a:t>	Lodge Chief (age 17)</a:t>
            </a:r>
          </a:p>
          <a:p>
            <a:pPr>
              <a:lnSpc>
                <a:spcPct val="150000"/>
              </a:lnSpc>
              <a:tabLst>
                <a:tab pos="1376363" algn="l"/>
              </a:tabLst>
            </a:pPr>
            <a:r>
              <a:rPr lang="en-US" sz="2000" b="1" dirty="0">
                <a:solidFill>
                  <a:srgbClr val="0033CC"/>
                </a:solidFill>
              </a:rPr>
              <a:t>Victim:</a:t>
            </a:r>
            <a:r>
              <a:rPr lang="en-US" sz="2000" b="1" dirty="0" smtClean="0"/>
              <a:t>	Younger arrowman</a:t>
            </a:r>
          </a:p>
          <a:p>
            <a:pPr>
              <a:lnSpc>
                <a:spcPct val="150000"/>
              </a:lnSpc>
              <a:tabLst>
                <a:tab pos="1376363" algn="l"/>
              </a:tabLst>
            </a:pPr>
            <a:r>
              <a:rPr lang="en-US" sz="2000" b="1" dirty="0" smtClean="0">
                <a:solidFill>
                  <a:srgbClr val="0033CC"/>
                </a:solidFill>
              </a:rPr>
              <a:t>Result:</a:t>
            </a:r>
            <a:r>
              <a:rPr lang="en-US" sz="2000" b="1" dirty="0" smtClean="0"/>
              <a:t>	Lodge Chief injures his toes</a:t>
            </a:r>
          </a:p>
          <a:p>
            <a:pPr>
              <a:lnSpc>
                <a:spcPct val="150000"/>
              </a:lnSpc>
              <a:tabLst>
                <a:tab pos="1376363" algn="l"/>
              </a:tabLst>
            </a:pPr>
            <a:r>
              <a:rPr lang="en-US" sz="2000" b="1" dirty="0" smtClean="0">
                <a:solidFill>
                  <a:srgbClr val="0033CC"/>
                </a:solidFill>
              </a:rPr>
              <a:t>Actions</a:t>
            </a:r>
            <a:r>
              <a:rPr lang="en-US" sz="2000" b="1" dirty="0">
                <a:solidFill>
                  <a:srgbClr val="0033CC"/>
                </a:solidFill>
              </a:rPr>
              <a:t>:</a:t>
            </a:r>
            <a:r>
              <a:rPr lang="en-US" sz="2000" b="1" dirty="0" smtClean="0"/>
              <a:t>	Take injured Scout to the infirmary</a:t>
            </a:r>
          </a:p>
          <a:p>
            <a:pPr>
              <a:lnSpc>
                <a:spcPct val="150000"/>
              </a:lnSpc>
              <a:tabLst>
                <a:tab pos="1376363" algn="l"/>
              </a:tabLst>
            </a:pPr>
            <a:r>
              <a:rPr lang="en-US" sz="2000" b="1" dirty="0" smtClean="0">
                <a:solidFill>
                  <a:srgbClr val="0033CC"/>
                </a:solidFill>
              </a:rPr>
              <a:t>Facts:</a:t>
            </a:r>
            <a:r>
              <a:rPr lang="en-US" sz="2000" b="1" dirty="0"/>
              <a:t>	</a:t>
            </a:r>
            <a:r>
              <a:rPr lang="en-US" sz="2000" b="1" dirty="0" smtClean="0"/>
              <a:t>Physician requires payment for X-rays</a:t>
            </a:r>
          </a:p>
        </p:txBody>
      </p:sp>
      <p:sp>
        <p:nvSpPr>
          <p:cNvPr id="4" name="TextBox 3"/>
          <p:cNvSpPr txBox="1"/>
          <p:nvPr/>
        </p:nvSpPr>
        <p:spPr>
          <a:xfrm>
            <a:off x="2100923" y="5110903"/>
            <a:ext cx="4637315" cy="461665"/>
          </a:xfrm>
          <a:prstGeom prst="rect">
            <a:avLst/>
          </a:prstGeom>
          <a:solidFill>
            <a:schemeClr val="accent2">
              <a:lumMod val="40000"/>
              <a:lumOff val="60000"/>
            </a:schemeClr>
          </a:solidFill>
          <a:ln w="15875">
            <a:solidFill>
              <a:schemeClr val="tx2">
                <a:lumMod val="50000"/>
              </a:schemeClr>
            </a:solidFill>
          </a:ln>
        </p:spPr>
        <p:txBody>
          <a:bodyPr wrap="square" rtlCol="0">
            <a:spAutoFit/>
          </a:bodyPr>
          <a:lstStyle/>
          <a:p>
            <a:pPr algn="ctr"/>
            <a:r>
              <a:rPr lang="en-US" sz="2400" b="1" i="1" dirty="0" smtClean="0"/>
              <a:t>Do you pay for the X-rays?</a:t>
            </a:r>
            <a:endParaRPr lang="en-US" sz="2400" b="1" i="1" dirty="0"/>
          </a:p>
        </p:txBody>
      </p:sp>
    </p:spTree>
    <p:extLst>
      <p:ext uri="{BB962C8B-B14F-4D97-AF65-F5344CB8AC3E}">
        <p14:creationId xmlns:p14="http://schemas.microsoft.com/office/powerpoint/2010/main" val="1416880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#2 discussion</a:t>
            </a:r>
          </a:p>
        </p:txBody>
      </p:sp>
      <p:sp>
        <p:nvSpPr>
          <p:cNvPr id="3" name="Content Placeholder 2"/>
          <p:cNvSpPr>
            <a:spLocks noGrp="1"/>
          </p:cNvSpPr>
          <p:nvPr>
            <p:ph idx="4294967295"/>
          </p:nvPr>
        </p:nvSpPr>
        <p:spPr>
          <a:xfrm>
            <a:off x="304808" y="881724"/>
            <a:ext cx="8229600" cy="4525963"/>
          </a:xfrm>
        </p:spPr>
        <p:txBody>
          <a:bodyPr>
            <a:noAutofit/>
          </a:bodyPr>
          <a:lstStyle/>
          <a:p>
            <a:pPr>
              <a:lnSpc>
                <a:spcPct val="107000"/>
              </a:lnSpc>
            </a:pPr>
            <a:endParaRPr lang="en-US" sz="20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2000" dirty="0" smtClean="0">
                <a:latin typeface="Calibri" panose="020F0502020204030204" pitchFamily="34" charset="0"/>
                <a:ea typeface="Calibri" panose="020F0502020204030204" pitchFamily="34" charset="0"/>
                <a:cs typeface="Times New Roman" panose="02020603050405020304" pitchFamily="18" charset="0"/>
              </a:rPr>
              <a:t>This </a:t>
            </a:r>
            <a:r>
              <a:rPr lang="en-US" sz="2000" dirty="0">
                <a:latin typeface="Calibri" panose="020F0502020204030204" pitchFamily="34" charset="0"/>
                <a:ea typeface="Calibri" panose="020F0502020204030204" pitchFamily="34" charset="0"/>
                <a:cs typeface="Times New Roman" panose="02020603050405020304" pitchFamily="18" charset="0"/>
              </a:rPr>
              <a:t>is a case of hazing, prohibited in Scouting.  Scouting is a safe haven.  For a young Arrowman to be treated this way by a person of respect, the lodge chief, is inexcusable and immature behavior.  The lodge chief should be counseled.  He should apologize publicly to the younger Arrowman.  One mistake might be forgiven, but if this is a pattern of behavior, and occurs again, perhaps a new lodge chief election should be in the offing.</a:t>
            </a:r>
          </a:p>
          <a:p>
            <a:pPr marL="0" indent="0">
              <a:lnSpc>
                <a:spcPct val="107000"/>
              </a:lnSpc>
              <a:buNone/>
            </a:pPr>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Don’t pay the $200.  You may recall from first-aid training that the treatment for a broken toe is to tape it to its neighbor toe.  If it’s not broken, taping it won’t hurt anything.  When he gets home, let his family deal with it</a:t>
            </a:r>
            <a:endParaRPr lang="en-US" sz="2000" dirty="0"/>
          </a:p>
          <a:p>
            <a:endParaRPr lang="en-US" sz="2000" dirty="0"/>
          </a:p>
        </p:txBody>
      </p:sp>
    </p:spTree>
    <p:extLst>
      <p:ext uri="{BB962C8B-B14F-4D97-AF65-F5344CB8AC3E}">
        <p14:creationId xmlns:p14="http://schemas.microsoft.com/office/powerpoint/2010/main" val="16098116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a:t>
            </a:r>
          </a:p>
        </p:txBody>
      </p:sp>
      <p:sp>
        <p:nvSpPr>
          <p:cNvPr id="3" name="Content Placeholder 2"/>
          <p:cNvSpPr>
            <a:spLocks noGrp="1"/>
          </p:cNvSpPr>
          <p:nvPr>
            <p:ph idx="4294967295"/>
          </p:nvPr>
        </p:nvSpPr>
        <p:spPr>
          <a:xfrm>
            <a:off x="468098" y="784436"/>
            <a:ext cx="8229600" cy="4525962"/>
          </a:xfrm>
        </p:spPr>
        <p:txBody>
          <a:bodyPr>
            <a:noAutofit/>
          </a:bodyPr>
          <a:lstStyle/>
          <a:p>
            <a:pPr>
              <a:lnSpc>
                <a:spcPct val="107000"/>
              </a:lnSpc>
            </a:pPr>
            <a:r>
              <a:rPr lang="en-US" sz="1550" dirty="0">
                <a:latin typeface="Calibri" panose="020F0502020204030204" pitchFamily="34" charset="0"/>
                <a:ea typeface="Calibri" panose="020F0502020204030204" pitchFamily="34" charset="0"/>
                <a:cs typeface="Times New Roman" panose="02020603050405020304" pitchFamily="18" charset="0"/>
              </a:rPr>
              <a:t>It is the weekend of the fall ordeal and lodge elections.  Two Arrowmen, Josh and Adam, have been nominated for Lodge Chief.  After the ordeal ceremony, the lodge gathers in the camp dining hall to hear from the two candidates.  The lodge By-Laws state that no votes may be by proxy, and all voters must be physically present.  However, Adam has a school band engagement at a high school football game.  Even though he cannot cast a ballot, he has submitted a video of himself stating his qualifications for lodge chief for the voters to see.</a:t>
            </a:r>
          </a:p>
          <a:p>
            <a:pPr marL="0" indent="0">
              <a:lnSpc>
                <a:spcPct val="107000"/>
              </a:lnSpc>
              <a:buNone/>
            </a:pPr>
            <a:r>
              <a:rPr lang="en-US" sz="15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sz="1550" dirty="0">
                <a:latin typeface="Calibri" panose="020F0502020204030204" pitchFamily="34" charset="0"/>
                <a:ea typeface="Calibri" panose="020F0502020204030204" pitchFamily="34" charset="0"/>
                <a:cs typeface="Times New Roman" panose="02020603050405020304" pitchFamily="18" charset="0"/>
              </a:rPr>
              <a:t>Josh goes next, and does a good job, taking questions.  At this point, one of the former lodge officers asks Josh to go outside while the lodge Arrowmen discuss the pros and cons of each candidate.  A secret ballot is then distributed and Adam wins 23 to 22.  The Lodge Adviser notifies the winner by telephone that he has been elected.  Many of the Arrowmen now leave for home, while a few stay behind to clean up.</a:t>
            </a:r>
          </a:p>
          <a:p>
            <a:pPr marL="0" indent="0">
              <a:lnSpc>
                <a:spcPct val="107000"/>
              </a:lnSpc>
              <a:buNone/>
            </a:pPr>
            <a:r>
              <a:rPr lang="en-US" sz="15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sz="1550" dirty="0">
                <a:latin typeface="Calibri" panose="020F0502020204030204" pitchFamily="34" charset="0"/>
                <a:ea typeface="Calibri" panose="020F0502020204030204" pitchFamily="34" charset="0"/>
                <a:cs typeface="Times New Roman" panose="02020603050405020304" pitchFamily="18" charset="0"/>
              </a:rPr>
              <a:t>Then it is discovered that Josh is still outside, and didn’t get a chance to cast his vote, which would have likely resulted in a tie election, 23 to 23, and would have required everyone to cast a second ballot.  The current lodge chief doesn’t know what to do.  The lodge adviser says to declare the balloting over, and to let Adam be the new lodge chief.</a:t>
            </a:r>
          </a:p>
          <a:p>
            <a:pPr marL="0" indent="0">
              <a:lnSpc>
                <a:spcPct val="107000"/>
              </a:lnSpc>
              <a:buNone/>
            </a:pPr>
            <a:r>
              <a:rPr lang="en-US" sz="155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sz="1550" dirty="0">
                <a:latin typeface="Calibri" panose="020F0502020204030204" pitchFamily="34" charset="0"/>
                <a:ea typeface="Calibri" panose="020F0502020204030204" pitchFamily="34" charset="0"/>
                <a:cs typeface="Times New Roman" panose="02020603050405020304" pitchFamily="18" charset="0"/>
              </a:rPr>
              <a:t>Discuss what went wrong and what should have been done</a:t>
            </a:r>
            <a:r>
              <a:rPr lang="en-US" sz="1550" dirty="0" smtClean="0">
                <a:latin typeface="Calibri" panose="020F0502020204030204" pitchFamily="34" charset="0"/>
                <a:ea typeface="Calibri" panose="020F0502020204030204" pitchFamily="34" charset="0"/>
                <a:cs typeface="Times New Roman" panose="02020603050405020304" pitchFamily="18" charset="0"/>
              </a:rPr>
              <a:t>.</a:t>
            </a:r>
            <a:endParaRPr lang="en-US" sz="155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219565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#3 - summary</a:t>
            </a:r>
            <a:endParaRPr lang="en-US" dirty="0"/>
          </a:p>
        </p:txBody>
      </p:sp>
      <p:sp>
        <p:nvSpPr>
          <p:cNvPr id="3" name="TextBox 2"/>
          <p:cNvSpPr txBox="1"/>
          <p:nvPr/>
        </p:nvSpPr>
        <p:spPr>
          <a:xfrm>
            <a:off x="485854" y="1009554"/>
            <a:ext cx="8606859" cy="4478149"/>
          </a:xfrm>
          <a:prstGeom prst="rect">
            <a:avLst/>
          </a:prstGeom>
          <a:noFill/>
        </p:spPr>
        <p:txBody>
          <a:bodyPr wrap="square" rtlCol="0">
            <a:spAutoFit/>
          </a:bodyPr>
          <a:lstStyle/>
          <a:p>
            <a:pPr>
              <a:lnSpc>
                <a:spcPct val="150000"/>
              </a:lnSpc>
              <a:tabLst>
                <a:tab pos="1376363" algn="l"/>
              </a:tabLst>
            </a:pPr>
            <a:r>
              <a:rPr lang="en-US" sz="2000" b="1" dirty="0" smtClean="0">
                <a:solidFill>
                  <a:srgbClr val="0033CC"/>
                </a:solidFill>
              </a:rPr>
              <a:t>Location:</a:t>
            </a:r>
            <a:r>
              <a:rPr lang="en-US" sz="2000" b="1" dirty="0" smtClean="0"/>
              <a:t>	Fall Ordeal – Lodge Elections</a:t>
            </a:r>
          </a:p>
          <a:p>
            <a:pPr>
              <a:lnSpc>
                <a:spcPct val="150000"/>
              </a:lnSpc>
              <a:spcBef>
                <a:spcPts val="600"/>
              </a:spcBef>
              <a:tabLst>
                <a:tab pos="1376363" algn="l"/>
              </a:tabLst>
            </a:pPr>
            <a:r>
              <a:rPr lang="en-US" sz="2000" b="1" dirty="0" smtClean="0">
                <a:solidFill>
                  <a:srgbClr val="0033CC"/>
                </a:solidFill>
              </a:rPr>
              <a:t>Facts:</a:t>
            </a:r>
            <a:r>
              <a:rPr lang="en-US" sz="2000" b="1" dirty="0"/>
              <a:t>	</a:t>
            </a:r>
            <a:r>
              <a:rPr lang="en-US" sz="2000" b="1" dirty="0" smtClean="0"/>
              <a:t>Two candidates for Lodge Chief</a:t>
            </a:r>
          </a:p>
          <a:p>
            <a:pPr>
              <a:lnSpc>
                <a:spcPct val="150000"/>
              </a:lnSpc>
              <a:tabLst>
                <a:tab pos="1376363" algn="l"/>
              </a:tabLst>
            </a:pPr>
            <a:r>
              <a:rPr lang="en-US" sz="2000" b="1" dirty="0"/>
              <a:t>	</a:t>
            </a:r>
            <a:r>
              <a:rPr lang="en-US" sz="2000" b="1" dirty="0" smtClean="0"/>
              <a:t>One candidate (Adam) unable to attend and </a:t>
            </a:r>
            <a:r>
              <a:rPr lang="en-US" sz="2000" b="1" dirty="0"/>
              <a:t>s</a:t>
            </a:r>
            <a:r>
              <a:rPr lang="en-US" sz="2000" b="1" dirty="0" smtClean="0"/>
              <a:t>ubmits video</a:t>
            </a:r>
          </a:p>
          <a:p>
            <a:pPr>
              <a:lnSpc>
                <a:spcPct val="150000"/>
              </a:lnSpc>
              <a:tabLst>
                <a:tab pos="1376363" algn="l"/>
              </a:tabLst>
            </a:pPr>
            <a:r>
              <a:rPr lang="en-US" sz="2000" b="1" dirty="0"/>
              <a:t>	</a:t>
            </a:r>
            <a:r>
              <a:rPr lang="en-US" sz="2000" b="1" dirty="0" smtClean="0"/>
              <a:t>Bylaws:  No votes by proxy</a:t>
            </a:r>
          </a:p>
          <a:p>
            <a:pPr>
              <a:lnSpc>
                <a:spcPct val="150000"/>
              </a:lnSpc>
              <a:spcBef>
                <a:spcPts val="600"/>
              </a:spcBef>
              <a:tabLst>
                <a:tab pos="1376363" algn="l"/>
              </a:tabLst>
            </a:pPr>
            <a:r>
              <a:rPr lang="en-US" sz="2000" b="1" dirty="0" smtClean="0">
                <a:solidFill>
                  <a:srgbClr val="0033CC"/>
                </a:solidFill>
              </a:rPr>
              <a:t>Facts:</a:t>
            </a:r>
            <a:r>
              <a:rPr lang="en-US" sz="2000" b="1" dirty="0" smtClean="0"/>
              <a:t>	Candidate (Josh) sent outside</a:t>
            </a:r>
          </a:p>
          <a:p>
            <a:pPr>
              <a:lnSpc>
                <a:spcPct val="150000"/>
              </a:lnSpc>
              <a:tabLst>
                <a:tab pos="1376363" algn="l"/>
              </a:tabLst>
            </a:pPr>
            <a:r>
              <a:rPr lang="en-US" sz="2000" b="1" dirty="0" smtClean="0"/>
              <a:t>	Secret ballot taken</a:t>
            </a:r>
          </a:p>
          <a:p>
            <a:pPr>
              <a:lnSpc>
                <a:spcPct val="150000"/>
              </a:lnSpc>
              <a:tabLst>
                <a:tab pos="1376363" algn="l"/>
              </a:tabLst>
            </a:pPr>
            <a:r>
              <a:rPr lang="en-US" sz="2000" b="1" dirty="0"/>
              <a:t>	</a:t>
            </a:r>
            <a:r>
              <a:rPr lang="en-US" sz="2000" b="1" dirty="0" smtClean="0"/>
              <a:t>Adam wins 23 to 22</a:t>
            </a:r>
          </a:p>
          <a:p>
            <a:pPr>
              <a:lnSpc>
                <a:spcPct val="150000"/>
              </a:lnSpc>
              <a:tabLst>
                <a:tab pos="1376363" algn="l"/>
              </a:tabLst>
            </a:pPr>
            <a:r>
              <a:rPr lang="en-US" sz="2000" b="1" dirty="0"/>
              <a:t>	</a:t>
            </a:r>
            <a:r>
              <a:rPr lang="en-US" sz="2000" b="1" dirty="0" smtClean="0"/>
              <a:t>Adam notified by telephone</a:t>
            </a:r>
          </a:p>
          <a:p>
            <a:pPr>
              <a:lnSpc>
                <a:spcPct val="150000"/>
              </a:lnSpc>
              <a:spcBef>
                <a:spcPts val="600"/>
              </a:spcBef>
              <a:tabLst>
                <a:tab pos="1376363" algn="l"/>
              </a:tabLst>
            </a:pPr>
            <a:r>
              <a:rPr lang="en-US" sz="2000" b="1" dirty="0" smtClean="0">
                <a:solidFill>
                  <a:srgbClr val="0033CC"/>
                </a:solidFill>
              </a:rPr>
              <a:t>Issue:</a:t>
            </a:r>
            <a:r>
              <a:rPr lang="en-US" sz="2000" b="1" dirty="0" smtClean="0"/>
              <a:t>	Josh not allowed to vote</a:t>
            </a:r>
          </a:p>
        </p:txBody>
      </p:sp>
      <p:sp>
        <p:nvSpPr>
          <p:cNvPr id="4" name="TextBox 3"/>
          <p:cNvSpPr txBox="1"/>
          <p:nvPr/>
        </p:nvSpPr>
        <p:spPr>
          <a:xfrm>
            <a:off x="5396308" y="4883810"/>
            <a:ext cx="3184698" cy="480410"/>
          </a:xfrm>
          <a:prstGeom prst="rect">
            <a:avLst/>
          </a:prstGeom>
          <a:solidFill>
            <a:schemeClr val="accent2">
              <a:lumMod val="40000"/>
              <a:lumOff val="60000"/>
            </a:schemeClr>
          </a:solidFill>
          <a:ln w="15875">
            <a:solidFill>
              <a:schemeClr val="tx2">
                <a:lumMod val="50000"/>
              </a:schemeClr>
            </a:solidFill>
          </a:ln>
        </p:spPr>
        <p:txBody>
          <a:bodyPr wrap="square" rtlCol="0">
            <a:spAutoFit/>
          </a:bodyPr>
          <a:lstStyle/>
          <a:p>
            <a:pPr algn="ctr"/>
            <a:r>
              <a:rPr lang="en-US" sz="2400" b="1" i="1" dirty="0" smtClean="0"/>
              <a:t>What do you do?</a:t>
            </a:r>
            <a:endParaRPr lang="en-US" sz="2400" b="1" i="1" dirty="0"/>
          </a:p>
        </p:txBody>
      </p:sp>
    </p:spTree>
    <p:extLst>
      <p:ext uri="{BB962C8B-B14F-4D97-AF65-F5344CB8AC3E}">
        <p14:creationId xmlns:p14="http://schemas.microsoft.com/office/powerpoint/2010/main" val="21176918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#3 discussion</a:t>
            </a:r>
          </a:p>
        </p:txBody>
      </p:sp>
      <p:sp>
        <p:nvSpPr>
          <p:cNvPr id="3" name="Content Placeholder 2"/>
          <p:cNvSpPr>
            <a:spLocks noGrp="1"/>
          </p:cNvSpPr>
          <p:nvPr>
            <p:ph idx="4294967295"/>
          </p:nvPr>
        </p:nvSpPr>
        <p:spPr>
          <a:xfrm>
            <a:off x="174176" y="1088558"/>
            <a:ext cx="8634413" cy="4525963"/>
          </a:xfrm>
        </p:spPr>
        <p:txBody>
          <a:bodyPr>
            <a:normAutofit fontScale="550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First of all, the lodge chief should have been running the election instead of letting someone else take over.  He could, of course, delegate the responsibility to someone else.</a:t>
            </a: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When the election was discovered invalid, the lodge chief should have immediately declared it so.  If a quorum of Arrowmen are no longer present, another meeting should have been scheduled to hold the election.</a:t>
            </a: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The lodge adviser certainly has the right to notify the newly elected chief.  He should also have the integrity to make another phone call and admit the error.</a:t>
            </a: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dirty="0">
                <a:solidFill>
                  <a:srgbClr val="FF0000"/>
                </a:solidFill>
                <a:latin typeface="Calibri" panose="020F0502020204030204" pitchFamily="34" charset="0"/>
                <a:ea typeface="Calibri" panose="020F0502020204030204" pitchFamily="34" charset="0"/>
                <a:cs typeface="Times New Roman" panose="02020603050405020304" pitchFamily="18" charset="0"/>
              </a:rPr>
              <a:t>This is a situation where Josh was clearly wronged.  This situation resulted in Josh, a strong force in the lodge and a chapter chief, quit attending OA events and quit paying dues.  His father, a Vigil Honor member of the lodge also quit lending his support to the lodge.  Arbitrary decisions without discussion often can lead to bitterness and disillusionment.</a:t>
            </a:r>
          </a:p>
          <a:p>
            <a:endParaRPr lang="en-US" dirty="0"/>
          </a:p>
        </p:txBody>
      </p:sp>
      <p:sp>
        <p:nvSpPr>
          <p:cNvPr id="4" name="Content Placeholder 2"/>
          <p:cNvSpPr txBox="1">
            <a:spLocks/>
          </p:cNvSpPr>
          <p:nvPr/>
        </p:nvSpPr>
        <p:spPr>
          <a:xfrm>
            <a:off x="914400" y="1842233"/>
            <a:ext cx="8229600" cy="4525963"/>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3200" b="0" i="0" kern="1200">
                <a:solidFill>
                  <a:schemeClr val="tx1"/>
                </a:solidFill>
                <a:latin typeface="Museo Sans 300"/>
                <a:ea typeface="+mn-ea"/>
                <a:cs typeface="Museo Sans 300"/>
              </a:defRPr>
            </a:lvl1pPr>
            <a:lvl2pPr marL="742950" indent="-285750" algn="l" defTabSz="457200" rtl="0" eaLnBrk="1" latinLnBrk="0" hangingPunct="1">
              <a:spcBef>
                <a:spcPct val="20000"/>
              </a:spcBef>
              <a:buFont typeface="Arial"/>
              <a:buChar char="–"/>
              <a:defRPr sz="2800" b="0" i="0" kern="1200">
                <a:solidFill>
                  <a:schemeClr val="tx1"/>
                </a:solidFill>
                <a:latin typeface="Museo Sans 300"/>
                <a:ea typeface="+mn-ea"/>
                <a:cs typeface="Museo Sans 300"/>
              </a:defRPr>
            </a:lvl2pPr>
            <a:lvl3pPr marL="1143000" indent="-228600" algn="l" defTabSz="457200" rtl="0" eaLnBrk="1" latinLnBrk="0" hangingPunct="1">
              <a:spcBef>
                <a:spcPct val="20000"/>
              </a:spcBef>
              <a:buFont typeface="Arial"/>
              <a:buChar char="•"/>
              <a:defRPr sz="2400" b="0" i="0" kern="1200">
                <a:solidFill>
                  <a:schemeClr val="tx1"/>
                </a:solidFill>
                <a:latin typeface="Museo Sans 300"/>
                <a:ea typeface="+mn-ea"/>
                <a:cs typeface="Museo Sans 300"/>
              </a:defRPr>
            </a:lvl3pPr>
            <a:lvl4pPr marL="16002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4pPr>
            <a:lvl5pPr marL="2057400" indent="-228600" algn="l" defTabSz="457200" rtl="0" eaLnBrk="1" latinLnBrk="0" hangingPunct="1">
              <a:spcBef>
                <a:spcPct val="20000"/>
              </a:spcBef>
              <a:buFont typeface="Arial"/>
              <a:buChar char="»"/>
              <a:defRPr sz="2000" b="0" i="0" kern="1200">
                <a:solidFill>
                  <a:schemeClr val="tx1"/>
                </a:solidFill>
                <a:latin typeface="Museo Sans 300"/>
                <a:ea typeface="+mn-ea"/>
                <a:cs typeface="Museo Sans 30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1566967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#4</a:t>
            </a:r>
          </a:p>
        </p:txBody>
      </p:sp>
      <p:sp>
        <p:nvSpPr>
          <p:cNvPr id="3" name="Content Placeholder 2"/>
          <p:cNvSpPr>
            <a:spLocks noGrp="1"/>
          </p:cNvSpPr>
          <p:nvPr>
            <p:ph idx="4294967295"/>
          </p:nvPr>
        </p:nvSpPr>
        <p:spPr>
          <a:xfrm>
            <a:off x="383490" y="1088558"/>
            <a:ext cx="8564562" cy="4525963"/>
          </a:xfrm>
        </p:spPr>
        <p:txBody>
          <a:bodyPr>
            <a:normAutofit fontScale="625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Ever since anyone could remember, Troop 4 has never permitted anyone from the </a:t>
            </a:r>
            <a:r>
              <a:rPr lang="en-US" dirty="0" err="1">
                <a:latin typeface="Calibri" panose="020F0502020204030204" pitchFamily="34" charset="0"/>
                <a:ea typeface="Calibri" panose="020F0502020204030204" pitchFamily="34" charset="0"/>
                <a:cs typeface="Times New Roman" panose="02020603050405020304" pitchFamily="18" charset="0"/>
              </a:rPr>
              <a:t>Sanquen</a:t>
            </a:r>
            <a:r>
              <a:rPr lang="en-US" dirty="0">
                <a:latin typeface="Calibri" panose="020F0502020204030204" pitchFamily="34" charset="0"/>
                <a:ea typeface="Calibri" panose="020F0502020204030204" pitchFamily="34" charset="0"/>
                <a:cs typeface="Times New Roman" panose="02020603050405020304" pitchFamily="18" charset="0"/>
              </a:rPr>
              <a:t> lodge to perform an OA election.  Troop 4 never attends the home council camp, and always goes to a summer camp in an adjacent council.  </a:t>
            </a:r>
            <a:r>
              <a:rPr lang="en-US" dirty="0" err="1">
                <a:latin typeface="Calibri" panose="020F0502020204030204" pitchFamily="34" charset="0"/>
                <a:ea typeface="Calibri" panose="020F0502020204030204" pitchFamily="34" charset="0"/>
                <a:cs typeface="Times New Roman" panose="02020603050405020304" pitchFamily="18" charset="0"/>
              </a:rPr>
              <a:t>Sanquen</a:t>
            </a:r>
            <a:r>
              <a:rPr lang="en-US" dirty="0">
                <a:latin typeface="Calibri" panose="020F0502020204030204" pitchFamily="34" charset="0"/>
                <a:ea typeface="Calibri" panose="020F0502020204030204" pitchFamily="34" charset="0"/>
                <a:cs typeface="Times New Roman" panose="02020603050405020304" pitchFamily="18" charset="0"/>
              </a:rPr>
              <a:t> Lodge could certainly use more members and dues, and Troop 4 has over 75 Scouts, year after year</a:t>
            </a:r>
            <a:r>
              <a:rPr lang="en-US" dirty="0" smtClean="0">
                <a:latin typeface="Calibri" panose="020F0502020204030204" pitchFamily="34" charset="0"/>
                <a:ea typeface="Calibri" panose="020F0502020204030204" pitchFamily="34" charset="0"/>
                <a:cs typeface="Times New Roman" panose="02020603050405020304" pitchFamily="18" charset="0"/>
              </a:rPr>
              <a:t>.</a:t>
            </a:r>
            <a:endParaRPr lang="en-US" sz="24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The new </a:t>
            </a:r>
            <a:r>
              <a:rPr lang="en-US" dirty="0" err="1">
                <a:latin typeface="Calibri" panose="020F0502020204030204" pitchFamily="34" charset="0"/>
                <a:ea typeface="Calibri" panose="020F0502020204030204" pitchFamily="34" charset="0"/>
                <a:cs typeface="Times New Roman" panose="02020603050405020304" pitchFamily="18" charset="0"/>
              </a:rPr>
              <a:t>Sanquen</a:t>
            </a:r>
            <a:r>
              <a:rPr lang="en-US" dirty="0">
                <a:latin typeface="Calibri" panose="020F0502020204030204" pitchFamily="34" charset="0"/>
                <a:ea typeface="Calibri" panose="020F0502020204030204" pitchFamily="34" charset="0"/>
                <a:cs typeface="Times New Roman" panose="02020603050405020304" pitchFamily="18" charset="0"/>
              </a:rPr>
              <a:t> lodge adviser hears complaints from his lodge’s election team, but quietly states that the scoutmaster has final say on whether to allow OA elections in Troop 4.  One summer, the </a:t>
            </a:r>
            <a:r>
              <a:rPr lang="en-US" dirty="0" err="1">
                <a:latin typeface="Calibri" panose="020F0502020204030204" pitchFamily="34" charset="0"/>
                <a:ea typeface="Calibri" panose="020F0502020204030204" pitchFamily="34" charset="0"/>
                <a:cs typeface="Times New Roman" panose="02020603050405020304" pitchFamily="18" charset="0"/>
              </a:rPr>
              <a:t>Sanquen</a:t>
            </a:r>
            <a:r>
              <a:rPr lang="en-US" dirty="0">
                <a:latin typeface="Calibri" panose="020F0502020204030204" pitchFamily="34" charset="0"/>
                <a:ea typeface="Calibri" panose="020F0502020204030204" pitchFamily="34" charset="0"/>
                <a:cs typeface="Times New Roman" panose="02020603050405020304" pitchFamily="18" charset="0"/>
              </a:rPr>
              <a:t> lodge adviser is serving on the Area Visitation Team, and is visiting the summer camp of the adjacent council.  To his dismay, he discovers Troop 4 is there and many members are undergoing an Ordeal ceremony and some troop members are wearing the lodge flap of that council’s lodge.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What should the </a:t>
            </a:r>
            <a:r>
              <a:rPr lang="en-US" dirty="0" err="1">
                <a:latin typeface="Calibri" panose="020F0502020204030204" pitchFamily="34" charset="0"/>
                <a:ea typeface="Calibri" panose="020F0502020204030204" pitchFamily="34" charset="0"/>
                <a:cs typeface="Times New Roman" panose="02020603050405020304" pitchFamily="18" charset="0"/>
              </a:rPr>
              <a:t>Sanquen</a:t>
            </a:r>
            <a:r>
              <a:rPr lang="en-US" dirty="0">
                <a:latin typeface="Calibri" panose="020F0502020204030204" pitchFamily="34" charset="0"/>
                <a:ea typeface="Calibri" panose="020F0502020204030204" pitchFamily="34" charset="0"/>
                <a:cs typeface="Times New Roman" panose="02020603050405020304" pitchFamily="18" charset="0"/>
              </a:rPr>
              <a:t> lodge adviser do?</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547955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5"/>
          <p:cNvCxnSpPr/>
          <p:nvPr/>
        </p:nvCxnSpPr>
        <p:spPr>
          <a:xfrm flipH="1">
            <a:off x="5595261" y="1785235"/>
            <a:ext cx="664030"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p>
            <a:r>
              <a:rPr lang="en-US" dirty="0"/>
              <a:t>Scenario </a:t>
            </a:r>
            <a:r>
              <a:rPr lang="en-US" dirty="0" smtClean="0"/>
              <a:t>#4 - summary</a:t>
            </a:r>
            <a:endParaRPr lang="en-US" dirty="0"/>
          </a:p>
        </p:txBody>
      </p:sp>
      <p:sp>
        <p:nvSpPr>
          <p:cNvPr id="3" name="TextBox 2"/>
          <p:cNvSpPr txBox="1"/>
          <p:nvPr/>
        </p:nvSpPr>
        <p:spPr>
          <a:xfrm>
            <a:off x="474968" y="976896"/>
            <a:ext cx="8606859" cy="4216539"/>
          </a:xfrm>
          <a:prstGeom prst="rect">
            <a:avLst/>
          </a:prstGeom>
          <a:noFill/>
        </p:spPr>
        <p:txBody>
          <a:bodyPr wrap="square" rtlCol="0">
            <a:spAutoFit/>
          </a:bodyPr>
          <a:lstStyle/>
          <a:p>
            <a:pPr>
              <a:lnSpc>
                <a:spcPct val="150000"/>
              </a:lnSpc>
              <a:tabLst>
                <a:tab pos="1376363" algn="l"/>
              </a:tabLst>
            </a:pPr>
            <a:r>
              <a:rPr lang="en-US" sz="2400" b="1" dirty="0" smtClean="0">
                <a:solidFill>
                  <a:srgbClr val="0033CC"/>
                </a:solidFill>
              </a:rPr>
              <a:t>Troop 4:</a:t>
            </a:r>
            <a:r>
              <a:rPr lang="en-US" sz="2000" b="1" dirty="0"/>
              <a:t>	</a:t>
            </a:r>
            <a:r>
              <a:rPr lang="en-US" sz="2000" b="1" dirty="0" smtClean="0"/>
              <a:t>Large Troop – 75 Scouts</a:t>
            </a:r>
          </a:p>
          <a:p>
            <a:pPr>
              <a:lnSpc>
                <a:spcPct val="150000"/>
              </a:lnSpc>
              <a:tabLst>
                <a:tab pos="1376363" algn="l"/>
              </a:tabLst>
            </a:pPr>
            <a:r>
              <a:rPr lang="en-US" sz="2000" b="1" dirty="0"/>
              <a:t>	</a:t>
            </a:r>
            <a:r>
              <a:rPr lang="en-US" sz="2000" b="1" dirty="0" smtClean="0"/>
              <a:t>Never attends local summer camp</a:t>
            </a:r>
          </a:p>
          <a:p>
            <a:pPr>
              <a:lnSpc>
                <a:spcPct val="150000"/>
              </a:lnSpc>
              <a:tabLst>
                <a:tab pos="1376363" algn="l"/>
              </a:tabLst>
            </a:pPr>
            <a:r>
              <a:rPr lang="en-US" sz="2000" b="1" dirty="0"/>
              <a:t>	</a:t>
            </a:r>
            <a:r>
              <a:rPr lang="en-US" sz="2000" b="1" dirty="0" smtClean="0"/>
              <a:t>Has not held OA election for years</a:t>
            </a:r>
          </a:p>
          <a:p>
            <a:pPr>
              <a:lnSpc>
                <a:spcPct val="150000"/>
              </a:lnSpc>
              <a:spcBef>
                <a:spcPts val="600"/>
              </a:spcBef>
              <a:tabLst>
                <a:tab pos="1376363" algn="l"/>
              </a:tabLst>
            </a:pPr>
            <a:r>
              <a:rPr lang="en-US" sz="2400" b="1" dirty="0" smtClean="0">
                <a:solidFill>
                  <a:srgbClr val="0033CC"/>
                </a:solidFill>
              </a:rPr>
              <a:t>Facts:</a:t>
            </a:r>
            <a:r>
              <a:rPr lang="en-US" sz="2000" b="1" dirty="0" smtClean="0"/>
              <a:t>	OA elections held at out-of-council camp</a:t>
            </a:r>
          </a:p>
          <a:p>
            <a:pPr>
              <a:lnSpc>
                <a:spcPct val="150000"/>
              </a:lnSpc>
              <a:tabLst>
                <a:tab pos="1376363" algn="l"/>
              </a:tabLst>
            </a:pPr>
            <a:r>
              <a:rPr lang="en-US" sz="2000" b="1" dirty="0" smtClean="0"/>
              <a:t>	Call-out held at out-of-council camp</a:t>
            </a:r>
          </a:p>
          <a:p>
            <a:pPr>
              <a:lnSpc>
                <a:spcPct val="150000"/>
              </a:lnSpc>
              <a:spcBef>
                <a:spcPts val="600"/>
              </a:spcBef>
              <a:tabLst>
                <a:tab pos="1376363" algn="l"/>
              </a:tabLst>
            </a:pPr>
            <a:r>
              <a:rPr lang="en-US" sz="2400" b="1" dirty="0" smtClean="0">
                <a:solidFill>
                  <a:srgbClr val="0033CC"/>
                </a:solidFill>
              </a:rPr>
              <a:t>Visit:</a:t>
            </a:r>
            <a:r>
              <a:rPr lang="en-US" sz="2000" b="1" dirty="0" smtClean="0"/>
              <a:t>	Ordeal in progress</a:t>
            </a:r>
          </a:p>
          <a:p>
            <a:pPr>
              <a:lnSpc>
                <a:spcPct val="150000"/>
              </a:lnSpc>
              <a:tabLst>
                <a:tab pos="1376363" algn="l"/>
              </a:tabLst>
            </a:pPr>
            <a:r>
              <a:rPr lang="en-US" sz="2000" b="1" dirty="0"/>
              <a:t>	</a:t>
            </a:r>
            <a:r>
              <a:rPr lang="en-US" sz="2000" b="1" dirty="0" smtClean="0"/>
              <a:t>Troop 4 candidates taking out-of-council Ordeal</a:t>
            </a:r>
          </a:p>
          <a:p>
            <a:pPr>
              <a:lnSpc>
                <a:spcPct val="150000"/>
              </a:lnSpc>
              <a:tabLst>
                <a:tab pos="1376363" algn="l"/>
              </a:tabLst>
            </a:pPr>
            <a:r>
              <a:rPr lang="en-US" sz="2000" b="1" dirty="0"/>
              <a:t>	</a:t>
            </a:r>
            <a:r>
              <a:rPr lang="en-US" sz="2000" b="1" dirty="0" smtClean="0"/>
              <a:t>Troop 4 OA members wearing out-of-council lodge flap</a:t>
            </a:r>
          </a:p>
        </p:txBody>
      </p:sp>
      <p:sp>
        <p:nvSpPr>
          <p:cNvPr id="4" name="TextBox 3"/>
          <p:cNvSpPr txBox="1"/>
          <p:nvPr/>
        </p:nvSpPr>
        <p:spPr>
          <a:xfrm>
            <a:off x="5945793" y="1573000"/>
            <a:ext cx="2926063" cy="369332"/>
          </a:xfrm>
          <a:prstGeom prst="rect">
            <a:avLst/>
          </a:prstGeom>
          <a:solidFill>
            <a:schemeClr val="bg2">
              <a:lumMod val="90000"/>
            </a:schemeClr>
          </a:solidFill>
          <a:ln w="15875">
            <a:solidFill>
              <a:schemeClr val="tx2">
                <a:lumMod val="50000"/>
              </a:schemeClr>
            </a:solidFill>
          </a:ln>
        </p:spPr>
        <p:txBody>
          <a:bodyPr wrap="square" rtlCol="0">
            <a:spAutoFit/>
          </a:bodyPr>
          <a:lstStyle/>
          <a:p>
            <a:r>
              <a:rPr lang="en-US" b="1" i="1" dirty="0" smtClean="0"/>
              <a:t>Attends out-of-council camp</a:t>
            </a:r>
            <a:endParaRPr lang="en-US" b="1" i="1" dirty="0"/>
          </a:p>
        </p:txBody>
      </p:sp>
      <p:cxnSp>
        <p:nvCxnSpPr>
          <p:cNvPr id="9" name="Straight Arrow Connector 8"/>
          <p:cNvCxnSpPr/>
          <p:nvPr/>
        </p:nvCxnSpPr>
        <p:spPr>
          <a:xfrm flipH="1" flipV="1">
            <a:off x="5638801" y="2296886"/>
            <a:ext cx="664030" cy="1959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6217940" y="2160840"/>
            <a:ext cx="2392670" cy="646331"/>
          </a:xfrm>
          <a:prstGeom prst="rect">
            <a:avLst/>
          </a:prstGeom>
          <a:solidFill>
            <a:schemeClr val="bg2">
              <a:lumMod val="90000"/>
            </a:schemeClr>
          </a:solidFill>
          <a:ln w="15875">
            <a:solidFill>
              <a:schemeClr val="tx2">
                <a:lumMod val="50000"/>
              </a:schemeClr>
            </a:solidFill>
          </a:ln>
        </p:spPr>
        <p:txBody>
          <a:bodyPr wrap="square" rtlCol="0">
            <a:spAutoFit/>
          </a:bodyPr>
          <a:lstStyle/>
          <a:p>
            <a:pPr algn="ctr"/>
            <a:r>
              <a:rPr lang="en-US" b="1" i="1" dirty="0" smtClean="0"/>
              <a:t>Scoutmaster declines election team visit</a:t>
            </a:r>
            <a:endParaRPr lang="en-US" b="1" i="1" dirty="0"/>
          </a:p>
        </p:txBody>
      </p:sp>
      <p:sp>
        <p:nvSpPr>
          <p:cNvPr id="8" name="TextBox 7"/>
          <p:cNvSpPr txBox="1"/>
          <p:nvPr/>
        </p:nvSpPr>
        <p:spPr>
          <a:xfrm>
            <a:off x="2035607" y="5328623"/>
            <a:ext cx="4637315" cy="461665"/>
          </a:xfrm>
          <a:prstGeom prst="rect">
            <a:avLst/>
          </a:prstGeom>
          <a:solidFill>
            <a:schemeClr val="accent2">
              <a:lumMod val="40000"/>
              <a:lumOff val="60000"/>
            </a:schemeClr>
          </a:solidFill>
          <a:ln w="15875">
            <a:solidFill>
              <a:schemeClr val="tx2">
                <a:lumMod val="50000"/>
              </a:schemeClr>
            </a:solidFill>
          </a:ln>
        </p:spPr>
        <p:txBody>
          <a:bodyPr wrap="square" rtlCol="0">
            <a:spAutoFit/>
          </a:bodyPr>
          <a:lstStyle/>
          <a:p>
            <a:pPr algn="ctr"/>
            <a:r>
              <a:rPr lang="en-US" sz="2400" b="1" i="1" dirty="0" smtClean="0"/>
              <a:t>What actions do you take?</a:t>
            </a:r>
            <a:endParaRPr lang="en-US" sz="2400" b="1" i="1" dirty="0"/>
          </a:p>
        </p:txBody>
      </p:sp>
    </p:spTree>
    <p:extLst>
      <p:ext uri="{BB962C8B-B14F-4D97-AF65-F5344CB8AC3E}">
        <p14:creationId xmlns:p14="http://schemas.microsoft.com/office/powerpoint/2010/main" val="2101180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a:t>
            </a:r>
            <a:endParaRPr lang="en-US" dirty="0"/>
          </a:p>
        </p:txBody>
      </p:sp>
      <p:sp>
        <p:nvSpPr>
          <p:cNvPr id="8" name="TextBox 7"/>
          <p:cNvSpPr txBox="1"/>
          <p:nvPr/>
        </p:nvSpPr>
        <p:spPr>
          <a:xfrm>
            <a:off x="2459291" y="1415589"/>
            <a:ext cx="4195587" cy="2332946"/>
          </a:xfrm>
          <a:prstGeom prst="rect">
            <a:avLst/>
          </a:prstGeom>
          <a:noFill/>
        </p:spPr>
        <p:txBody>
          <a:bodyPr wrap="square" rtlCol="0">
            <a:spAutoFit/>
          </a:bodyPr>
          <a:lstStyle/>
          <a:p>
            <a:pPr marL="457200" indent="-457200">
              <a:lnSpc>
                <a:spcPct val="130000"/>
              </a:lnSpc>
              <a:buAutoNum type="alphaUcPeriod"/>
            </a:pPr>
            <a:r>
              <a:rPr lang="en-US" sz="2800" b="1" dirty="0" smtClean="0">
                <a:solidFill>
                  <a:schemeClr val="accent1">
                    <a:lumMod val="50000"/>
                  </a:schemeClr>
                </a:solidFill>
              </a:rPr>
              <a:t>Unit Election</a:t>
            </a:r>
          </a:p>
          <a:p>
            <a:pPr marL="457200" indent="-457200">
              <a:lnSpc>
                <a:spcPct val="130000"/>
              </a:lnSpc>
              <a:buAutoNum type="alphaUcPeriod"/>
            </a:pPr>
            <a:r>
              <a:rPr lang="en-US" sz="2800" b="1" dirty="0" smtClean="0">
                <a:solidFill>
                  <a:schemeClr val="accent1">
                    <a:lumMod val="50000"/>
                  </a:schemeClr>
                </a:solidFill>
              </a:rPr>
              <a:t>Call-Out</a:t>
            </a:r>
            <a:endParaRPr lang="en-US" sz="2800" b="1" dirty="0">
              <a:solidFill>
                <a:schemeClr val="accent1">
                  <a:lumMod val="50000"/>
                </a:schemeClr>
              </a:solidFill>
            </a:endParaRPr>
          </a:p>
          <a:p>
            <a:pPr marL="457200" indent="-457200">
              <a:lnSpc>
                <a:spcPct val="130000"/>
              </a:lnSpc>
              <a:buAutoNum type="alphaUcPeriod"/>
            </a:pPr>
            <a:r>
              <a:rPr lang="en-US" sz="2800" b="1" dirty="0" smtClean="0">
                <a:solidFill>
                  <a:schemeClr val="accent1">
                    <a:lumMod val="50000"/>
                  </a:schemeClr>
                </a:solidFill>
              </a:rPr>
              <a:t>Ordeal</a:t>
            </a:r>
          </a:p>
          <a:p>
            <a:pPr marL="457200" indent="-457200">
              <a:lnSpc>
                <a:spcPct val="130000"/>
              </a:lnSpc>
              <a:buAutoNum type="alphaUcPeriod"/>
            </a:pPr>
            <a:r>
              <a:rPr lang="en-US" sz="2800" b="1" dirty="0" smtClean="0">
                <a:solidFill>
                  <a:schemeClr val="accent1">
                    <a:lumMod val="50000"/>
                  </a:schemeClr>
                </a:solidFill>
              </a:rPr>
              <a:t>None of the Above</a:t>
            </a:r>
            <a:endParaRPr lang="en-US" sz="2800" dirty="0">
              <a:solidFill>
                <a:schemeClr val="accent1">
                  <a:lumMod val="50000"/>
                </a:schemeClr>
              </a:solidFill>
            </a:endParaRPr>
          </a:p>
        </p:txBody>
      </p:sp>
      <p:sp>
        <p:nvSpPr>
          <p:cNvPr id="11" name="TextBox 10"/>
          <p:cNvSpPr txBox="1"/>
          <p:nvPr/>
        </p:nvSpPr>
        <p:spPr>
          <a:xfrm>
            <a:off x="1080519" y="740194"/>
            <a:ext cx="6953133" cy="607218"/>
          </a:xfrm>
          <a:prstGeom prst="rect">
            <a:avLst/>
          </a:prstGeom>
          <a:noFill/>
        </p:spPr>
        <p:txBody>
          <a:bodyPr wrap="square" rtlCol="0">
            <a:spAutoFit/>
          </a:bodyPr>
          <a:lstStyle/>
          <a:p>
            <a:pPr>
              <a:lnSpc>
                <a:spcPct val="130000"/>
              </a:lnSpc>
            </a:pPr>
            <a:r>
              <a:rPr lang="en-US" sz="2800" b="1" dirty="0" smtClean="0">
                <a:solidFill>
                  <a:schemeClr val="accent2">
                    <a:lumMod val="50000"/>
                  </a:schemeClr>
                </a:solidFill>
              </a:rPr>
              <a:t>Which may be conducted in another council</a:t>
            </a:r>
            <a:r>
              <a:rPr lang="en-US" sz="2800" b="1" dirty="0">
                <a:solidFill>
                  <a:schemeClr val="accent2">
                    <a:lumMod val="50000"/>
                  </a:schemeClr>
                </a:solidFill>
              </a:rPr>
              <a:t>?</a:t>
            </a:r>
            <a:endParaRPr lang="en-US" sz="2800" dirty="0">
              <a:solidFill>
                <a:schemeClr val="accent2">
                  <a:lumMod val="50000"/>
                </a:schemeClr>
              </a:solidFill>
            </a:endParaRPr>
          </a:p>
        </p:txBody>
      </p:sp>
      <p:grpSp>
        <p:nvGrpSpPr>
          <p:cNvPr id="20" name="Group 19"/>
          <p:cNvGrpSpPr/>
          <p:nvPr/>
        </p:nvGrpSpPr>
        <p:grpSpPr>
          <a:xfrm>
            <a:off x="1080519" y="2085775"/>
            <a:ext cx="7810251" cy="3775157"/>
            <a:chOff x="1186430" y="2156953"/>
            <a:chExt cx="7810251" cy="3775157"/>
          </a:xfrm>
        </p:grpSpPr>
        <p:sp>
          <p:nvSpPr>
            <p:cNvPr id="12" name="TextBox 11"/>
            <p:cNvSpPr txBox="1"/>
            <p:nvPr/>
          </p:nvSpPr>
          <p:spPr>
            <a:xfrm>
              <a:off x="1186430" y="3500519"/>
              <a:ext cx="5900055" cy="1086451"/>
            </a:xfrm>
            <a:prstGeom prst="rect">
              <a:avLst/>
            </a:prstGeom>
            <a:noFill/>
          </p:spPr>
          <p:txBody>
            <a:bodyPr wrap="square" rtlCol="0">
              <a:spAutoFit/>
            </a:bodyPr>
            <a:lstStyle/>
            <a:p>
              <a:pPr>
                <a:lnSpc>
                  <a:spcPct val="130000"/>
                </a:lnSpc>
              </a:pPr>
              <a:r>
                <a:rPr lang="en-US" sz="2200" dirty="0" smtClean="0"/>
                <a:t>Visiting unit call-out with:</a:t>
              </a:r>
            </a:p>
            <a:p>
              <a:pPr marL="91440" indent="-342900">
                <a:buFont typeface="Arial" pitchFamily="34" charset="0"/>
                <a:buChar char="•"/>
              </a:pPr>
              <a:r>
                <a:rPr lang="en-US" b="1" dirty="0" smtClean="0">
                  <a:solidFill>
                    <a:srgbClr val="C00000"/>
                  </a:solidFill>
                </a:rPr>
                <a:t>Letter from Lodge Chief and Lodge Adviser</a:t>
              </a:r>
            </a:p>
            <a:p>
              <a:pPr marL="91440" indent="-342900">
                <a:buFont typeface="Arial" pitchFamily="34" charset="0"/>
                <a:buChar char="•"/>
              </a:pPr>
              <a:r>
                <a:rPr lang="en-US" b="1" dirty="0" smtClean="0">
                  <a:solidFill>
                    <a:srgbClr val="C00000"/>
                  </a:solidFill>
                </a:rPr>
                <a:t>Signed Unit Election Report</a:t>
              </a:r>
              <a:endParaRPr lang="en-US" sz="2000" dirty="0">
                <a:solidFill>
                  <a:srgbClr val="C00000"/>
                </a:solidFill>
              </a:endParaRPr>
            </a:p>
          </p:txBody>
        </p:sp>
        <p:sp>
          <p:nvSpPr>
            <p:cNvPr id="15" name="TextBox 14"/>
            <p:cNvSpPr txBox="1"/>
            <p:nvPr/>
          </p:nvSpPr>
          <p:spPr>
            <a:xfrm>
              <a:off x="6184607" y="3918960"/>
              <a:ext cx="2812074" cy="646331"/>
            </a:xfrm>
            <a:prstGeom prst="rect">
              <a:avLst/>
            </a:prstGeom>
            <a:solidFill>
              <a:schemeClr val="bg2">
                <a:lumMod val="90000"/>
              </a:schemeClr>
            </a:solidFill>
            <a:ln w="15875">
              <a:solidFill>
                <a:schemeClr val="tx2">
                  <a:lumMod val="50000"/>
                </a:schemeClr>
              </a:solidFill>
            </a:ln>
          </p:spPr>
          <p:txBody>
            <a:bodyPr wrap="square" rtlCol="0">
              <a:spAutoFit/>
            </a:bodyPr>
            <a:lstStyle/>
            <a:p>
              <a:pPr marL="342900" indent="-342900">
                <a:buFont typeface="+mj-lt"/>
                <a:buAutoNum type="arabicPeriod"/>
              </a:pPr>
              <a:r>
                <a:rPr lang="en-US" b="1" i="1" dirty="0" smtClean="0"/>
                <a:t>Requests call out</a:t>
              </a:r>
            </a:p>
            <a:p>
              <a:pPr marL="342900" indent="-342900">
                <a:buFont typeface="+mj-lt"/>
                <a:buAutoNum type="arabicPeriod"/>
              </a:pPr>
              <a:r>
                <a:rPr lang="en-US" b="1" i="1" dirty="0" smtClean="0"/>
                <a:t>Identifies elected Scouts</a:t>
              </a:r>
              <a:endParaRPr lang="en-US" b="1" i="1" dirty="0"/>
            </a:p>
          </p:txBody>
        </p:sp>
        <p:sp>
          <p:nvSpPr>
            <p:cNvPr id="18" name="TextBox 17"/>
            <p:cNvSpPr txBox="1"/>
            <p:nvPr/>
          </p:nvSpPr>
          <p:spPr>
            <a:xfrm>
              <a:off x="2307734" y="5562778"/>
              <a:ext cx="4169229" cy="369332"/>
            </a:xfrm>
            <a:prstGeom prst="rect">
              <a:avLst/>
            </a:prstGeom>
            <a:solidFill>
              <a:schemeClr val="accent5">
                <a:lumMod val="20000"/>
                <a:lumOff val="80000"/>
              </a:schemeClr>
            </a:solidFill>
            <a:ln w="15875">
              <a:solidFill>
                <a:schemeClr val="tx2">
                  <a:lumMod val="50000"/>
                </a:schemeClr>
              </a:solidFill>
            </a:ln>
          </p:spPr>
          <p:txBody>
            <a:bodyPr wrap="square" rtlCol="0">
              <a:spAutoFit/>
            </a:bodyPr>
            <a:lstStyle/>
            <a:p>
              <a:r>
                <a:rPr lang="en-US" i="1" dirty="0" smtClean="0"/>
                <a:t>“Guide for Officers and Advisers” – pg. 23</a:t>
              </a:r>
              <a:endParaRPr lang="en-US" i="1" dirty="0"/>
            </a:p>
          </p:txBody>
        </p:sp>
        <p:sp>
          <p:nvSpPr>
            <p:cNvPr id="19" name="Oval 18"/>
            <p:cNvSpPr/>
            <p:nvPr/>
          </p:nvSpPr>
          <p:spPr>
            <a:xfrm>
              <a:off x="2180340" y="2156953"/>
              <a:ext cx="2725927" cy="542209"/>
            </a:xfrm>
            <a:prstGeom prst="ellipse">
              <a:avLst/>
            </a:prstGeom>
            <a:noFill/>
            <a:ln w="635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7" name="TextBox 6"/>
          <p:cNvSpPr txBox="1"/>
          <p:nvPr/>
        </p:nvSpPr>
        <p:spPr>
          <a:xfrm>
            <a:off x="1007152" y="4621880"/>
            <a:ext cx="5548085" cy="839138"/>
          </a:xfrm>
          <a:prstGeom prst="rect">
            <a:avLst/>
          </a:prstGeom>
          <a:noFill/>
        </p:spPr>
        <p:txBody>
          <a:bodyPr wrap="square" rtlCol="0">
            <a:spAutoFit/>
          </a:bodyPr>
          <a:lstStyle/>
          <a:p>
            <a:endParaRPr lang="en-US" dirty="0"/>
          </a:p>
        </p:txBody>
      </p:sp>
      <p:grpSp>
        <p:nvGrpSpPr>
          <p:cNvPr id="16" name="Group 15"/>
          <p:cNvGrpSpPr/>
          <p:nvPr/>
        </p:nvGrpSpPr>
        <p:grpSpPr>
          <a:xfrm>
            <a:off x="1080519" y="2623278"/>
            <a:ext cx="5415152" cy="2784404"/>
            <a:chOff x="1080519" y="2623278"/>
            <a:chExt cx="5415152" cy="2784404"/>
          </a:xfrm>
        </p:grpSpPr>
        <p:sp>
          <p:nvSpPr>
            <p:cNvPr id="6" name="Oval 5"/>
            <p:cNvSpPr/>
            <p:nvPr/>
          </p:nvSpPr>
          <p:spPr>
            <a:xfrm>
              <a:off x="1962245" y="2623278"/>
              <a:ext cx="2789592" cy="585208"/>
            </a:xfrm>
            <a:prstGeom prst="ellipse">
              <a:avLst/>
            </a:prstGeom>
            <a:noFill/>
            <a:ln w="57150">
              <a:solidFill>
                <a:srgbClr val="0033CC"/>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1080519" y="4484352"/>
              <a:ext cx="5415152" cy="923330"/>
            </a:xfrm>
            <a:prstGeom prst="rect">
              <a:avLst/>
            </a:prstGeom>
            <a:noFill/>
          </p:spPr>
          <p:txBody>
            <a:bodyPr wrap="square" rtlCol="0">
              <a:spAutoFit/>
            </a:bodyPr>
            <a:lstStyle/>
            <a:p>
              <a:r>
                <a:rPr lang="en-US" dirty="0"/>
                <a:t>Ordeal may be done in another lodge if:</a:t>
              </a:r>
            </a:p>
            <a:p>
              <a:pPr marL="91440" indent="-342900">
                <a:buFont typeface="Arial" pitchFamily="34" charset="0"/>
                <a:buChar char="•"/>
              </a:pPr>
              <a:r>
                <a:rPr lang="en-US" b="1" dirty="0">
                  <a:solidFill>
                    <a:srgbClr val="0033CC"/>
                  </a:solidFill>
                </a:rPr>
                <a:t>Home Ordeal </a:t>
              </a:r>
              <a:r>
                <a:rPr lang="en-US" b="1" dirty="0" smtClean="0">
                  <a:solidFill>
                    <a:srgbClr val="0033CC"/>
                  </a:solidFill>
                </a:rPr>
                <a:t>timing conflicts </a:t>
              </a:r>
              <a:r>
                <a:rPr lang="en-US" b="1" dirty="0">
                  <a:solidFill>
                    <a:srgbClr val="0033CC"/>
                  </a:solidFill>
                </a:rPr>
                <a:t>with religious custom</a:t>
              </a:r>
            </a:p>
            <a:p>
              <a:pPr marL="91440" indent="-342900">
                <a:buFont typeface="Arial" pitchFamily="34" charset="0"/>
                <a:buChar char="•"/>
              </a:pPr>
              <a:r>
                <a:rPr lang="en-US" b="1" dirty="0">
                  <a:solidFill>
                    <a:srgbClr val="0033CC"/>
                  </a:solidFill>
                </a:rPr>
                <a:t>Petition </a:t>
              </a:r>
              <a:r>
                <a:rPr lang="en-US" b="1" dirty="0" smtClean="0">
                  <a:solidFill>
                    <a:srgbClr val="0033CC"/>
                  </a:solidFill>
                </a:rPr>
                <a:t>to </a:t>
              </a:r>
              <a:r>
                <a:rPr lang="en-US" b="1" dirty="0">
                  <a:solidFill>
                    <a:srgbClr val="0033CC"/>
                  </a:solidFill>
                </a:rPr>
                <a:t>Region OA Chairman </a:t>
              </a:r>
              <a:r>
                <a:rPr lang="en-US" b="1" dirty="0" smtClean="0">
                  <a:solidFill>
                    <a:srgbClr val="0033CC"/>
                  </a:solidFill>
                </a:rPr>
                <a:t>approved</a:t>
              </a:r>
              <a:endParaRPr lang="en-US" dirty="0"/>
            </a:p>
          </p:txBody>
        </p:sp>
      </p:grpSp>
    </p:spTree>
    <p:extLst>
      <p:ext uri="{BB962C8B-B14F-4D97-AF65-F5344CB8AC3E}">
        <p14:creationId xmlns:p14="http://schemas.microsoft.com/office/powerpoint/2010/main" val="15345806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Out-of-council Elections</a:t>
            </a:r>
            <a:endParaRPr lang="en-US" dirty="0"/>
          </a:p>
        </p:txBody>
      </p:sp>
      <p:sp>
        <p:nvSpPr>
          <p:cNvPr id="3" name="TextBox 2"/>
          <p:cNvSpPr txBox="1"/>
          <p:nvPr/>
        </p:nvSpPr>
        <p:spPr>
          <a:xfrm>
            <a:off x="348344" y="2275111"/>
            <a:ext cx="8469086" cy="2492990"/>
          </a:xfrm>
          <a:prstGeom prst="rect">
            <a:avLst/>
          </a:prstGeom>
          <a:noFill/>
        </p:spPr>
        <p:txBody>
          <a:bodyPr wrap="square" rtlCol="0">
            <a:spAutoFit/>
          </a:bodyPr>
          <a:lstStyle/>
          <a:p>
            <a:pPr marL="342900" indent="-342900">
              <a:lnSpc>
                <a:spcPct val="130000"/>
              </a:lnSpc>
              <a:buFont typeface="Arial" pitchFamily="34" charset="0"/>
              <a:buChar char="•"/>
            </a:pPr>
            <a:r>
              <a:rPr lang="en-US" sz="2400" dirty="0" smtClean="0"/>
              <a:t>All </a:t>
            </a:r>
            <a:r>
              <a:rPr lang="en-US" sz="2400" dirty="0"/>
              <a:t>elections must </a:t>
            </a:r>
            <a:r>
              <a:rPr lang="en-US" sz="2400" dirty="0" smtClean="0"/>
              <a:t>be conducted </a:t>
            </a:r>
            <a:r>
              <a:rPr lang="en-US" sz="2400" dirty="0"/>
              <a:t>by the Order of the Arrow lodge of the council </a:t>
            </a:r>
            <a:r>
              <a:rPr lang="en-US" sz="2400" dirty="0" smtClean="0"/>
              <a:t>in which </a:t>
            </a:r>
            <a:r>
              <a:rPr lang="en-US" sz="2400" dirty="0"/>
              <a:t>the unit is chartered. </a:t>
            </a:r>
            <a:endParaRPr lang="en-US" sz="2400" dirty="0" smtClean="0"/>
          </a:p>
          <a:p>
            <a:pPr marL="342900" indent="-342900">
              <a:lnSpc>
                <a:spcPct val="130000"/>
              </a:lnSpc>
              <a:buFont typeface="Arial" pitchFamily="34" charset="0"/>
              <a:buChar char="•"/>
            </a:pPr>
            <a:r>
              <a:rPr lang="en-US" sz="2400" i="1" dirty="0" smtClean="0"/>
              <a:t>No </a:t>
            </a:r>
            <a:r>
              <a:rPr lang="en-US" sz="2400" i="1" dirty="0"/>
              <a:t>unit may visit outside its </a:t>
            </a:r>
            <a:r>
              <a:rPr lang="en-US" sz="2400" i="1" dirty="0" smtClean="0"/>
              <a:t>own council </a:t>
            </a:r>
            <a:r>
              <a:rPr lang="en-US" sz="2400" i="1" dirty="0"/>
              <a:t>and hold an OA election under the auspices of an OA </a:t>
            </a:r>
            <a:r>
              <a:rPr lang="en-US" sz="2400" i="1" dirty="0" smtClean="0"/>
              <a:t>lodge of </a:t>
            </a:r>
            <a:r>
              <a:rPr lang="en-US" sz="2400" i="1" dirty="0"/>
              <a:t>another council. </a:t>
            </a:r>
            <a:endParaRPr lang="en-US" sz="2400" i="1" dirty="0" smtClean="0"/>
          </a:p>
          <a:p>
            <a:pPr marL="342900" indent="-342900">
              <a:lnSpc>
                <a:spcPct val="130000"/>
              </a:lnSpc>
              <a:buFont typeface="Arial" pitchFamily="34" charset="0"/>
              <a:buChar char="•"/>
            </a:pPr>
            <a:r>
              <a:rPr lang="en-US" sz="2400" i="1" dirty="0" smtClean="0"/>
              <a:t>Elections </a:t>
            </a:r>
            <a:r>
              <a:rPr lang="en-US" sz="2400" i="1" dirty="0"/>
              <a:t>are held only in troops or teams.</a:t>
            </a:r>
            <a:endParaRPr lang="en-US" sz="2400" dirty="0"/>
          </a:p>
        </p:txBody>
      </p:sp>
      <p:sp>
        <p:nvSpPr>
          <p:cNvPr id="4" name="TextBox 3"/>
          <p:cNvSpPr txBox="1"/>
          <p:nvPr/>
        </p:nvSpPr>
        <p:spPr>
          <a:xfrm>
            <a:off x="359229" y="1578416"/>
            <a:ext cx="5900055" cy="533672"/>
          </a:xfrm>
          <a:prstGeom prst="rect">
            <a:avLst/>
          </a:prstGeom>
          <a:noFill/>
        </p:spPr>
        <p:txBody>
          <a:bodyPr wrap="square" rtlCol="0">
            <a:spAutoFit/>
          </a:bodyPr>
          <a:lstStyle/>
          <a:p>
            <a:pPr>
              <a:lnSpc>
                <a:spcPct val="130000"/>
              </a:lnSpc>
            </a:pPr>
            <a:r>
              <a:rPr lang="en-US" sz="2400" b="1" dirty="0">
                <a:solidFill>
                  <a:schemeClr val="accent1">
                    <a:lumMod val="50000"/>
                  </a:schemeClr>
                </a:solidFill>
              </a:rPr>
              <a:t>Elections outside the registered council</a:t>
            </a:r>
            <a:r>
              <a:rPr lang="en-US" sz="2400" b="1" dirty="0" smtClean="0">
                <a:solidFill>
                  <a:schemeClr val="accent1">
                    <a:lumMod val="50000"/>
                  </a:schemeClr>
                </a:solidFill>
              </a:rPr>
              <a:t>.</a:t>
            </a:r>
            <a:endParaRPr lang="en-US" sz="2400" dirty="0">
              <a:solidFill>
                <a:schemeClr val="accent1">
                  <a:lumMod val="50000"/>
                </a:schemeClr>
              </a:solidFill>
            </a:endParaRPr>
          </a:p>
        </p:txBody>
      </p:sp>
      <p:sp>
        <p:nvSpPr>
          <p:cNvPr id="5" name="TextBox 4"/>
          <p:cNvSpPr txBox="1"/>
          <p:nvPr/>
        </p:nvSpPr>
        <p:spPr>
          <a:xfrm>
            <a:off x="2362164" y="5018478"/>
            <a:ext cx="4169229" cy="369332"/>
          </a:xfrm>
          <a:prstGeom prst="rect">
            <a:avLst/>
          </a:prstGeom>
          <a:solidFill>
            <a:schemeClr val="accent5">
              <a:lumMod val="20000"/>
              <a:lumOff val="80000"/>
            </a:schemeClr>
          </a:solidFill>
          <a:ln w="15875">
            <a:solidFill>
              <a:schemeClr val="tx2">
                <a:lumMod val="50000"/>
              </a:schemeClr>
            </a:solidFill>
          </a:ln>
        </p:spPr>
        <p:txBody>
          <a:bodyPr wrap="square" rtlCol="0">
            <a:spAutoFit/>
          </a:bodyPr>
          <a:lstStyle/>
          <a:p>
            <a:r>
              <a:rPr lang="en-US" i="1" dirty="0" smtClean="0"/>
              <a:t>“Guide for Officers and Advisers” – pg. 22</a:t>
            </a:r>
            <a:endParaRPr lang="en-US" i="1" dirty="0"/>
          </a:p>
        </p:txBody>
      </p:sp>
      <p:pic>
        <p:nvPicPr>
          <p:cNvPr id="6" name="Picture 2" descr="http://www.sectionw3s.org/img/forms/go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59211" y="761787"/>
            <a:ext cx="1208084" cy="1560656"/>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8996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#4 discussion</a:t>
            </a:r>
          </a:p>
        </p:txBody>
      </p:sp>
      <p:sp>
        <p:nvSpPr>
          <p:cNvPr id="3" name="Content Placeholder 2"/>
          <p:cNvSpPr>
            <a:spLocks noGrp="1"/>
          </p:cNvSpPr>
          <p:nvPr>
            <p:ph idx="4294967295"/>
          </p:nvPr>
        </p:nvSpPr>
        <p:spPr>
          <a:xfrm>
            <a:off x="261028" y="884454"/>
            <a:ext cx="8774112" cy="4708525"/>
          </a:xfrm>
        </p:spPr>
        <p:txBody>
          <a:bodyPr>
            <a:normAutofit fontScale="70000" lnSpcReduction="20000"/>
          </a:bodyPr>
          <a:lstStyle/>
          <a:p>
            <a:pPr>
              <a:lnSpc>
                <a:spcPct val="107000"/>
              </a:lnSpc>
            </a:pPr>
            <a:r>
              <a:rPr lang="en-US" sz="3600" dirty="0">
                <a:latin typeface="Calibri" panose="020F0502020204030204" pitchFamily="34" charset="0"/>
                <a:ea typeface="Calibri" panose="020F0502020204030204" pitchFamily="34" charset="0"/>
                <a:cs typeface="Times New Roman" panose="02020603050405020304" pitchFamily="18" charset="0"/>
              </a:rPr>
              <a:t>The elections of Troop 4 ordeal candidates were done illegally.  </a:t>
            </a:r>
            <a:endParaRPr lang="en-US" sz="36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600" dirty="0">
                <a:latin typeface="Calibri" panose="020F0502020204030204" pitchFamily="34" charset="0"/>
                <a:ea typeface="Calibri" panose="020F0502020204030204" pitchFamily="34" charset="0"/>
                <a:cs typeface="Times New Roman" panose="02020603050405020304" pitchFamily="18" charset="0"/>
              </a:rPr>
              <a:t>This is not a fight the </a:t>
            </a:r>
            <a:r>
              <a:rPr lang="en-US" sz="3600" dirty="0" err="1">
                <a:latin typeface="Calibri" panose="020F0502020204030204" pitchFamily="34" charset="0"/>
                <a:ea typeface="Calibri" panose="020F0502020204030204" pitchFamily="34" charset="0"/>
                <a:cs typeface="Times New Roman" panose="02020603050405020304" pitchFamily="18" charset="0"/>
              </a:rPr>
              <a:t>Sanquen</a:t>
            </a:r>
            <a:r>
              <a:rPr lang="en-US" sz="3600" dirty="0">
                <a:latin typeface="Calibri" panose="020F0502020204030204" pitchFamily="34" charset="0"/>
                <a:ea typeface="Calibri" panose="020F0502020204030204" pitchFamily="34" charset="0"/>
                <a:cs typeface="Times New Roman" panose="02020603050405020304" pitchFamily="18" charset="0"/>
              </a:rPr>
              <a:t> lodge Adviser should be taking on.  He should instead discuss the situation with the council Scout Executive (“Supreme Chief of the Fire”), who should then contact the Scout Executive of the council where the illegal elections and Ordeals are taking place.</a:t>
            </a:r>
          </a:p>
          <a:p>
            <a:pPr marL="0" indent="0">
              <a:lnSpc>
                <a:spcPct val="107000"/>
              </a:lnSpc>
              <a:buNone/>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3600" dirty="0">
                <a:latin typeface="Calibri" panose="020F0502020204030204" pitchFamily="34" charset="0"/>
                <a:ea typeface="Calibri" panose="020F0502020204030204" pitchFamily="34" charset="0"/>
                <a:cs typeface="Times New Roman" panose="02020603050405020304" pitchFamily="18" charset="0"/>
              </a:rPr>
              <a:t>Should the Scouts be penalized for the error?  I think that would be unfair.  It was the scoutmaster and other adults who didn’t know or ignored the rules.  Instead, they should be allowed to join the lodge in their home council.</a:t>
            </a:r>
          </a:p>
          <a:p>
            <a:endParaRPr lang="en-US" dirty="0"/>
          </a:p>
        </p:txBody>
      </p:sp>
    </p:spTree>
    <p:extLst>
      <p:ext uri="{BB962C8B-B14F-4D97-AF65-F5344CB8AC3E}">
        <p14:creationId xmlns:p14="http://schemas.microsoft.com/office/powerpoint/2010/main" val="3087866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Session Objectives</a:t>
            </a:r>
            <a:endParaRPr lang="en-US" dirty="0"/>
          </a:p>
        </p:txBody>
      </p:sp>
      <p:sp>
        <p:nvSpPr>
          <p:cNvPr id="3" name="TextBox 2"/>
          <p:cNvSpPr txBox="1"/>
          <p:nvPr/>
        </p:nvSpPr>
        <p:spPr>
          <a:xfrm>
            <a:off x="994552" y="1001487"/>
            <a:ext cx="6828312" cy="671851"/>
          </a:xfrm>
          <a:prstGeom prst="rect">
            <a:avLst/>
          </a:prstGeom>
          <a:noFill/>
        </p:spPr>
        <p:txBody>
          <a:bodyPr wrap="square" rtlCol="0">
            <a:spAutoFit/>
          </a:bodyPr>
          <a:lstStyle/>
          <a:p>
            <a:pPr marL="285750" indent="-285750">
              <a:lnSpc>
                <a:spcPct val="150000"/>
              </a:lnSpc>
              <a:buFont typeface="Arial" pitchFamily="34" charset="0"/>
              <a:buChar char="•"/>
            </a:pPr>
            <a:r>
              <a:rPr lang="en-US" sz="2800" b="1" dirty="0" smtClean="0"/>
              <a:t>Understand basic decision making steps</a:t>
            </a:r>
            <a:endParaRPr lang="en-US" sz="2800" b="1" dirty="0"/>
          </a:p>
        </p:txBody>
      </p:sp>
      <p:sp>
        <p:nvSpPr>
          <p:cNvPr id="6" name="TextBox 5"/>
          <p:cNvSpPr txBox="1"/>
          <p:nvPr/>
        </p:nvSpPr>
        <p:spPr>
          <a:xfrm>
            <a:off x="1845127" y="4323766"/>
            <a:ext cx="5382987" cy="954107"/>
          </a:xfrm>
          <a:prstGeom prst="rect">
            <a:avLst/>
          </a:prstGeom>
          <a:solidFill>
            <a:schemeClr val="accent5">
              <a:lumMod val="20000"/>
              <a:lumOff val="80000"/>
            </a:schemeClr>
          </a:solidFill>
          <a:ln w="15875">
            <a:solidFill>
              <a:schemeClr val="tx2">
                <a:lumMod val="50000"/>
              </a:schemeClr>
            </a:solidFill>
          </a:ln>
        </p:spPr>
        <p:txBody>
          <a:bodyPr wrap="square" rtlCol="0">
            <a:spAutoFit/>
          </a:bodyPr>
          <a:lstStyle/>
          <a:p>
            <a:pPr algn="ctr"/>
            <a:r>
              <a:rPr lang="en-US" sz="2800" b="1" i="1" dirty="0" smtClean="0">
                <a:solidFill>
                  <a:schemeClr val="accent2">
                    <a:lumMod val="50000"/>
                  </a:schemeClr>
                </a:solidFill>
              </a:rPr>
              <a:t>All scenarios are from the perspective of an adult OA Adviser</a:t>
            </a:r>
            <a:endParaRPr lang="en-US" sz="2800" b="1" i="1" dirty="0">
              <a:solidFill>
                <a:schemeClr val="accent2">
                  <a:lumMod val="50000"/>
                </a:schemeClr>
              </a:solidFill>
            </a:endParaRPr>
          </a:p>
        </p:txBody>
      </p:sp>
      <p:sp>
        <p:nvSpPr>
          <p:cNvPr id="7" name="TextBox 6"/>
          <p:cNvSpPr txBox="1"/>
          <p:nvPr/>
        </p:nvSpPr>
        <p:spPr>
          <a:xfrm>
            <a:off x="979713" y="1719959"/>
            <a:ext cx="7511143" cy="1318181"/>
          </a:xfrm>
          <a:prstGeom prst="rect">
            <a:avLst/>
          </a:prstGeom>
          <a:noFill/>
        </p:spPr>
        <p:txBody>
          <a:bodyPr wrap="square" rtlCol="0">
            <a:spAutoFit/>
          </a:bodyPr>
          <a:lstStyle/>
          <a:p>
            <a:pPr marL="285750" indent="-285750">
              <a:lnSpc>
                <a:spcPct val="150000"/>
              </a:lnSpc>
              <a:buFont typeface="Arial" pitchFamily="34" charset="0"/>
              <a:buChar char="•"/>
            </a:pPr>
            <a:r>
              <a:rPr lang="en-US" sz="2800" b="1" dirty="0" smtClean="0"/>
              <a:t>Apply Decision Making Skills to specific OA scenarios</a:t>
            </a:r>
          </a:p>
        </p:txBody>
      </p:sp>
      <p:sp>
        <p:nvSpPr>
          <p:cNvPr id="8" name="TextBox 7"/>
          <p:cNvSpPr txBox="1"/>
          <p:nvPr/>
        </p:nvSpPr>
        <p:spPr>
          <a:xfrm>
            <a:off x="1023253" y="3124249"/>
            <a:ext cx="7511143" cy="671851"/>
          </a:xfrm>
          <a:prstGeom prst="rect">
            <a:avLst/>
          </a:prstGeom>
          <a:noFill/>
        </p:spPr>
        <p:txBody>
          <a:bodyPr wrap="square" rtlCol="0">
            <a:spAutoFit/>
          </a:bodyPr>
          <a:lstStyle/>
          <a:p>
            <a:pPr marL="285750" indent="-285750">
              <a:lnSpc>
                <a:spcPct val="150000"/>
              </a:lnSpc>
              <a:buFont typeface="Arial" pitchFamily="34" charset="0"/>
              <a:buChar char="•"/>
            </a:pPr>
            <a:r>
              <a:rPr lang="en-US" sz="2800" b="1" dirty="0" smtClean="0"/>
              <a:t>Identify resources for better decision making</a:t>
            </a:r>
            <a:endParaRPr lang="en-US" sz="2800" b="1" dirty="0"/>
          </a:p>
        </p:txBody>
      </p:sp>
      <p:cxnSp>
        <p:nvCxnSpPr>
          <p:cNvPr id="10" name="Straight Connector 9"/>
          <p:cNvCxnSpPr/>
          <p:nvPr/>
        </p:nvCxnSpPr>
        <p:spPr>
          <a:xfrm>
            <a:off x="4038600" y="1600201"/>
            <a:ext cx="3189514" cy="0"/>
          </a:xfrm>
          <a:prstGeom prst="line">
            <a:avLst/>
          </a:prstGeom>
          <a:ln w="5080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a:off x="1311760" y="2329559"/>
            <a:ext cx="4245243" cy="0"/>
          </a:xfrm>
          <a:prstGeom prst="line">
            <a:avLst/>
          </a:prstGeom>
          <a:ln w="50800">
            <a:solidFill>
              <a:srgbClr val="C00000"/>
            </a:solidFill>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a:off x="1397920" y="3712077"/>
            <a:ext cx="2635962" cy="0"/>
          </a:xfrm>
          <a:prstGeom prst="line">
            <a:avLst/>
          </a:prstGeom>
          <a:ln w="50800">
            <a:solidFill>
              <a:srgbClr val="C00000"/>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749448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#5</a:t>
            </a:r>
          </a:p>
        </p:txBody>
      </p:sp>
      <p:sp>
        <p:nvSpPr>
          <p:cNvPr id="3" name="Content Placeholder 2"/>
          <p:cNvSpPr>
            <a:spLocks noGrp="1"/>
          </p:cNvSpPr>
          <p:nvPr>
            <p:ph idx="4294967295"/>
          </p:nvPr>
        </p:nvSpPr>
        <p:spPr>
          <a:xfrm>
            <a:off x="326580" y="1023242"/>
            <a:ext cx="8229600" cy="4525963"/>
          </a:xfrm>
        </p:spPr>
        <p:txBody>
          <a:bodyPr>
            <a:normAutofit fontScale="625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Congratulations!  You have just been named the OA Region Adviser to the OA Region Chief!  You are making plans to attend NOAC.  Your Chief asks you a favor.  His best friend, Erik, is the Region Venturing Officer Association [youth] President and an Arrowman.  Erik would like to come to NOAC to set up an information booth on Venturing along with his VOA cabinet. You mention that it should be no problem, and after contacting the proper individuals on the NOAC planning team, a letter to Erik is quickly drafted inviting him and his cabinet to NOAC, and the Scout Executives give their approvals.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Your Region Chief thanks you for your efforts.  The letter and instructions are sent out to have the cabinet members submit physicals for processing.  Your Chief didn’t bother to mention that the 3 Regional Venturing Vice-Presidents are female youth, and he is currently dating one of them.   (Continued next slide)</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797811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#5 </a:t>
            </a:r>
            <a:r>
              <a:rPr lang="en-US" sz="3200" dirty="0"/>
              <a:t>(</a:t>
            </a:r>
            <a:r>
              <a:rPr lang="en-US" sz="3200" dirty="0" smtClean="0"/>
              <a:t>continued)</a:t>
            </a:r>
            <a:endParaRPr lang="en-US" dirty="0"/>
          </a:p>
        </p:txBody>
      </p:sp>
      <p:sp>
        <p:nvSpPr>
          <p:cNvPr id="3" name="Content Placeholder 2"/>
          <p:cNvSpPr>
            <a:spLocks noGrp="1"/>
          </p:cNvSpPr>
          <p:nvPr>
            <p:ph idx="4294967295"/>
          </p:nvPr>
        </p:nvSpPr>
        <p:spPr>
          <a:xfrm>
            <a:off x="435440" y="1197418"/>
            <a:ext cx="8229600" cy="4525963"/>
          </a:xfrm>
        </p:spPr>
        <p:txBody>
          <a:bodyPr>
            <a:normAutofit fontScale="700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When the physical exams are screened, the screener realizes that one female is 19, the other two are 17.  The dormitory rooms set aside for the group will not work.  There are barely enough shower facilities for adult men, adult women, 18-20 year-old men, and boys 17 and under.  When you become aware of this, you make a frantic call to the NOAC planning team, who drafts another letter rescinding the invitation to the Venturers.  Too late.  The day that letter was to arrive, the Venturing cabinet members were already boarding their aircraft heading for NOAC.   You and your Region Chief had previously committed to picking them up at the airport.</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How do you handle this now?</a:t>
            </a:r>
            <a:endParaRPr lang="en-US" dirty="0"/>
          </a:p>
        </p:txBody>
      </p:sp>
    </p:spTree>
    <p:extLst>
      <p:ext uri="{BB962C8B-B14F-4D97-AF65-F5344CB8AC3E}">
        <p14:creationId xmlns:p14="http://schemas.microsoft.com/office/powerpoint/2010/main" val="33215129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#5 - summary</a:t>
            </a:r>
            <a:endParaRPr lang="en-US" dirty="0"/>
          </a:p>
        </p:txBody>
      </p:sp>
      <p:sp>
        <p:nvSpPr>
          <p:cNvPr id="3" name="TextBox 2"/>
          <p:cNvSpPr txBox="1"/>
          <p:nvPr/>
        </p:nvSpPr>
        <p:spPr>
          <a:xfrm>
            <a:off x="474968" y="1118414"/>
            <a:ext cx="8606859" cy="3662541"/>
          </a:xfrm>
          <a:prstGeom prst="rect">
            <a:avLst/>
          </a:prstGeom>
          <a:noFill/>
        </p:spPr>
        <p:txBody>
          <a:bodyPr wrap="square" rtlCol="0">
            <a:spAutoFit/>
          </a:bodyPr>
          <a:lstStyle/>
          <a:p>
            <a:pPr>
              <a:lnSpc>
                <a:spcPct val="150000"/>
              </a:lnSpc>
              <a:tabLst>
                <a:tab pos="1376363" algn="l"/>
              </a:tabLst>
            </a:pPr>
            <a:r>
              <a:rPr lang="en-US" sz="2400" b="1" dirty="0" smtClean="0">
                <a:solidFill>
                  <a:srgbClr val="0033CC"/>
                </a:solidFill>
              </a:rPr>
              <a:t>Facts:</a:t>
            </a:r>
            <a:r>
              <a:rPr lang="en-US" sz="2000" b="1" dirty="0"/>
              <a:t>	</a:t>
            </a:r>
            <a:r>
              <a:rPr lang="en-US" sz="2000" b="1" dirty="0" smtClean="0"/>
              <a:t>Region Chief invites to NOAC:</a:t>
            </a:r>
          </a:p>
          <a:p>
            <a:pPr marL="1714500" lvl="3" indent="-342900">
              <a:lnSpc>
                <a:spcPct val="150000"/>
              </a:lnSpc>
              <a:buFont typeface="Wingdings" pitchFamily="2" charset="2"/>
              <a:buChar char="Ø"/>
              <a:tabLst>
                <a:tab pos="1376363" algn="l"/>
              </a:tabLst>
            </a:pPr>
            <a:r>
              <a:rPr lang="en-US" sz="2000" b="1" dirty="0" smtClean="0"/>
              <a:t>Venturing President</a:t>
            </a:r>
          </a:p>
          <a:p>
            <a:pPr marL="1714500" lvl="3" indent="-342900">
              <a:lnSpc>
                <a:spcPct val="150000"/>
              </a:lnSpc>
              <a:buFont typeface="Wingdings" pitchFamily="2" charset="2"/>
              <a:buChar char="Ø"/>
              <a:tabLst>
                <a:tab pos="1376363" algn="l"/>
              </a:tabLst>
            </a:pPr>
            <a:r>
              <a:rPr lang="en-US" sz="2000" b="1" dirty="0" smtClean="0"/>
              <a:t>Three Venturing Vice-Presidents</a:t>
            </a:r>
          </a:p>
          <a:p>
            <a:pPr>
              <a:lnSpc>
                <a:spcPct val="150000"/>
              </a:lnSpc>
              <a:tabLst>
                <a:tab pos="1376363" algn="l"/>
              </a:tabLst>
            </a:pPr>
            <a:r>
              <a:rPr lang="en-US" sz="2000" b="1" dirty="0"/>
              <a:t>	</a:t>
            </a:r>
            <a:r>
              <a:rPr lang="en-US" sz="2000" b="1" dirty="0" smtClean="0"/>
              <a:t>Written invitation, Scout Executives approve</a:t>
            </a:r>
          </a:p>
          <a:p>
            <a:pPr>
              <a:lnSpc>
                <a:spcPct val="150000"/>
              </a:lnSpc>
              <a:tabLst>
                <a:tab pos="1376363" algn="l"/>
              </a:tabLst>
            </a:pPr>
            <a:r>
              <a:rPr lang="en-US" sz="2000" b="1" dirty="0"/>
              <a:t>	</a:t>
            </a:r>
            <a:r>
              <a:rPr lang="en-US" sz="2000" b="1" dirty="0" smtClean="0"/>
              <a:t>You agreed to pick them up at the airport</a:t>
            </a:r>
          </a:p>
          <a:p>
            <a:pPr>
              <a:lnSpc>
                <a:spcPct val="150000"/>
              </a:lnSpc>
              <a:spcBef>
                <a:spcPts val="600"/>
              </a:spcBef>
              <a:tabLst>
                <a:tab pos="1376363" algn="l"/>
              </a:tabLst>
            </a:pPr>
            <a:r>
              <a:rPr lang="en-US" sz="2400" b="1" dirty="0" smtClean="0">
                <a:solidFill>
                  <a:srgbClr val="0033CC"/>
                </a:solidFill>
              </a:rPr>
              <a:t>Issue:</a:t>
            </a:r>
            <a:r>
              <a:rPr lang="en-US" sz="2000" b="1" dirty="0" smtClean="0"/>
              <a:t>	Vice Presidents are all female youth</a:t>
            </a:r>
          </a:p>
          <a:p>
            <a:pPr>
              <a:lnSpc>
                <a:spcPct val="150000"/>
              </a:lnSpc>
              <a:spcBef>
                <a:spcPts val="600"/>
              </a:spcBef>
              <a:tabLst>
                <a:tab pos="1376363" algn="l"/>
              </a:tabLst>
            </a:pPr>
            <a:r>
              <a:rPr lang="en-US" sz="2000" b="1" dirty="0"/>
              <a:t>	</a:t>
            </a:r>
            <a:r>
              <a:rPr lang="en-US" sz="2000" b="1" dirty="0" smtClean="0"/>
              <a:t>Too late to rescind invitation</a:t>
            </a:r>
          </a:p>
        </p:txBody>
      </p:sp>
      <p:sp>
        <p:nvSpPr>
          <p:cNvPr id="4" name="TextBox 3"/>
          <p:cNvSpPr txBox="1"/>
          <p:nvPr/>
        </p:nvSpPr>
        <p:spPr>
          <a:xfrm>
            <a:off x="6047303" y="1714518"/>
            <a:ext cx="2418234" cy="646331"/>
          </a:xfrm>
          <a:prstGeom prst="rect">
            <a:avLst/>
          </a:prstGeom>
          <a:solidFill>
            <a:schemeClr val="bg2">
              <a:lumMod val="90000"/>
            </a:schemeClr>
          </a:solidFill>
          <a:ln w="15875">
            <a:solidFill>
              <a:schemeClr val="tx2">
                <a:lumMod val="50000"/>
              </a:schemeClr>
            </a:solidFill>
          </a:ln>
        </p:spPr>
        <p:txBody>
          <a:bodyPr wrap="square" rtlCol="0">
            <a:spAutoFit/>
          </a:bodyPr>
          <a:lstStyle/>
          <a:p>
            <a:pPr algn="ctr"/>
            <a:r>
              <a:rPr lang="en-US" b="1" i="1" dirty="0" smtClean="0"/>
              <a:t>To setup a Venturing info booth</a:t>
            </a:r>
            <a:endParaRPr lang="en-US" b="1" i="1" dirty="0"/>
          </a:p>
        </p:txBody>
      </p:sp>
      <p:sp>
        <p:nvSpPr>
          <p:cNvPr id="5" name="TextBox 4"/>
          <p:cNvSpPr txBox="1"/>
          <p:nvPr/>
        </p:nvSpPr>
        <p:spPr>
          <a:xfrm>
            <a:off x="2100923" y="5056473"/>
            <a:ext cx="4637315" cy="461665"/>
          </a:xfrm>
          <a:prstGeom prst="rect">
            <a:avLst/>
          </a:prstGeom>
          <a:solidFill>
            <a:schemeClr val="accent2">
              <a:lumMod val="40000"/>
              <a:lumOff val="60000"/>
            </a:schemeClr>
          </a:solidFill>
          <a:ln w="15875">
            <a:solidFill>
              <a:schemeClr val="tx2">
                <a:lumMod val="50000"/>
              </a:schemeClr>
            </a:solidFill>
          </a:ln>
        </p:spPr>
        <p:txBody>
          <a:bodyPr wrap="square" rtlCol="0">
            <a:spAutoFit/>
          </a:bodyPr>
          <a:lstStyle/>
          <a:p>
            <a:pPr algn="ctr"/>
            <a:r>
              <a:rPr lang="en-US" sz="2400" b="1" i="1" dirty="0" smtClean="0"/>
              <a:t>What actions do you take?</a:t>
            </a:r>
            <a:endParaRPr lang="en-US" sz="2400" b="1" i="1" dirty="0"/>
          </a:p>
        </p:txBody>
      </p:sp>
    </p:spTree>
    <p:extLst>
      <p:ext uri="{BB962C8B-B14F-4D97-AF65-F5344CB8AC3E}">
        <p14:creationId xmlns:p14="http://schemas.microsoft.com/office/powerpoint/2010/main" val="31491818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#5 discussion</a:t>
            </a:r>
          </a:p>
        </p:txBody>
      </p:sp>
      <p:sp>
        <p:nvSpPr>
          <p:cNvPr id="3" name="Content Placeholder 2"/>
          <p:cNvSpPr>
            <a:spLocks noGrp="1"/>
          </p:cNvSpPr>
          <p:nvPr>
            <p:ph idx="4294967295"/>
          </p:nvPr>
        </p:nvSpPr>
        <p:spPr>
          <a:xfrm>
            <a:off x="65316" y="971312"/>
            <a:ext cx="8843963" cy="4708525"/>
          </a:xfrm>
        </p:spPr>
        <p:txBody>
          <a:bodyPr>
            <a:noAutofit/>
          </a:bodyPr>
          <a:lstStyle/>
          <a:p>
            <a:pPr>
              <a:lnSpc>
                <a:spcPct val="107000"/>
              </a:lnSpc>
            </a:pPr>
            <a:r>
              <a:rPr lang="en-US" sz="1400" dirty="0">
                <a:latin typeface="Calibri" panose="020F0502020204030204" pitchFamily="34" charset="0"/>
                <a:ea typeface="Calibri" panose="020F0502020204030204" pitchFamily="34" charset="0"/>
                <a:cs typeface="Times New Roman" panose="02020603050405020304" pitchFamily="18" charset="0"/>
              </a:rPr>
              <a:t>This is an unfortunate situation which actually happened.  There is no problem with Venturers who are registered by the BSA to attend NOAC as guests.  The housing situation is probably the main thing that must be dealt with.  Their medical data and physicals are already processed.</a:t>
            </a:r>
          </a:p>
          <a:p>
            <a:pPr marL="0" indent="0">
              <a:lnSpc>
                <a:spcPct val="107000"/>
              </a:lnSpc>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Calibri" panose="020F0502020204030204" pitchFamily="34" charset="0"/>
                <a:ea typeface="Calibri" panose="020F0502020204030204" pitchFamily="34" charset="0"/>
                <a:cs typeface="Times New Roman" panose="02020603050405020304" pitchFamily="18" charset="0"/>
              </a:rPr>
              <a:t>As the one who committed to picking them up at the airport, it becomes your job to find a place for them to stay.  The VOA president should not be a problem:  he is an Arrowman, and his Scout Executive endorses his attendance at NOAC.</a:t>
            </a:r>
          </a:p>
          <a:p>
            <a:pPr marL="0" indent="0">
              <a:lnSpc>
                <a:spcPct val="107000"/>
              </a:lnSpc>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Calibri" panose="020F0502020204030204" pitchFamily="34" charset="0"/>
                <a:ea typeface="Calibri" panose="020F0502020204030204" pitchFamily="34" charset="0"/>
                <a:cs typeface="Times New Roman" panose="02020603050405020304" pitchFamily="18" charset="0"/>
              </a:rPr>
              <a:t>For the 3 females, the 19 year old is still a youth in Venturing.  Venturing does not differentiate between 18-20 or under 18 for sleeping quarters.</a:t>
            </a:r>
          </a:p>
          <a:p>
            <a:pPr marL="0" indent="0">
              <a:lnSpc>
                <a:spcPct val="107000"/>
              </a:lnSpc>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400" dirty="0">
                <a:latin typeface="Calibri" panose="020F0502020204030204" pitchFamily="34" charset="0"/>
                <a:ea typeface="Calibri" panose="020F0502020204030204" pitchFamily="34" charset="0"/>
                <a:cs typeface="Times New Roman" panose="02020603050405020304" pitchFamily="18" charset="0"/>
              </a:rPr>
              <a:t>You probably have two options:</a:t>
            </a:r>
          </a:p>
          <a:p>
            <a:pPr lvl="1">
              <a:lnSpc>
                <a:spcPct val="107000"/>
              </a:lnSpc>
            </a:pPr>
            <a:r>
              <a:rPr lang="en-US" sz="1100" dirty="0">
                <a:latin typeface="Calibri" panose="020F0502020204030204" pitchFamily="34" charset="0"/>
                <a:ea typeface="Calibri" panose="020F0502020204030204" pitchFamily="34" charset="0"/>
                <a:cs typeface="Times New Roman" panose="02020603050405020304" pitchFamily="18" charset="0"/>
              </a:rPr>
              <a:t>1:  purchase a nearby hotel room for the females out of your own pocket, or</a:t>
            </a:r>
          </a:p>
          <a:p>
            <a:pPr lvl="1">
              <a:lnSpc>
                <a:spcPct val="107000"/>
              </a:lnSpc>
            </a:pPr>
            <a:r>
              <a:rPr lang="en-US" sz="1100" dirty="0">
                <a:latin typeface="Calibri" panose="020F0502020204030204" pitchFamily="34" charset="0"/>
                <a:ea typeface="Calibri" panose="020F0502020204030204" pitchFamily="34" charset="0"/>
                <a:cs typeface="Times New Roman" panose="02020603050405020304" pitchFamily="18" charset="0"/>
              </a:rPr>
              <a:t>2:  perhaps contact the local service lodge and ask if there are any registered local female Venturing advisors who would be willing to house the trio for a few days.</a:t>
            </a:r>
          </a:p>
          <a:p>
            <a:pPr marL="0" indent="0">
              <a:lnSpc>
                <a:spcPct val="107000"/>
              </a:lnSpc>
              <a:buNone/>
            </a:pPr>
            <a:r>
              <a:rPr lang="en-US" sz="14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sz="1400" dirty="0">
                <a:latin typeface="Calibri" panose="020F0502020204030204" pitchFamily="34" charset="0"/>
                <a:ea typeface="Calibri" panose="020F0502020204030204" pitchFamily="34" charset="0"/>
                <a:cs typeface="Times New Roman" panose="02020603050405020304" pitchFamily="18" charset="0"/>
              </a:rPr>
              <a:t>After they had paid their air fare to attend it seems inhospitable to send them packing.  Perhaps you could see if any Arrowmen would be willing to help the Venturers “man” their booth exhibit</a:t>
            </a:r>
            <a:r>
              <a:rPr lang="en-US" sz="1400" dirty="0" smtClean="0">
                <a:latin typeface="Calibri" panose="020F0502020204030204" pitchFamily="34" charset="0"/>
                <a:ea typeface="Calibri" panose="020F0502020204030204" pitchFamily="34" charset="0"/>
                <a:cs typeface="Times New Roman" panose="02020603050405020304" pitchFamily="18" charset="0"/>
              </a:rPr>
              <a:t>?</a:t>
            </a:r>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178505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#6</a:t>
            </a:r>
          </a:p>
        </p:txBody>
      </p:sp>
      <p:sp>
        <p:nvSpPr>
          <p:cNvPr id="3" name="Content Placeholder 2"/>
          <p:cNvSpPr>
            <a:spLocks noGrp="1"/>
          </p:cNvSpPr>
          <p:nvPr>
            <p:ph idx="4294967295"/>
          </p:nvPr>
        </p:nvSpPr>
        <p:spPr>
          <a:xfrm>
            <a:off x="478984" y="1055900"/>
            <a:ext cx="8229600" cy="4525963"/>
          </a:xfrm>
        </p:spPr>
        <p:txBody>
          <a:bodyPr>
            <a:normAutofit fontScale="625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XYZ lodge only holds two lodge meeting per year:  one at the summer encampment, and the other at the council camporee.</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The council camporee has just hosted a Brotherhood ceremony last evening.  On Saturday, 15 youth and 8 adults gather for the lodge meeting.  After preliminaries, one of the Arrowmen who attended Conclave the previous year, asks why the lodge can’t put on its own “mini” conclave.  Other youth chime in that this is what they want the lodge to do.  Several adults start making suggestions about what kinds of activities can be held.  There is talk of bringing in plastic sumo wrestling outfits and Velcro suits which allow the wearer to throw himself up on the Velcro wall and stick there.  There will be axe throwing, and classes on patch collecting.  Perhaps the lodge will make a new pocket flap patch to mark the event.  And the food will be superb.  Pizza, hamburgers, scrambled eggs and bacon, waffles, and bottomless refills of soft drinks.  (cont’d)</a:t>
            </a:r>
            <a:endParaRPr lang="en-US"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597551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#6 </a:t>
            </a:r>
            <a:r>
              <a:rPr lang="en-US" sz="2800" dirty="0" smtClean="0"/>
              <a:t>(continued)</a:t>
            </a:r>
            <a:endParaRPr lang="en-US" dirty="0"/>
          </a:p>
        </p:txBody>
      </p:sp>
      <p:sp>
        <p:nvSpPr>
          <p:cNvPr id="3" name="Content Placeholder 2"/>
          <p:cNvSpPr>
            <a:spLocks noGrp="1"/>
          </p:cNvSpPr>
          <p:nvPr>
            <p:ph idx="4294967295"/>
          </p:nvPr>
        </p:nvSpPr>
        <p:spPr>
          <a:xfrm>
            <a:off x="424554" y="1121216"/>
            <a:ext cx="8229600" cy="4525963"/>
          </a:xfrm>
        </p:spPr>
        <p:txBody>
          <a:bodyPr>
            <a:normAutofit fontScale="850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Your associate lodge adviser is not present, nor is your staff adviser.  Your lodge chief seems a bit perplexed as to what he should do, but he does ask the superfluous adults to move elsewhere to talk away from the lodge youth members.  He turns to you and wants to know if this is a good idea.  The members would like to do the mini conclave next month.  A vote is called for.  14 youth vote in the affirmative, with the Lodge Chief abstaining.</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How would you advise the Chief?</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0154185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#6 - summary</a:t>
            </a:r>
            <a:endParaRPr lang="en-US" dirty="0"/>
          </a:p>
        </p:txBody>
      </p:sp>
      <p:sp>
        <p:nvSpPr>
          <p:cNvPr id="3" name="TextBox 2"/>
          <p:cNvSpPr txBox="1"/>
          <p:nvPr/>
        </p:nvSpPr>
        <p:spPr>
          <a:xfrm>
            <a:off x="228601" y="1118414"/>
            <a:ext cx="8686800" cy="3370153"/>
          </a:xfrm>
          <a:prstGeom prst="rect">
            <a:avLst/>
          </a:prstGeom>
          <a:noFill/>
        </p:spPr>
        <p:txBody>
          <a:bodyPr wrap="square" rtlCol="0">
            <a:spAutoFit/>
          </a:bodyPr>
          <a:lstStyle/>
          <a:p>
            <a:pPr>
              <a:lnSpc>
                <a:spcPct val="150000"/>
              </a:lnSpc>
              <a:tabLst>
                <a:tab pos="1376363" algn="l"/>
              </a:tabLst>
            </a:pPr>
            <a:r>
              <a:rPr lang="en-US" sz="2400" b="1" dirty="0" smtClean="0">
                <a:solidFill>
                  <a:srgbClr val="0033CC"/>
                </a:solidFill>
              </a:rPr>
              <a:t>Setting:</a:t>
            </a:r>
            <a:r>
              <a:rPr lang="en-US" sz="2000" b="1" dirty="0"/>
              <a:t>	</a:t>
            </a:r>
            <a:r>
              <a:rPr lang="en-US" sz="2000" b="1" dirty="0" smtClean="0"/>
              <a:t>Lodge meeting</a:t>
            </a:r>
            <a:endParaRPr lang="en-US" sz="2000" b="1" dirty="0"/>
          </a:p>
          <a:p>
            <a:pPr>
              <a:lnSpc>
                <a:spcPct val="150000"/>
              </a:lnSpc>
              <a:tabLst>
                <a:tab pos="1376363" algn="l"/>
              </a:tabLst>
            </a:pPr>
            <a:r>
              <a:rPr lang="en-US" sz="2000" b="1" dirty="0" smtClean="0"/>
              <a:t>	Lodge members want an elaborate  “mini-Conclave” next month</a:t>
            </a:r>
          </a:p>
          <a:p>
            <a:pPr lvl="3">
              <a:lnSpc>
                <a:spcPct val="150000"/>
              </a:lnSpc>
              <a:tabLst>
                <a:tab pos="1376363" algn="l"/>
              </a:tabLst>
            </a:pPr>
            <a:r>
              <a:rPr lang="en-US" sz="2000" b="1" dirty="0" smtClean="0"/>
              <a:t>Vocal adults very supportive</a:t>
            </a:r>
          </a:p>
          <a:p>
            <a:pPr>
              <a:lnSpc>
                <a:spcPct val="150000"/>
              </a:lnSpc>
              <a:spcBef>
                <a:spcPts val="600"/>
              </a:spcBef>
              <a:tabLst>
                <a:tab pos="1376363" algn="l"/>
              </a:tabLst>
            </a:pPr>
            <a:r>
              <a:rPr lang="en-US" sz="2400" b="1" dirty="0" smtClean="0">
                <a:solidFill>
                  <a:srgbClr val="0033CC"/>
                </a:solidFill>
              </a:rPr>
              <a:t>Facts:</a:t>
            </a:r>
            <a:r>
              <a:rPr lang="en-US" sz="2000" b="1" dirty="0" smtClean="0"/>
              <a:t>	</a:t>
            </a:r>
            <a:r>
              <a:rPr lang="en-US" sz="2000" b="1" dirty="0"/>
              <a:t>	</a:t>
            </a:r>
            <a:r>
              <a:rPr lang="en-US" sz="2000" b="1" dirty="0" smtClean="0"/>
              <a:t>Majority votes to hold event</a:t>
            </a:r>
          </a:p>
          <a:p>
            <a:pPr>
              <a:lnSpc>
                <a:spcPct val="150000"/>
              </a:lnSpc>
              <a:spcBef>
                <a:spcPts val="600"/>
              </a:spcBef>
              <a:tabLst>
                <a:tab pos="1376363" algn="l"/>
              </a:tabLst>
            </a:pPr>
            <a:r>
              <a:rPr lang="en-US" sz="2000" b="1" dirty="0"/>
              <a:t>	</a:t>
            </a:r>
            <a:r>
              <a:rPr lang="en-US" sz="2000" b="1" dirty="0" smtClean="0"/>
              <a:t>Lodge Chief is skeptical</a:t>
            </a:r>
          </a:p>
          <a:p>
            <a:pPr>
              <a:lnSpc>
                <a:spcPct val="150000"/>
              </a:lnSpc>
              <a:spcBef>
                <a:spcPts val="600"/>
              </a:spcBef>
              <a:tabLst>
                <a:tab pos="1376363" algn="l"/>
              </a:tabLst>
            </a:pPr>
            <a:r>
              <a:rPr lang="en-US" sz="2400" b="1" dirty="0" smtClean="0">
                <a:solidFill>
                  <a:srgbClr val="0033CC"/>
                </a:solidFill>
              </a:rPr>
              <a:t>Issues:</a:t>
            </a:r>
            <a:r>
              <a:rPr lang="en-US" sz="2000" b="1" dirty="0" smtClean="0"/>
              <a:t>	Impractical to plan event in one month</a:t>
            </a:r>
            <a:r>
              <a:rPr lang="en-US" sz="2000" b="1" dirty="0"/>
              <a:t>	</a:t>
            </a:r>
            <a:endParaRPr lang="en-US" sz="2000" b="1" dirty="0" smtClean="0"/>
          </a:p>
        </p:txBody>
      </p:sp>
      <p:sp>
        <p:nvSpPr>
          <p:cNvPr id="4" name="TextBox 3"/>
          <p:cNvSpPr txBox="1"/>
          <p:nvPr/>
        </p:nvSpPr>
        <p:spPr>
          <a:xfrm>
            <a:off x="2329529" y="4827867"/>
            <a:ext cx="4637315" cy="461665"/>
          </a:xfrm>
          <a:prstGeom prst="rect">
            <a:avLst/>
          </a:prstGeom>
          <a:solidFill>
            <a:schemeClr val="accent2">
              <a:lumMod val="40000"/>
              <a:lumOff val="60000"/>
            </a:schemeClr>
          </a:solidFill>
          <a:ln w="15875">
            <a:solidFill>
              <a:schemeClr val="tx2">
                <a:lumMod val="50000"/>
              </a:schemeClr>
            </a:solidFill>
          </a:ln>
        </p:spPr>
        <p:txBody>
          <a:bodyPr wrap="square" rtlCol="0">
            <a:spAutoFit/>
          </a:bodyPr>
          <a:lstStyle/>
          <a:p>
            <a:pPr algn="ctr"/>
            <a:r>
              <a:rPr lang="en-US" sz="2400" b="1" i="1" dirty="0" smtClean="0"/>
              <a:t>How do you advise the Chief?</a:t>
            </a:r>
            <a:endParaRPr lang="en-US" sz="2400" b="1" i="1" dirty="0"/>
          </a:p>
        </p:txBody>
      </p:sp>
    </p:spTree>
    <p:extLst>
      <p:ext uri="{BB962C8B-B14F-4D97-AF65-F5344CB8AC3E}">
        <p14:creationId xmlns:p14="http://schemas.microsoft.com/office/powerpoint/2010/main" val="40356740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#6 discussion</a:t>
            </a:r>
          </a:p>
        </p:txBody>
      </p:sp>
      <p:sp>
        <p:nvSpPr>
          <p:cNvPr id="3" name="Content Placeholder 2"/>
          <p:cNvSpPr>
            <a:spLocks noGrp="1"/>
          </p:cNvSpPr>
          <p:nvPr>
            <p:ph idx="4294967295"/>
          </p:nvPr>
        </p:nvSpPr>
        <p:spPr>
          <a:xfrm>
            <a:off x="152404" y="1025742"/>
            <a:ext cx="8791575" cy="4708525"/>
          </a:xfrm>
        </p:spPr>
        <p:txBody>
          <a:bodyPr>
            <a:normAutofit fontScale="55000" lnSpcReduction="20000"/>
          </a:bodyPr>
          <a:lstStyle/>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One gets the idea that a father and a son cooked up this idea.  None of those youth members had attended a Council of Chiefs.  The lodge chief and the lodge adviser were well aware of the time and talent required to make a conclave happen.  It takes months of planning, securing a venue, having a council based bank account, rounding up activities resources, lining up medical and food service support, etc.</a:t>
            </a: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One could suggest that the task was impossible to accomplish in one month or even 5 months, but the lodge chief came up with a better solution.</a:t>
            </a:r>
          </a:p>
          <a:p>
            <a:pPr marL="0" indent="0">
              <a:lnSpc>
                <a:spcPct val="107000"/>
              </a:lnSpc>
              <a:buNone/>
            </a:pPr>
            <a:r>
              <a:rPr lang="en-US"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pPr>
            <a:r>
              <a:rPr lang="en-US" dirty="0">
                <a:latin typeface="Calibri" panose="020F0502020204030204" pitchFamily="34" charset="0"/>
                <a:ea typeface="Calibri" panose="020F0502020204030204" pitchFamily="34" charset="0"/>
                <a:cs typeface="Times New Roman" panose="02020603050405020304" pitchFamily="18" charset="0"/>
              </a:rPr>
              <a:t>He took a written “roll call” of the voters.  Once he had all the names, he started assigning each of the affirmative voters to committees to accomplish the task.  There was a gasp from the lodge members, as if to say, “You mean that everything isn’t just going to be provided for us?”  </a:t>
            </a:r>
          </a:p>
          <a:p>
            <a:pPr marL="0" indent="0">
              <a:lnSpc>
                <a:spcPct val="107000"/>
              </a:lnSpc>
              <a:buNone/>
            </a:pPr>
            <a:endParaRPr lang="en-US" dirty="0">
              <a:latin typeface="Calibri" panose="020F0502020204030204" pitchFamily="34" charset="0"/>
              <a:ea typeface="Calibri" panose="020F0502020204030204" pitchFamily="34" charset="0"/>
              <a:cs typeface="Times New Roman" panose="02020603050405020304" pitchFamily="18" charset="0"/>
            </a:endParaRPr>
          </a:p>
          <a:p>
            <a:r>
              <a:rPr lang="en-US" dirty="0">
                <a:latin typeface="Calibri" panose="020F0502020204030204" pitchFamily="34" charset="0"/>
                <a:ea typeface="Calibri" panose="020F0502020204030204" pitchFamily="34" charset="0"/>
                <a:cs typeface="Times New Roman" panose="02020603050405020304" pitchFamily="18" charset="0"/>
              </a:rPr>
              <a:t>A second vote to “validate the count on the motion” was taken.  Not one member was in favor of the “lodge conclave” any longer.</a:t>
            </a:r>
            <a:endParaRPr lang="en-US" dirty="0"/>
          </a:p>
          <a:p>
            <a:endParaRPr lang="en-US" dirty="0"/>
          </a:p>
        </p:txBody>
      </p:sp>
    </p:spTree>
    <p:extLst>
      <p:ext uri="{BB962C8B-B14F-4D97-AF65-F5344CB8AC3E}">
        <p14:creationId xmlns:p14="http://schemas.microsoft.com/office/powerpoint/2010/main" val="6707416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 Making Steps</a:t>
            </a:r>
            <a:endParaRPr lang="en-US" dirty="0"/>
          </a:p>
        </p:txBody>
      </p:sp>
      <p:grpSp>
        <p:nvGrpSpPr>
          <p:cNvPr id="7" name="Group 6"/>
          <p:cNvGrpSpPr/>
          <p:nvPr/>
        </p:nvGrpSpPr>
        <p:grpSpPr>
          <a:xfrm>
            <a:off x="454781" y="1240334"/>
            <a:ext cx="4076082" cy="719715"/>
            <a:chOff x="729343" y="1404257"/>
            <a:chExt cx="3962398" cy="957941"/>
          </a:xfrm>
        </p:grpSpPr>
        <p:sp>
          <p:nvSpPr>
            <p:cNvPr id="4" name="Rectangle 3"/>
            <p:cNvSpPr/>
            <p:nvPr/>
          </p:nvSpPr>
          <p:spPr>
            <a:xfrm>
              <a:off x="794655" y="1480455"/>
              <a:ext cx="3897086" cy="88174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Rectangle 2"/>
            <p:cNvSpPr/>
            <p:nvPr/>
          </p:nvSpPr>
          <p:spPr>
            <a:xfrm>
              <a:off x="729343" y="1404257"/>
              <a:ext cx="3897086" cy="881743"/>
            </a:xfrm>
            <a:prstGeom prst="rect">
              <a:avLst/>
            </a:prstGeom>
            <a:gradFill>
              <a:gsLst>
                <a:gs pos="42000">
                  <a:schemeClr val="tx2">
                    <a:lumMod val="50000"/>
                  </a:schemeClr>
                </a:gs>
                <a:gs pos="98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6" name="TextBox 5"/>
          <p:cNvSpPr txBox="1"/>
          <p:nvPr/>
        </p:nvSpPr>
        <p:spPr>
          <a:xfrm>
            <a:off x="957932" y="1344372"/>
            <a:ext cx="3080657" cy="523220"/>
          </a:xfrm>
          <a:prstGeom prst="rect">
            <a:avLst/>
          </a:prstGeom>
          <a:noFill/>
        </p:spPr>
        <p:txBody>
          <a:bodyPr wrap="square" rtlCol="0">
            <a:spAutoFit/>
          </a:bodyPr>
          <a:lstStyle/>
          <a:p>
            <a:r>
              <a:rPr lang="en-US" sz="2800" b="1" dirty="0" smtClean="0">
                <a:solidFill>
                  <a:schemeClr val="bg1"/>
                </a:solidFill>
              </a:rPr>
              <a:t>Define the Problem</a:t>
            </a:r>
            <a:endParaRPr lang="en-US" sz="2800" b="1" dirty="0">
              <a:solidFill>
                <a:schemeClr val="bg1"/>
              </a:solidFill>
            </a:endParaRPr>
          </a:p>
        </p:txBody>
      </p:sp>
      <p:sp>
        <p:nvSpPr>
          <p:cNvPr id="12" name="TextBox 11"/>
          <p:cNvSpPr txBox="1"/>
          <p:nvPr/>
        </p:nvSpPr>
        <p:spPr>
          <a:xfrm>
            <a:off x="4844143" y="1058091"/>
            <a:ext cx="4254138" cy="1015663"/>
          </a:xfrm>
          <a:prstGeom prst="rect">
            <a:avLst/>
          </a:prstGeom>
          <a:noFill/>
        </p:spPr>
        <p:txBody>
          <a:bodyPr wrap="square" rtlCol="0">
            <a:spAutoFit/>
          </a:bodyPr>
          <a:lstStyle/>
          <a:p>
            <a:pPr marL="342900" indent="-342900">
              <a:buFont typeface="Arial" pitchFamily="34" charset="0"/>
              <a:buChar char="•"/>
            </a:pPr>
            <a:r>
              <a:rPr lang="en-US" sz="2000" b="1" dirty="0" smtClean="0"/>
              <a:t>What’s the nature of the problem?</a:t>
            </a:r>
          </a:p>
          <a:p>
            <a:pPr marL="342900" indent="-342900">
              <a:buFont typeface="Arial" pitchFamily="34" charset="0"/>
              <a:buChar char="•"/>
            </a:pPr>
            <a:r>
              <a:rPr lang="en-US" sz="2000" b="1" dirty="0" smtClean="0"/>
              <a:t>Gather relevant information</a:t>
            </a:r>
          </a:p>
          <a:p>
            <a:pPr marL="342900" indent="-342900">
              <a:buFont typeface="Arial" pitchFamily="34" charset="0"/>
              <a:buChar char="•"/>
            </a:pPr>
            <a:r>
              <a:rPr lang="en-US" sz="2000" b="1" dirty="0" smtClean="0"/>
              <a:t>What decision must be made?</a:t>
            </a:r>
            <a:endParaRPr lang="en-US" sz="2000" b="1" dirty="0"/>
          </a:p>
        </p:txBody>
      </p:sp>
      <p:grpSp>
        <p:nvGrpSpPr>
          <p:cNvPr id="5" name="Group 4"/>
          <p:cNvGrpSpPr/>
          <p:nvPr/>
        </p:nvGrpSpPr>
        <p:grpSpPr>
          <a:xfrm>
            <a:off x="443891" y="2416018"/>
            <a:ext cx="8406191" cy="719715"/>
            <a:chOff x="443891" y="2416018"/>
            <a:chExt cx="8406191" cy="719715"/>
          </a:xfrm>
        </p:grpSpPr>
        <p:grpSp>
          <p:nvGrpSpPr>
            <p:cNvPr id="13" name="Group 12"/>
            <p:cNvGrpSpPr/>
            <p:nvPr/>
          </p:nvGrpSpPr>
          <p:grpSpPr>
            <a:xfrm>
              <a:off x="443891" y="2416018"/>
              <a:ext cx="4076082" cy="719715"/>
              <a:chOff x="729343" y="1404257"/>
              <a:chExt cx="3962398" cy="957941"/>
            </a:xfrm>
          </p:grpSpPr>
          <p:sp>
            <p:nvSpPr>
              <p:cNvPr id="14" name="Rectangle 13"/>
              <p:cNvSpPr/>
              <p:nvPr/>
            </p:nvSpPr>
            <p:spPr>
              <a:xfrm>
                <a:off x="794655" y="1480455"/>
                <a:ext cx="3897086" cy="88174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 name="Rectangle 14"/>
              <p:cNvSpPr/>
              <p:nvPr/>
            </p:nvSpPr>
            <p:spPr>
              <a:xfrm>
                <a:off x="729343" y="1404257"/>
                <a:ext cx="3897086" cy="881743"/>
              </a:xfrm>
              <a:prstGeom prst="rect">
                <a:avLst/>
              </a:prstGeom>
              <a:gradFill>
                <a:gsLst>
                  <a:gs pos="42000">
                    <a:schemeClr val="tx2">
                      <a:lumMod val="50000"/>
                    </a:schemeClr>
                  </a:gs>
                  <a:gs pos="98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TextBox 15"/>
            <p:cNvSpPr txBox="1"/>
            <p:nvPr/>
          </p:nvSpPr>
          <p:spPr>
            <a:xfrm>
              <a:off x="574073" y="2520056"/>
              <a:ext cx="3825217" cy="523220"/>
            </a:xfrm>
            <a:prstGeom prst="rect">
              <a:avLst/>
            </a:prstGeom>
            <a:noFill/>
          </p:spPr>
          <p:txBody>
            <a:bodyPr wrap="square" rtlCol="0">
              <a:spAutoFit/>
            </a:bodyPr>
            <a:lstStyle/>
            <a:p>
              <a:pPr algn="ctr"/>
              <a:r>
                <a:rPr lang="en-US" sz="2800" b="1" dirty="0" smtClean="0">
                  <a:solidFill>
                    <a:schemeClr val="bg1"/>
                  </a:solidFill>
                </a:rPr>
                <a:t>Identify Alternatives</a:t>
              </a:r>
              <a:endParaRPr lang="en-US" sz="2800" b="1" dirty="0">
                <a:solidFill>
                  <a:schemeClr val="bg1"/>
                </a:solidFill>
              </a:endParaRPr>
            </a:p>
          </p:txBody>
        </p:sp>
        <p:sp>
          <p:nvSpPr>
            <p:cNvPr id="17" name="TextBox 16"/>
            <p:cNvSpPr txBox="1"/>
            <p:nvPr/>
          </p:nvSpPr>
          <p:spPr>
            <a:xfrm>
              <a:off x="4844139" y="2593013"/>
              <a:ext cx="4005943" cy="400110"/>
            </a:xfrm>
            <a:prstGeom prst="rect">
              <a:avLst/>
            </a:prstGeom>
            <a:noFill/>
          </p:spPr>
          <p:txBody>
            <a:bodyPr wrap="square" rtlCol="0">
              <a:spAutoFit/>
            </a:bodyPr>
            <a:lstStyle/>
            <a:p>
              <a:pPr marL="342900" indent="-342900">
                <a:buFont typeface="Arial" pitchFamily="34" charset="0"/>
                <a:buChar char="•"/>
              </a:pPr>
              <a:r>
                <a:rPr lang="en-US" sz="2000" b="1" dirty="0" smtClean="0"/>
                <a:t>Consider actions to take</a:t>
              </a:r>
              <a:endParaRPr lang="en-US" sz="2000" b="1" dirty="0"/>
            </a:p>
          </p:txBody>
        </p:sp>
      </p:grpSp>
      <p:grpSp>
        <p:nvGrpSpPr>
          <p:cNvPr id="8" name="Group 7"/>
          <p:cNvGrpSpPr/>
          <p:nvPr/>
        </p:nvGrpSpPr>
        <p:grpSpPr>
          <a:xfrm>
            <a:off x="443887" y="3605407"/>
            <a:ext cx="8417077" cy="727782"/>
            <a:chOff x="443887" y="3605407"/>
            <a:chExt cx="8417077" cy="727782"/>
          </a:xfrm>
        </p:grpSpPr>
        <p:grpSp>
          <p:nvGrpSpPr>
            <p:cNvPr id="19" name="Group 18"/>
            <p:cNvGrpSpPr/>
            <p:nvPr/>
          </p:nvGrpSpPr>
          <p:grpSpPr>
            <a:xfrm>
              <a:off x="443887" y="3613474"/>
              <a:ext cx="4076082" cy="719715"/>
              <a:chOff x="729343" y="1404257"/>
              <a:chExt cx="3962398" cy="957941"/>
            </a:xfrm>
          </p:grpSpPr>
          <p:sp>
            <p:nvSpPr>
              <p:cNvPr id="20" name="Rectangle 19"/>
              <p:cNvSpPr/>
              <p:nvPr/>
            </p:nvSpPr>
            <p:spPr>
              <a:xfrm>
                <a:off x="794655" y="1480455"/>
                <a:ext cx="3897086" cy="88174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Rectangle 20"/>
              <p:cNvSpPr/>
              <p:nvPr/>
            </p:nvSpPr>
            <p:spPr>
              <a:xfrm>
                <a:off x="729343" y="1404257"/>
                <a:ext cx="3897086" cy="881743"/>
              </a:xfrm>
              <a:prstGeom prst="rect">
                <a:avLst/>
              </a:prstGeom>
              <a:gradFill>
                <a:gsLst>
                  <a:gs pos="42000">
                    <a:schemeClr val="tx2">
                      <a:lumMod val="50000"/>
                    </a:schemeClr>
                  </a:gs>
                  <a:gs pos="98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2" name="TextBox 21"/>
            <p:cNvSpPr txBox="1"/>
            <p:nvPr/>
          </p:nvSpPr>
          <p:spPr>
            <a:xfrm>
              <a:off x="574069" y="3717512"/>
              <a:ext cx="3825217" cy="523220"/>
            </a:xfrm>
            <a:prstGeom prst="rect">
              <a:avLst/>
            </a:prstGeom>
            <a:noFill/>
          </p:spPr>
          <p:txBody>
            <a:bodyPr wrap="square" rtlCol="0">
              <a:spAutoFit/>
            </a:bodyPr>
            <a:lstStyle/>
            <a:p>
              <a:pPr algn="ctr"/>
              <a:r>
                <a:rPr lang="en-US" sz="2800" b="1" dirty="0" smtClean="0">
                  <a:solidFill>
                    <a:schemeClr val="bg1"/>
                  </a:solidFill>
                </a:rPr>
                <a:t>Weigh the Options</a:t>
              </a:r>
              <a:endParaRPr lang="en-US" sz="2800" b="1" dirty="0">
                <a:solidFill>
                  <a:schemeClr val="bg1"/>
                </a:solidFill>
              </a:endParaRPr>
            </a:p>
          </p:txBody>
        </p:sp>
        <p:sp>
          <p:nvSpPr>
            <p:cNvPr id="23" name="TextBox 22"/>
            <p:cNvSpPr txBox="1"/>
            <p:nvPr/>
          </p:nvSpPr>
          <p:spPr>
            <a:xfrm>
              <a:off x="4855021" y="3605407"/>
              <a:ext cx="4005943" cy="707886"/>
            </a:xfrm>
            <a:prstGeom prst="rect">
              <a:avLst/>
            </a:prstGeom>
            <a:noFill/>
          </p:spPr>
          <p:txBody>
            <a:bodyPr wrap="square" rtlCol="0">
              <a:spAutoFit/>
            </a:bodyPr>
            <a:lstStyle/>
            <a:p>
              <a:pPr marL="342900" indent="-342900">
                <a:buFont typeface="Arial" pitchFamily="34" charset="0"/>
                <a:buChar char="•"/>
              </a:pPr>
              <a:r>
                <a:rPr lang="en-US" sz="2000" b="1" dirty="0" smtClean="0"/>
                <a:t>Applicable BSA policies?</a:t>
              </a:r>
            </a:p>
            <a:p>
              <a:pPr marL="342900" indent="-342900">
                <a:buFont typeface="Arial" pitchFamily="34" charset="0"/>
                <a:buChar char="•"/>
              </a:pPr>
              <a:r>
                <a:rPr lang="en-US" sz="2000" b="1" dirty="0" smtClean="0"/>
                <a:t>Use your resources</a:t>
              </a:r>
              <a:endParaRPr lang="en-US" sz="2000" b="1" dirty="0"/>
            </a:p>
          </p:txBody>
        </p:sp>
      </p:grpSp>
      <p:grpSp>
        <p:nvGrpSpPr>
          <p:cNvPr id="9" name="Group 8"/>
          <p:cNvGrpSpPr/>
          <p:nvPr/>
        </p:nvGrpSpPr>
        <p:grpSpPr>
          <a:xfrm>
            <a:off x="432997" y="4791977"/>
            <a:ext cx="8417077" cy="727782"/>
            <a:chOff x="432997" y="4791977"/>
            <a:chExt cx="8417077" cy="727782"/>
          </a:xfrm>
        </p:grpSpPr>
        <p:grpSp>
          <p:nvGrpSpPr>
            <p:cNvPr id="25" name="Group 24"/>
            <p:cNvGrpSpPr/>
            <p:nvPr/>
          </p:nvGrpSpPr>
          <p:grpSpPr>
            <a:xfrm>
              <a:off x="432997" y="4800044"/>
              <a:ext cx="4076082" cy="719715"/>
              <a:chOff x="729343" y="1404257"/>
              <a:chExt cx="3962398" cy="957941"/>
            </a:xfrm>
          </p:grpSpPr>
          <p:sp>
            <p:nvSpPr>
              <p:cNvPr id="26" name="Rectangle 25"/>
              <p:cNvSpPr/>
              <p:nvPr/>
            </p:nvSpPr>
            <p:spPr>
              <a:xfrm>
                <a:off x="794655" y="1480455"/>
                <a:ext cx="3897086" cy="881743"/>
              </a:xfrm>
              <a:prstGeom prst="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7" name="Rectangle 26"/>
              <p:cNvSpPr/>
              <p:nvPr/>
            </p:nvSpPr>
            <p:spPr>
              <a:xfrm>
                <a:off x="729343" y="1404257"/>
                <a:ext cx="3897086" cy="881743"/>
              </a:xfrm>
              <a:prstGeom prst="rect">
                <a:avLst/>
              </a:prstGeom>
              <a:gradFill>
                <a:gsLst>
                  <a:gs pos="42000">
                    <a:schemeClr val="tx2">
                      <a:lumMod val="50000"/>
                    </a:schemeClr>
                  </a:gs>
                  <a:gs pos="98000">
                    <a:schemeClr val="accent1">
                      <a:tint val="50000"/>
                      <a:shade val="100000"/>
                      <a:satMod val="350000"/>
                    </a:schemeClr>
                  </a:gs>
                </a:gsLst>
                <a:lin ang="16200000" scaled="0"/>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8" name="TextBox 27"/>
            <p:cNvSpPr txBox="1"/>
            <p:nvPr/>
          </p:nvSpPr>
          <p:spPr>
            <a:xfrm>
              <a:off x="563179" y="4904082"/>
              <a:ext cx="3825217" cy="523220"/>
            </a:xfrm>
            <a:prstGeom prst="rect">
              <a:avLst/>
            </a:prstGeom>
            <a:noFill/>
          </p:spPr>
          <p:txBody>
            <a:bodyPr wrap="square" rtlCol="0">
              <a:spAutoFit/>
            </a:bodyPr>
            <a:lstStyle/>
            <a:p>
              <a:pPr algn="ctr"/>
              <a:r>
                <a:rPr lang="en-US" sz="2800" b="1" dirty="0" smtClean="0">
                  <a:solidFill>
                    <a:schemeClr val="bg1"/>
                  </a:solidFill>
                </a:rPr>
                <a:t>Take Action</a:t>
              </a:r>
              <a:endParaRPr lang="en-US" sz="2800" b="1" dirty="0">
                <a:solidFill>
                  <a:schemeClr val="bg1"/>
                </a:solidFill>
              </a:endParaRPr>
            </a:p>
          </p:txBody>
        </p:sp>
        <p:sp>
          <p:nvSpPr>
            <p:cNvPr id="29" name="TextBox 28"/>
            <p:cNvSpPr txBox="1"/>
            <p:nvPr/>
          </p:nvSpPr>
          <p:spPr>
            <a:xfrm>
              <a:off x="4844131" y="4791977"/>
              <a:ext cx="4005943" cy="707886"/>
            </a:xfrm>
            <a:prstGeom prst="rect">
              <a:avLst/>
            </a:prstGeom>
            <a:noFill/>
          </p:spPr>
          <p:txBody>
            <a:bodyPr wrap="square" rtlCol="0">
              <a:spAutoFit/>
            </a:bodyPr>
            <a:lstStyle/>
            <a:p>
              <a:pPr marL="342900" indent="-342900">
                <a:buFont typeface="Arial" pitchFamily="34" charset="0"/>
                <a:buChar char="•"/>
              </a:pPr>
              <a:r>
                <a:rPr lang="en-US" sz="2000" b="1" dirty="0" smtClean="0"/>
                <a:t>Implement best choice</a:t>
              </a:r>
            </a:p>
            <a:p>
              <a:pPr marL="342900" indent="-342900">
                <a:buFont typeface="Arial" pitchFamily="34" charset="0"/>
                <a:buChar char="•"/>
              </a:pPr>
              <a:r>
                <a:rPr lang="en-US" sz="2000" b="1" dirty="0" smtClean="0"/>
                <a:t>Fair and comprehensive</a:t>
              </a:r>
              <a:endParaRPr lang="en-US" sz="2000" b="1" dirty="0"/>
            </a:p>
          </p:txBody>
        </p:sp>
      </p:grpSp>
    </p:spTree>
    <p:extLst>
      <p:ext uri="{BB962C8B-B14F-4D97-AF65-F5344CB8AC3E}">
        <p14:creationId xmlns:p14="http://schemas.microsoft.com/office/powerpoint/2010/main" val="41700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a:t>
            </a:r>
          </a:p>
        </p:txBody>
      </p:sp>
      <p:sp>
        <p:nvSpPr>
          <p:cNvPr id="5" name="Content Placeholder 1"/>
          <p:cNvSpPr>
            <a:spLocks noGrp="1"/>
          </p:cNvSpPr>
          <p:nvPr>
            <p:ph idx="4294967295"/>
          </p:nvPr>
        </p:nvSpPr>
        <p:spPr>
          <a:xfrm>
            <a:off x="446326" y="960426"/>
            <a:ext cx="8229600" cy="4525962"/>
          </a:xfrm>
        </p:spPr>
        <p:txBody>
          <a:bodyPr>
            <a:noAutofit/>
          </a:bodyPr>
          <a:lstStyle/>
          <a:p>
            <a:pPr marL="45720" indent="0">
              <a:buNone/>
            </a:pPr>
            <a:r>
              <a:rPr lang="en-US" sz="1500" dirty="0"/>
              <a:t>It is the final night of NOAC.  You are the lodge Adviser attending with your staff adviser.  Eagle Scout lodge chief, Jim, and 7 other </a:t>
            </a:r>
            <a:r>
              <a:rPr lang="en-US" sz="1500" dirty="0" smtClean="0"/>
              <a:t>Arrowmen </a:t>
            </a:r>
            <a:r>
              <a:rPr lang="en-US" sz="1500" dirty="0"/>
              <a:t>are the youth.  It is 86 degrees in the dormitory rooms, with no air conditioning.  Three of your youth contingent carry blankets to the air-conditioned commons room down the hall to sleep on the sofas.</a:t>
            </a:r>
          </a:p>
          <a:p>
            <a:pPr marL="45720" indent="0">
              <a:buNone/>
            </a:pPr>
            <a:r>
              <a:rPr lang="en-US" sz="1500" dirty="0"/>
              <a:t> </a:t>
            </a:r>
          </a:p>
          <a:p>
            <a:pPr marL="45720" indent="0">
              <a:buNone/>
            </a:pPr>
            <a:r>
              <a:rPr lang="en-US" sz="1500" dirty="0"/>
              <a:t>Unbeknownst to you, lodge chief Jim and two </a:t>
            </a:r>
            <a:r>
              <a:rPr lang="en-US" sz="1500" dirty="0" smtClean="0"/>
              <a:t>Arrowmen </a:t>
            </a:r>
            <a:r>
              <a:rPr lang="en-US" sz="1500" dirty="0"/>
              <a:t>are up to “playing a prank” on the three soundly sleeping contingent members in the commons room.  They carefully stage the same photo for each one.  It consists of a view of the face, head and shoulders of each sleeping individual with several items strewn about:  a pornographic magazine opened to a nude photo of a woman is placed near the sleeping scout’s head.  Also in the photograph on the floor near the sofa are scattered such items as an open condom and wrapper, two empty beer bottles, an open pack of cigarettes, and a woman’s brassiere.</a:t>
            </a:r>
          </a:p>
          <a:p>
            <a:pPr marL="45720" indent="0">
              <a:buNone/>
            </a:pPr>
            <a:r>
              <a:rPr lang="en-US" sz="1500" dirty="0"/>
              <a:t> </a:t>
            </a:r>
          </a:p>
          <a:p>
            <a:pPr marL="45720" indent="0">
              <a:buNone/>
            </a:pPr>
            <a:r>
              <a:rPr lang="en-US" sz="1500" dirty="0"/>
              <a:t>As you are heading from NOAC to the airport the next morning, one of the victims, a 13 year old Eagle Scout, approaches you with tears in his eyes.  He shows you on his cell phone the illicitly taken photograph of himself on </a:t>
            </a:r>
            <a:r>
              <a:rPr lang="en-US" sz="1500" b="1" dirty="0"/>
              <a:t>Facebook</a:t>
            </a:r>
            <a:r>
              <a:rPr lang="en-US" sz="1500" dirty="0"/>
              <a:t> just as described above.  He has already called his father, a Mormon Bishop and council executive board member who incidentally is frantically trying to reach you!  You make inquiries of the other contingent members, and find out that the lodge chief was the instigator.  When you confront Jim, he sheepishly admits to the actions.  What should you do</a:t>
            </a:r>
            <a:r>
              <a:rPr lang="en-US" sz="1500" dirty="0" smtClean="0"/>
              <a:t>?</a:t>
            </a:r>
            <a:endParaRPr lang="en-US" sz="1500" dirty="0"/>
          </a:p>
        </p:txBody>
      </p:sp>
    </p:spTree>
    <p:extLst>
      <p:ext uri="{BB962C8B-B14F-4D97-AF65-F5344CB8AC3E}">
        <p14:creationId xmlns:p14="http://schemas.microsoft.com/office/powerpoint/2010/main" val="17971171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a:t>
            </a:r>
            <a:r>
              <a:rPr lang="en-US" dirty="0" smtClean="0"/>
              <a:t>1 - summary</a:t>
            </a:r>
            <a:endParaRPr lang="en-US" dirty="0"/>
          </a:p>
        </p:txBody>
      </p:sp>
      <p:sp>
        <p:nvSpPr>
          <p:cNvPr id="3" name="TextBox 2"/>
          <p:cNvSpPr txBox="1"/>
          <p:nvPr/>
        </p:nvSpPr>
        <p:spPr>
          <a:xfrm>
            <a:off x="279020" y="846264"/>
            <a:ext cx="8756120" cy="4762842"/>
          </a:xfrm>
          <a:prstGeom prst="rect">
            <a:avLst/>
          </a:prstGeom>
          <a:noFill/>
        </p:spPr>
        <p:txBody>
          <a:bodyPr wrap="square" rtlCol="0">
            <a:spAutoFit/>
          </a:bodyPr>
          <a:lstStyle/>
          <a:p>
            <a:pPr>
              <a:lnSpc>
                <a:spcPct val="150000"/>
              </a:lnSpc>
              <a:tabLst>
                <a:tab pos="1376363" algn="l"/>
              </a:tabLst>
            </a:pPr>
            <a:r>
              <a:rPr lang="en-US" sz="2100" b="1" dirty="0" smtClean="0">
                <a:solidFill>
                  <a:srgbClr val="0033CC"/>
                </a:solidFill>
              </a:rPr>
              <a:t>NOAC:</a:t>
            </a:r>
            <a:r>
              <a:rPr lang="en-US" sz="2100" b="1" dirty="0" smtClean="0"/>
              <a:t>	Three youth sleep on sofas in common area.</a:t>
            </a:r>
          </a:p>
          <a:p>
            <a:pPr>
              <a:lnSpc>
                <a:spcPct val="150000"/>
              </a:lnSpc>
              <a:spcBef>
                <a:spcPts val="600"/>
              </a:spcBef>
              <a:tabLst>
                <a:tab pos="1376363" algn="l"/>
              </a:tabLst>
            </a:pPr>
            <a:r>
              <a:rPr lang="en-US" sz="2100" b="1" dirty="0">
                <a:solidFill>
                  <a:srgbClr val="0033CC"/>
                </a:solidFill>
              </a:rPr>
              <a:t>Prank:</a:t>
            </a:r>
            <a:r>
              <a:rPr lang="en-US" sz="2100" b="1" dirty="0"/>
              <a:t>	</a:t>
            </a:r>
            <a:r>
              <a:rPr lang="en-US" sz="2100" b="1" dirty="0" smtClean="0"/>
              <a:t>Staged photos of each of the sleeping Scouts</a:t>
            </a:r>
          </a:p>
          <a:p>
            <a:pPr>
              <a:lnSpc>
                <a:spcPct val="150000"/>
              </a:lnSpc>
              <a:tabLst>
                <a:tab pos="1376363" algn="l"/>
              </a:tabLst>
            </a:pPr>
            <a:r>
              <a:rPr lang="en-US" sz="2100" b="1" dirty="0"/>
              <a:t>	</a:t>
            </a:r>
            <a:r>
              <a:rPr lang="en-US" sz="2100" b="1" dirty="0" smtClean="0"/>
              <a:t>Photos contain pornographic magazines, empty beer bottles, etc.</a:t>
            </a:r>
          </a:p>
          <a:p>
            <a:pPr>
              <a:lnSpc>
                <a:spcPct val="150000"/>
              </a:lnSpc>
              <a:tabLst>
                <a:tab pos="1376363" algn="l"/>
              </a:tabLst>
            </a:pPr>
            <a:r>
              <a:rPr lang="en-US" sz="2100" b="1" dirty="0"/>
              <a:t>	</a:t>
            </a:r>
            <a:r>
              <a:rPr lang="en-US" sz="2100" b="1" dirty="0" smtClean="0"/>
              <a:t>Photos posted on Facebook</a:t>
            </a:r>
          </a:p>
          <a:p>
            <a:pPr>
              <a:lnSpc>
                <a:spcPct val="150000"/>
              </a:lnSpc>
              <a:spcBef>
                <a:spcPts val="600"/>
              </a:spcBef>
              <a:tabLst>
                <a:tab pos="1376363" algn="l"/>
              </a:tabLst>
            </a:pPr>
            <a:r>
              <a:rPr lang="en-US" sz="2100" b="1" dirty="0">
                <a:solidFill>
                  <a:srgbClr val="0033CC"/>
                </a:solidFill>
              </a:rPr>
              <a:t>Culprits:</a:t>
            </a:r>
            <a:r>
              <a:rPr lang="en-US" sz="2100" b="1" dirty="0" smtClean="0"/>
              <a:t>	Lodge Chief and two others</a:t>
            </a:r>
          </a:p>
          <a:p>
            <a:pPr>
              <a:lnSpc>
                <a:spcPct val="150000"/>
              </a:lnSpc>
              <a:spcBef>
                <a:spcPts val="600"/>
              </a:spcBef>
              <a:tabLst>
                <a:tab pos="1376363" algn="l"/>
              </a:tabLst>
            </a:pPr>
            <a:r>
              <a:rPr lang="en-US" sz="2100" b="1" dirty="0">
                <a:solidFill>
                  <a:srgbClr val="0033CC"/>
                </a:solidFill>
              </a:rPr>
              <a:t>Discovery:</a:t>
            </a:r>
            <a:r>
              <a:rPr lang="en-US" sz="2100" b="1" dirty="0" smtClean="0"/>
              <a:t>	Victim (age 13) shows you photos on his phone</a:t>
            </a:r>
          </a:p>
          <a:p>
            <a:pPr>
              <a:lnSpc>
                <a:spcPct val="150000"/>
              </a:lnSpc>
              <a:tabLst>
                <a:tab pos="1376363" algn="l"/>
              </a:tabLst>
            </a:pPr>
            <a:r>
              <a:rPr lang="en-US" sz="2100" b="1" dirty="0" smtClean="0">
                <a:solidFill>
                  <a:srgbClr val="0033CC"/>
                </a:solidFill>
              </a:rPr>
              <a:t>Location</a:t>
            </a:r>
            <a:r>
              <a:rPr lang="en-US" sz="2100" b="1" dirty="0">
                <a:solidFill>
                  <a:srgbClr val="0033CC"/>
                </a:solidFill>
              </a:rPr>
              <a:t>:</a:t>
            </a:r>
            <a:r>
              <a:rPr lang="en-US" sz="2100" b="1" dirty="0" smtClean="0"/>
              <a:t>	Airport for the return trip</a:t>
            </a:r>
          </a:p>
          <a:p>
            <a:pPr>
              <a:lnSpc>
                <a:spcPct val="150000"/>
              </a:lnSpc>
              <a:spcBef>
                <a:spcPts val="600"/>
              </a:spcBef>
              <a:tabLst>
                <a:tab pos="1376363" algn="l"/>
              </a:tabLst>
            </a:pPr>
            <a:r>
              <a:rPr lang="en-US" sz="2100" b="1" dirty="0">
                <a:solidFill>
                  <a:srgbClr val="0033CC"/>
                </a:solidFill>
              </a:rPr>
              <a:t>Facts:</a:t>
            </a:r>
            <a:r>
              <a:rPr lang="en-US" sz="2100" b="1" dirty="0"/>
              <a:t>	Victim has called parent; parent trying to reach you</a:t>
            </a:r>
          </a:p>
          <a:p>
            <a:pPr>
              <a:lnSpc>
                <a:spcPct val="150000"/>
              </a:lnSpc>
              <a:tabLst>
                <a:tab pos="1376363" algn="l"/>
              </a:tabLst>
            </a:pPr>
            <a:r>
              <a:rPr lang="en-US" sz="2100" b="1" dirty="0"/>
              <a:t>	Lodge Chief admits </a:t>
            </a:r>
            <a:r>
              <a:rPr lang="en-US" sz="2100" b="1" dirty="0" smtClean="0"/>
              <a:t>guilt</a:t>
            </a:r>
            <a:endParaRPr lang="en-US" sz="2100" b="1" dirty="0"/>
          </a:p>
        </p:txBody>
      </p:sp>
      <p:sp>
        <p:nvSpPr>
          <p:cNvPr id="4" name="TextBox 3"/>
          <p:cNvSpPr txBox="1"/>
          <p:nvPr/>
        </p:nvSpPr>
        <p:spPr>
          <a:xfrm>
            <a:off x="4778508" y="5197991"/>
            <a:ext cx="3832492" cy="461665"/>
          </a:xfrm>
          <a:prstGeom prst="rect">
            <a:avLst/>
          </a:prstGeom>
          <a:solidFill>
            <a:schemeClr val="accent2">
              <a:lumMod val="40000"/>
              <a:lumOff val="60000"/>
            </a:schemeClr>
          </a:solidFill>
          <a:ln w="15875">
            <a:solidFill>
              <a:schemeClr val="tx2">
                <a:lumMod val="50000"/>
              </a:schemeClr>
            </a:solidFill>
          </a:ln>
        </p:spPr>
        <p:txBody>
          <a:bodyPr wrap="square" rtlCol="0">
            <a:spAutoFit/>
          </a:bodyPr>
          <a:lstStyle/>
          <a:p>
            <a:pPr algn="ctr"/>
            <a:r>
              <a:rPr lang="en-US" sz="2400" b="1" i="1" dirty="0" smtClean="0"/>
              <a:t>What actions do you take?</a:t>
            </a:r>
            <a:endParaRPr lang="en-US" sz="2400" b="1" i="1" dirty="0"/>
          </a:p>
        </p:txBody>
      </p:sp>
    </p:spTree>
    <p:extLst>
      <p:ext uri="{BB962C8B-B14F-4D97-AF65-F5344CB8AC3E}">
        <p14:creationId xmlns:p14="http://schemas.microsoft.com/office/powerpoint/2010/main" val="36561503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 discussion</a:t>
            </a:r>
          </a:p>
        </p:txBody>
      </p:sp>
      <p:sp>
        <p:nvSpPr>
          <p:cNvPr id="3" name="Content Placeholder 2"/>
          <p:cNvSpPr>
            <a:spLocks noGrp="1"/>
          </p:cNvSpPr>
          <p:nvPr>
            <p:ph idx="4294967295"/>
          </p:nvPr>
        </p:nvSpPr>
        <p:spPr>
          <a:xfrm>
            <a:off x="402782" y="1088558"/>
            <a:ext cx="8229600" cy="4343400"/>
          </a:xfrm>
        </p:spPr>
        <p:txBody>
          <a:bodyPr>
            <a:normAutofit fontScale="62500" lnSpcReduction="20000"/>
          </a:bodyPr>
          <a:lstStyle/>
          <a:p>
            <a:r>
              <a:rPr lang="en-US" b="1" u="sng" dirty="0">
                <a:solidFill>
                  <a:schemeClr val="accent2">
                    <a:lumMod val="50000"/>
                  </a:schemeClr>
                </a:solidFill>
              </a:rPr>
              <a:t>Defamation</a:t>
            </a:r>
            <a:r>
              <a:rPr lang="en-US" dirty="0"/>
              <a:t>: Defamation is the general term for a legal claim involving injury to one's reputation caused by false statements of fact.  This includes both libel and slander which are </a:t>
            </a:r>
            <a:r>
              <a:rPr lang="en-US" b="1" dirty="0"/>
              <a:t>false</a:t>
            </a:r>
            <a:r>
              <a:rPr lang="en-US" dirty="0"/>
              <a:t> statements. Truthful statements that harm another's reputation will not create liability for defamation (although they may open you up to other forms of liability if the information you publish is of a personal or highly private nature</a:t>
            </a:r>
            <a:r>
              <a:rPr lang="en-US" dirty="0" smtClean="0"/>
              <a:t>).</a:t>
            </a:r>
          </a:p>
          <a:p>
            <a:pPr marL="0" indent="0">
              <a:buNone/>
            </a:pPr>
            <a:endParaRPr lang="en-US" dirty="0" smtClean="0"/>
          </a:p>
          <a:p>
            <a:r>
              <a:rPr lang="en-US" b="1" u="sng" dirty="0">
                <a:solidFill>
                  <a:schemeClr val="accent2">
                    <a:lumMod val="50000"/>
                  </a:schemeClr>
                </a:solidFill>
              </a:rPr>
              <a:t>False Light:</a:t>
            </a:r>
            <a:r>
              <a:rPr lang="en-US" dirty="0"/>
              <a:t> False light is similar to defamation. Claims for false light generally involve </a:t>
            </a:r>
            <a:r>
              <a:rPr lang="en-US" b="1" dirty="0"/>
              <a:t>untrue or misleading implications</a:t>
            </a:r>
            <a:r>
              <a:rPr lang="en-US" dirty="0"/>
              <a:t> rather than directly false statements. For instance, an article about sex offenders illustrated with a photograph of an individual who is not, in fact, a sex offender could give rise to a false light claim, even if the article and photo caption never make the explicit false statement (i.e., identifying the person in the photo as a sex offender) that would support a defamation claim.</a:t>
            </a:r>
          </a:p>
          <a:p>
            <a:endParaRPr lang="en-US" dirty="0" smtClean="0"/>
          </a:p>
          <a:p>
            <a:endParaRPr lang="en-US" dirty="0"/>
          </a:p>
        </p:txBody>
      </p:sp>
    </p:spTree>
    <p:extLst>
      <p:ext uri="{BB962C8B-B14F-4D97-AF65-F5344CB8AC3E}">
        <p14:creationId xmlns:p14="http://schemas.microsoft.com/office/powerpoint/2010/main" val="3588649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 discussion </a:t>
            </a:r>
            <a:r>
              <a:rPr lang="en-US" sz="2800" dirty="0" smtClean="0"/>
              <a:t>(continued)</a:t>
            </a:r>
            <a:endParaRPr lang="en-US" sz="2800" dirty="0"/>
          </a:p>
        </p:txBody>
      </p:sp>
      <p:sp>
        <p:nvSpPr>
          <p:cNvPr id="3" name="Content Placeholder 2"/>
          <p:cNvSpPr>
            <a:spLocks noGrp="1"/>
          </p:cNvSpPr>
          <p:nvPr>
            <p:ph idx="4294967295"/>
          </p:nvPr>
        </p:nvSpPr>
        <p:spPr>
          <a:xfrm>
            <a:off x="446326" y="1286316"/>
            <a:ext cx="8229600" cy="3892550"/>
          </a:xfrm>
        </p:spPr>
        <p:txBody>
          <a:bodyPr>
            <a:normAutofit/>
          </a:bodyPr>
          <a:lstStyle/>
          <a:p>
            <a:pPr>
              <a:lnSpc>
                <a:spcPct val="107000"/>
              </a:lnSpc>
            </a:pPr>
            <a:r>
              <a:rPr lang="en-US" sz="2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About 21% of teens have been </a:t>
            </a:r>
            <a:r>
              <a:rPr lang="en-US" sz="2800" b="1" dirty="0">
                <a:solidFill>
                  <a:srgbClr val="FF0000"/>
                </a:solidFill>
                <a:latin typeface="Helvetica" panose="020B0604020202020204" pitchFamily="34" charset="0"/>
                <a:ea typeface="Calibri" panose="020F0502020204030204" pitchFamily="34" charset="0"/>
                <a:cs typeface="Times New Roman" panose="02020603050405020304" pitchFamily="18" charset="0"/>
              </a:rPr>
              <a:t>cyberbullied</a:t>
            </a:r>
            <a:r>
              <a:rPr lang="en-US" sz="2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 and about 15% admitted to </a:t>
            </a:r>
            <a:r>
              <a:rPr lang="en-US" sz="2800" b="1" dirty="0">
                <a:solidFill>
                  <a:srgbClr val="FF0000"/>
                </a:solidFill>
                <a:latin typeface="Helvetica" panose="020B0604020202020204" pitchFamily="34" charset="0"/>
                <a:ea typeface="Calibri" panose="020F0502020204030204" pitchFamily="34" charset="0"/>
                <a:cs typeface="Times New Roman" panose="02020603050405020304" pitchFamily="18" charset="0"/>
              </a:rPr>
              <a:t>cyberbullying others</a:t>
            </a:r>
            <a:r>
              <a:rPr lang="en-US" sz="2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 at some point in their lifetimes. Taken as a whole, it seems safe to conclude that about one out of every four teens has experienced cyberbullying, and about one out of every six teens has done it to others.</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787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#1 discussion</a:t>
            </a:r>
            <a:r>
              <a:rPr lang="en-US" sz="3200" dirty="0"/>
              <a:t> </a:t>
            </a:r>
            <a:r>
              <a:rPr lang="en-US" sz="3200" dirty="0" smtClean="0"/>
              <a:t> </a:t>
            </a:r>
            <a:r>
              <a:rPr lang="en-US" sz="2800" dirty="0" smtClean="0"/>
              <a:t>(continued)</a:t>
            </a:r>
            <a:endParaRPr lang="en-US" dirty="0"/>
          </a:p>
        </p:txBody>
      </p:sp>
      <p:sp>
        <p:nvSpPr>
          <p:cNvPr id="3" name="Content Placeholder 2"/>
          <p:cNvSpPr>
            <a:spLocks noGrp="1"/>
          </p:cNvSpPr>
          <p:nvPr>
            <p:ph idx="4294967295"/>
          </p:nvPr>
        </p:nvSpPr>
        <p:spPr>
          <a:xfrm>
            <a:off x="522528" y="816641"/>
            <a:ext cx="8229600" cy="4525962"/>
          </a:xfrm>
        </p:spPr>
        <p:txBody>
          <a:bodyPr>
            <a:noAutofit/>
          </a:bodyPr>
          <a:lstStyle/>
          <a:p>
            <a:pPr>
              <a:lnSpc>
                <a:spcPct val="107000"/>
              </a:lnSpc>
            </a:pP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Should it have been reported to local police?  Since it involves the internet, report to FBI</a:t>
            </a:r>
            <a:r>
              <a:rPr lang="en-US" sz="18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 </a:t>
            </a:r>
            <a:endParaRPr lang="en-US" sz="1800"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By leaving for another state is that illegal flight to avoid prosecution?  Could YOU be at risk of being charged with aiding and abetting illegal flight?</a:t>
            </a: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What does BSA require in ALL cases of abuse?  </a:t>
            </a:r>
            <a:r>
              <a:rPr lang="en-US" sz="1800" b="1" dirty="0">
                <a:solidFill>
                  <a:srgbClr val="333333"/>
                </a:solidFill>
                <a:latin typeface="Helvetica" panose="020B0604020202020204" pitchFamily="34" charset="0"/>
                <a:ea typeface="Calibri" panose="020F0502020204030204" pitchFamily="34" charset="0"/>
                <a:cs typeface="Times New Roman" panose="02020603050405020304" pitchFamily="18" charset="0"/>
              </a:rPr>
              <a:t>Report to Scout Executive</a:t>
            </a:r>
            <a:r>
              <a:rPr lang="en-US" sz="18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What should be done with the lodge chief?</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Counseling</a:t>
            </a:r>
            <a:r>
              <a:rPr lang="en-US" sz="16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Removal </a:t>
            </a:r>
            <a:r>
              <a:rPr lang="en-US" sz="16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from OA Officer position?</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Take </a:t>
            </a:r>
            <a:r>
              <a:rPr lang="en-US" sz="16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back his Eagle award?</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Kicked </a:t>
            </a:r>
            <a:r>
              <a:rPr lang="en-US" sz="16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out of Scouting</a:t>
            </a: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 </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18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What should be done with the victim(s)?</a:t>
            </a:r>
            <a:endParaRPr lang="en-US" sz="18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Counseling</a:t>
            </a:r>
            <a:r>
              <a:rPr lang="en-US" sz="16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pP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Speak </a:t>
            </a:r>
            <a:r>
              <a:rPr lang="en-US" sz="1600" dirty="0">
                <a:solidFill>
                  <a:srgbClr val="333333"/>
                </a:solidFill>
                <a:latin typeface="Helvetica" panose="020B0604020202020204" pitchFamily="34" charset="0"/>
                <a:ea typeface="Calibri" panose="020F0502020204030204" pitchFamily="34" charset="0"/>
                <a:cs typeface="Times New Roman" panose="02020603050405020304" pitchFamily="18" charset="0"/>
              </a:rPr>
              <a:t>directly with parents?  Have SE speak to parents</a:t>
            </a:r>
            <a:r>
              <a:rPr lang="en-US" sz="1600" dirty="0" smtClean="0">
                <a:solidFill>
                  <a:srgbClr val="333333"/>
                </a:solidFill>
                <a:latin typeface="Helvetica" panose="020B0604020202020204" pitchFamily="34" charset="0"/>
                <a:ea typeface="Calibri" panose="020F0502020204030204" pitchFamily="34" charset="0"/>
                <a:cs typeface="Times New Roman" panose="02020603050405020304" pitchFamily="18" charset="0"/>
              </a:rPr>
              <a:t>?</a:t>
            </a:r>
            <a:endParaRPr lang="en-US" sz="16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09424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Scenario #2</a:t>
            </a:r>
          </a:p>
        </p:txBody>
      </p:sp>
      <p:sp>
        <p:nvSpPr>
          <p:cNvPr id="3" name="Content Placeholder 2"/>
          <p:cNvSpPr>
            <a:spLocks noGrp="1"/>
          </p:cNvSpPr>
          <p:nvPr>
            <p:ph idx="4294967295"/>
          </p:nvPr>
        </p:nvSpPr>
        <p:spPr>
          <a:xfrm>
            <a:off x="446326" y="990823"/>
            <a:ext cx="8229600" cy="4525962"/>
          </a:xfrm>
        </p:spPr>
        <p:txBody>
          <a:bodyPr>
            <a:normAutofit fontScale="55000" lnSpcReduction="20000"/>
          </a:bodyPr>
          <a:lstStyle/>
          <a:p>
            <a:pPr>
              <a:lnSpc>
                <a:spcPct val="107000"/>
              </a:lnSpc>
            </a:pPr>
            <a:r>
              <a:rPr lang="en-US" sz="3800" dirty="0">
                <a:ea typeface="Calibri" panose="020F0502020204030204" pitchFamily="34" charset="0"/>
                <a:cs typeface="Times New Roman" panose="02020603050405020304" pitchFamily="18" charset="0"/>
              </a:rPr>
              <a:t>It is the last night of NOAC.  You are the contingent leader.  Your lodge chief thought it might be funny to trap one of the younger Arrowmen in a revolving door.  He tries to do this by inserting his foot between the door and the frame, only to receive intense sudden pain in his toes.  You are summoned to the scene, and after postponing to scold the lodge chief privately for his stupid mischievous activity, you take him to the infirmary.   The doctor says he suspects a broken toe, but would need </a:t>
            </a:r>
            <a:r>
              <a:rPr lang="en-US" sz="3800" dirty="0" smtClean="0">
                <a:ea typeface="Calibri" panose="020F0502020204030204" pitchFamily="34" charset="0"/>
                <a:cs typeface="Times New Roman" panose="02020603050405020304" pitchFamily="18" charset="0"/>
              </a:rPr>
              <a:t>X-rays </a:t>
            </a:r>
            <a:r>
              <a:rPr lang="en-US" sz="3800" dirty="0">
                <a:ea typeface="Calibri" panose="020F0502020204030204" pitchFamily="34" charset="0"/>
                <a:cs typeface="Times New Roman" panose="02020603050405020304" pitchFamily="18" charset="0"/>
              </a:rPr>
              <a:t>for a definitive diagnosis.  X-rays are NOT covered on the NOAC insurance, and he would need a payment of </a:t>
            </a:r>
            <a:r>
              <a:rPr lang="en-US" sz="3800" b="1" dirty="0">
                <a:ea typeface="Calibri" panose="020F0502020204030204" pitchFamily="34" charset="0"/>
                <a:cs typeface="Times New Roman" panose="02020603050405020304" pitchFamily="18" charset="0"/>
              </a:rPr>
              <a:t>$200</a:t>
            </a:r>
            <a:r>
              <a:rPr lang="en-US" sz="3800" dirty="0">
                <a:ea typeface="Calibri" panose="020F0502020204030204" pitchFamily="34" charset="0"/>
                <a:cs typeface="Times New Roman" panose="02020603050405020304" pitchFamily="18" charset="0"/>
              </a:rPr>
              <a:t> </a:t>
            </a:r>
            <a:r>
              <a:rPr lang="en-US" sz="3800" b="1" dirty="0">
                <a:ea typeface="Calibri" panose="020F0502020204030204" pitchFamily="34" charset="0"/>
                <a:cs typeface="Times New Roman" panose="02020603050405020304" pitchFamily="18" charset="0"/>
              </a:rPr>
              <a:t>in</a:t>
            </a:r>
            <a:r>
              <a:rPr lang="en-US" sz="3800" dirty="0">
                <a:ea typeface="Calibri" panose="020F0502020204030204" pitchFamily="34" charset="0"/>
                <a:cs typeface="Times New Roman" panose="02020603050405020304" pitchFamily="18" charset="0"/>
              </a:rPr>
              <a:t> </a:t>
            </a:r>
            <a:r>
              <a:rPr lang="en-US" sz="3800" b="1" dirty="0">
                <a:ea typeface="Calibri" panose="020F0502020204030204" pitchFamily="34" charset="0"/>
                <a:cs typeface="Times New Roman" panose="02020603050405020304" pitchFamily="18" charset="0"/>
              </a:rPr>
              <a:t>cash</a:t>
            </a:r>
            <a:r>
              <a:rPr lang="en-US" sz="3800" dirty="0">
                <a:ea typeface="Calibri" panose="020F0502020204030204" pitchFamily="34" charset="0"/>
                <a:cs typeface="Times New Roman" panose="02020603050405020304" pitchFamily="18" charset="0"/>
              </a:rPr>
              <a:t>.</a:t>
            </a:r>
            <a:endParaRPr lang="en-US" sz="2600" dirty="0">
              <a:ea typeface="Calibri" panose="020F0502020204030204" pitchFamily="34" charset="0"/>
              <a:cs typeface="Times New Roman" panose="02020603050405020304" pitchFamily="18" charset="0"/>
            </a:endParaRPr>
          </a:p>
          <a:p>
            <a:pPr marL="0" indent="0">
              <a:lnSpc>
                <a:spcPct val="107000"/>
              </a:lnSpc>
              <a:buNone/>
            </a:pPr>
            <a:endParaRPr lang="en-US" sz="2600" dirty="0">
              <a:ea typeface="Calibri" panose="020F0502020204030204" pitchFamily="34" charset="0"/>
              <a:cs typeface="Times New Roman" panose="02020603050405020304" pitchFamily="18" charset="0"/>
            </a:endParaRPr>
          </a:p>
          <a:p>
            <a:pPr>
              <a:lnSpc>
                <a:spcPct val="107000"/>
              </a:lnSpc>
            </a:pPr>
            <a:r>
              <a:rPr lang="en-US" sz="3800" dirty="0">
                <a:ea typeface="Calibri" panose="020F0502020204030204" pitchFamily="34" charset="0"/>
                <a:cs typeface="Times New Roman" panose="02020603050405020304" pitchFamily="18" charset="0"/>
              </a:rPr>
              <a:t>What do you do?</a:t>
            </a:r>
            <a:endParaRPr lang="en-US" sz="2600" dirty="0">
              <a:ea typeface="Calibri" panose="020F0502020204030204" pitchFamily="34" charset="0"/>
              <a:cs typeface="Times New Roman" panose="02020603050405020304" pitchFamily="18" charset="0"/>
            </a:endParaRPr>
          </a:p>
          <a:p>
            <a:pPr marL="0" indent="0">
              <a:lnSpc>
                <a:spcPct val="107000"/>
              </a:lnSpc>
              <a:buNone/>
            </a:pPr>
            <a:endParaRPr lang="en-US" sz="2600" dirty="0">
              <a:ea typeface="Calibri" panose="020F0502020204030204" pitchFamily="34" charset="0"/>
              <a:cs typeface="Times New Roman" panose="02020603050405020304" pitchFamily="18" charset="0"/>
            </a:endParaRPr>
          </a:p>
          <a:p>
            <a:pPr>
              <a:lnSpc>
                <a:spcPct val="107000"/>
              </a:lnSpc>
            </a:pPr>
            <a:r>
              <a:rPr lang="en-US" sz="3800" dirty="0">
                <a:ea typeface="Calibri" panose="020F0502020204030204" pitchFamily="34" charset="0"/>
                <a:cs typeface="Times New Roman" panose="02020603050405020304" pitchFamily="18" charset="0"/>
              </a:rPr>
              <a:t>What if anything should be done or said to the lodge chief for his intended prank?</a:t>
            </a:r>
            <a:endParaRPr lang="en-US" sz="2600" dirty="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834303375"/>
      </p:ext>
    </p:extLst>
  </p:cSld>
  <p:clrMapOvr>
    <a:masterClrMapping/>
  </p:clrMapOvr>
  <p:timing>
    <p:tnLst>
      <p:par>
        <p:cTn id="1" dur="indefinite" restart="never" nodeType="tmRoot"/>
      </p:par>
    </p:tnLst>
  </p:timing>
</p:sld>
</file>

<file path=ppt/theme/theme1.xml><?xml version="1.0" encoding="utf-8"?>
<a:theme xmlns:a="http://schemas.openxmlformats.org/drawingml/2006/main" name="NOAC_Powerpoint_R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NOAC_Powerpoint_Blue</Template>
  <TotalTime>763</TotalTime>
  <Words>1934</Words>
  <Application>Microsoft Office PowerPoint</Application>
  <PresentationFormat>On-screen Show (4:3)</PresentationFormat>
  <Paragraphs>202</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NOAC_Powerpoint_Red</vt:lpstr>
      <vt:lpstr>Making Better Decisions</vt:lpstr>
      <vt:lpstr>Session Objectives</vt:lpstr>
      <vt:lpstr>Decision Making Steps</vt:lpstr>
      <vt:lpstr>Scenario #1</vt:lpstr>
      <vt:lpstr>Scenario #1 - summary</vt:lpstr>
      <vt:lpstr>Scenario #1 discussion</vt:lpstr>
      <vt:lpstr>Scenario #1 discussion (continued)</vt:lpstr>
      <vt:lpstr>Scenario #1 discussion  (continued)</vt:lpstr>
      <vt:lpstr>Scenario #2</vt:lpstr>
      <vt:lpstr>Scenario #2 - summary</vt:lpstr>
      <vt:lpstr>Scenario #2 discussion</vt:lpstr>
      <vt:lpstr>Scenario #3</vt:lpstr>
      <vt:lpstr>Scenario #3 - summary</vt:lpstr>
      <vt:lpstr>Scenario #3 discussion</vt:lpstr>
      <vt:lpstr>Scenario #4</vt:lpstr>
      <vt:lpstr>Scenario #4 - summary</vt:lpstr>
      <vt:lpstr>Quiz</vt:lpstr>
      <vt:lpstr>Out-of-council Elections</vt:lpstr>
      <vt:lpstr>Scenario #4 discussion</vt:lpstr>
      <vt:lpstr>Scenario #5</vt:lpstr>
      <vt:lpstr>Scenario #5 (continued)</vt:lpstr>
      <vt:lpstr>Scenario #5 - summary</vt:lpstr>
      <vt:lpstr>Scenario #5 discussion</vt:lpstr>
      <vt:lpstr>Scenario #6</vt:lpstr>
      <vt:lpstr>Scenario #6 (continued)</vt:lpstr>
      <vt:lpstr>Scenario #6 - summary</vt:lpstr>
      <vt:lpstr>Scenario #6 discussion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Noonan</dc:creator>
  <cp:lastModifiedBy>Steve Gaines</cp:lastModifiedBy>
  <cp:revision>50</cp:revision>
  <dcterms:created xsi:type="dcterms:W3CDTF">2015-05-27T03:53:15Z</dcterms:created>
  <dcterms:modified xsi:type="dcterms:W3CDTF">2015-07-24T02:26:26Z</dcterms:modified>
</cp:coreProperties>
</file>