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72"/>
  </p:normalViewPr>
  <p:slideViewPr>
    <p:cSldViewPr snapToGrid="0" snapToObjects="1"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987130"/>
            <a:ext cx="7772400" cy="773957"/>
          </a:xfrm>
        </p:spPr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087801"/>
            <a:ext cx="7772400" cy="660767"/>
          </a:xfrm>
        </p:spPr>
        <p:txBody>
          <a:bodyPr/>
          <a:lstStyle>
            <a:lvl1pPr marL="0" indent="0" algn="ctr">
              <a:buNone/>
              <a:defRPr b="0" i="0">
                <a:solidFill>
                  <a:schemeClr val="tx1">
                    <a:tint val="75000"/>
                  </a:schemeClr>
                </a:solidFill>
                <a:latin typeface="Museo Slab 300"/>
                <a:cs typeface="Museo Slab 3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360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Museo Sans 300"/>
                <a:cs typeface="Museo Sans 300"/>
              </a:defRPr>
            </a:lvl1pPr>
            <a:lvl2pPr>
              <a:defRPr b="0" i="0">
                <a:latin typeface="Museo Sans 300"/>
                <a:cs typeface="Museo Sans 300"/>
              </a:defRPr>
            </a:lvl2pPr>
            <a:lvl3pPr>
              <a:defRPr b="0" i="0">
                <a:latin typeface="Museo Sans 300"/>
                <a:cs typeface="Museo Sans 300"/>
              </a:defRPr>
            </a:lvl3pPr>
            <a:lvl4pPr>
              <a:defRPr b="0" i="0">
                <a:latin typeface="Museo Sans 300"/>
                <a:cs typeface="Museo Sans 300"/>
              </a:defRPr>
            </a:lvl4pPr>
            <a:lvl5pPr>
              <a:defRPr b="0" i="0">
                <a:latin typeface="Museo Sans 300"/>
                <a:cs typeface="Museo Sans 300"/>
              </a:defRPr>
            </a:lvl5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038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 b="0" i="0">
                <a:latin typeface="Museo Sans 300"/>
                <a:cs typeface="Museo Sans 300"/>
              </a:defRPr>
            </a:lvl1pPr>
            <a:lvl2pPr>
              <a:defRPr sz="2400" b="0" i="0">
                <a:latin typeface="Museo Sans 300"/>
                <a:cs typeface="Museo Sans 300"/>
              </a:defRPr>
            </a:lvl2pPr>
            <a:lvl3pPr>
              <a:defRPr sz="2000" b="0" i="0">
                <a:latin typeface="Museo Sans 300"/>
                <a:cs typeface="Museo Sans 300"/>
              </a:defRPr>
            </a:lvl3pPr>
            <a:lvl4pPr>
              <a:defRPr sz="1800" b="0" i="0">
                <a:latin typeface="Museo Sans 300"/>
                <a:cs typeface="Museo Sans 300"/>
              </a:defRPr>
            </a:lvl4pPr>
            <a:lvl5pPr>
              <a:defRPr sz="1800" b="0" i="0">
                <a:latin typeface="Museo Sans 300"/>
                <a:cs typeface="Museo Sans 30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 b="0" i="0">
                <a:latin typeface="Museo Sans 300"/>
                <a:cs typeface="Museo Sans 300"/>
              </a:defRPr>
            </a:lvl1pPr>
            <a:lvl2pPr>
              <a:defRPr sz="2400" b="0" i="0">
                <a:latin typeface="Museo Sans 300"/>
                <a:cs typeface="Museo Sans 300"/>
              </a:defRPr>
            </a:lvl2pPr>
            <a:lvl3pPr>
              <a:defRPr sz="2000" b="0" i="0">
                <a:latin typeface="Museo Sans 300"/>
                <a:cs typeface="Museo Sans 300"/>
              </a:defRPr>
            </a:lvl3pPr>
            <a:lvl4pPr>
              <a:defRPr sz="1800" b="0" i="0">
                <a:latin typeface="Museo Sans 300"/>
                <a:cs typeface="Museo Sans 300"/>
              </a:defRPr>
            </a:lvl4pPr>
            <a:lvl5pPr>
              <a:defRPr sz="1800" b="0" i="0">
                <a:latin typeface="Museo Sans 300"/>
                <a:cs typeface="Museo Sans 30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183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45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690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000" b="0" i="0" kern="1200">
          <a:solidFill>
            <a:schemeClr val="tx1"/>
          </a:solidFill>
          <a:latin typeface="Museo Slab 700"/>
          <a:ea typeface="+mj-ea"/>
          <a:cs typeface="Museo Slab 70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chemeClr val="tx1"/>
          </a:solidFill>
          <a:latin typeface="Museo Sans 300"/>
          <a:ea typeface="+mn-ea"/>
          <a:cs typeface="Museo Sans 30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tx1"/>
          </a:solidFill>
          <a:latin typeface="Museo Sans 300"/>
          <a:ea typeface="+mn-ea"/>
          <a:cs typeface="Museo Sans 30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Museo Sans 300"/>
          <a:ea typeface="+mn-ea"/>
          <a:cs typeface="Museo Sans 30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Museo Sans 300"/>
          <a:ea typeface="+mn-ea"/>
          <a:cs typeface="Museo Sans 30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Museo Sans 300"/>
          <a:ea typeface="+mn-ea"/>
          <a:cs typeface="Museo Sans 30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6449" y="4006921"/>
            <a:ext cx="728904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Mega-Lodge Administration:</a:t>
            </a:r>
          </a:p>
          <a:p>
            <a:r>
              <a:rPr lang="en-US" sz="4800" dirty="0" smtClean="0"/>
              <a:t>Logistics &amp; Organization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567513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&amp; Icebreaker</a:t>
            </a:r>
          </a:p>
          <a:p>
            <a:r>
              <a:rPr lang="en-US" dirty="0" smtClean="0"/>
              <a:t>Your name</a:t>
            </a:r>
          </a:p>
          <a:p>
            <a:r>
              <a:rPr lang="en-US" dirty="0" smtClean="0"/>
              <a:t>Your lodge</a:t>
            </a:r>
          </a:p>
          <a:p>
            <a:r>
              <a:rPr lang="en-US" dirty="0" smtClean="0"/>
              <a:t>How many members </a:t>
            </a:r>
            <a:r>
              <a:rPr lang="en-US" smtClean="0"/>
              <a:t>are in your </a:t>
            </a:r>
            <a:r>
              <a:rPr lang="en-US" dirty="0" smtClean="0"/>
              <a:t>lodge?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50541" y="199912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930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Your Membership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Now, how many are </a:t>
            </a:r>
            <a:r>
              <a:rPr lang="en-US" u="sng" dirty="0" smtClean="0"/>
              <a:t>really</a:t>
            </a:r>
            <a:r>
              <a:rPr lang="en-US" dirty="0" smtClean="0"/>
              <a:t> in your lodge?</a:t>
            </a:r>
          </a:p>
          <a:p>
            <a:r>
              <a:rPr lang="en-US" dirty="0" smtClean="0"/>
              <a:t>Why do members come to functions?</a:t>
            </a:r>
            <a:endParaRPr lang="en-US" dirty="0"/>
          </a:p>
          <a:p>
            <a:pPr lvl="1"/>
            <a:r>
              <a:rPr lang="en-US" dirty="0" smtClean="0"/>
              <a:t>Why do others not come?</a:t>
            </a:r>
          </a:p>
          <a:p>
            <a:r>
              <a:rPr lang="en-US" dirty="0" smtClean="0"/>
              <a:t>Does your lodge have a </a:t>
            </a:r>
            <a:r>
              <a:rPr lang="en-US" u="sng" dirty="0" smtClean="0"/>
              <a:t>membership inventory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What is it?</a:t>
            </a:r>
          </a:p>
          <a:p>
            <a:pPr lvl="1"/>
            <a:r>
              <a:rPr lang="en-US" dirty="0" smtClean="0"/>
              <a:t>What should go in it?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4228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LLD</a:t>
            </a:r>
          </a:p>
          <a:p>
            <a:r>
              <a:rPr lang="en-US" dirty="0" smtClean="0"/>
              <a:t>NLS and NLATS</a:t>
            </a:r>
          </a:p>
          <a:p>
            <a:r>
              <a:rPr lang="en-US" dirty="0" err="1" smtClean="0"/>
              <a:t>Philmont</a:t>
            </a:r>
            <a:r>
              <a:rPr lang="en-US" dirty="0" smtClean="0"/>
              <a:t> Training Center</a:t>
            </a:r>
          </a:p>
          <a:p>
            <a:r>
              <a:rPr lang="en-US" dirty="0" smtClean="0"/>
              <a:t>Section Conclave</a:t>
            </a:r>
          </a:p>
          <a:p>
            <a:r>
              <a:rPr lang="en-US" dirty="0" smtClean="0"/>
              <a:t>NOAC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794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Organizing the Lodge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unique challenges to the mega-lodge?</a:t>
            </a:r>
          </a:p>
          <a:p>
            <a:pPr lvl="1"/>
            <a:r>
              <a:rPr lang="en-US" smtClean="0"/>
              <a:t>Compared to smaller </a:t>
            </a:r>
            <a:r>
              <a:rPr lang="en-US" dirty="0" smtClean="0"/>
              <a:t>lodges</a:t>
            </a:r>
          </a:p>
          <a:p>
            <a:r>
              <a:rPr lang="en-US" dirty="0" smtClean="0"/>
              <a:t>What functions should the lodge do? Chapters?</a:t>
            </a:r>
          </a:p>
          <a:p>
            <a:r>
              <a:rPr lang="en-US" dirty="0" smtClean="0"/>
              <a:t>How big a role should chapters have in the mega-lodge?</a:t>
            </a:r>
          </a:p>
          <a:p>
            <a:r>
              <a:rPr lang="en-US" dirty="0" smtClean="0"/>
              <a:t>How does your structure let you operate?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251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Thanks for coming!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183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 Training Resources and More Information Visit: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http://training.oa-bsa.org/noac2015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126301"/>
      </p:ext>
    </p:extLst>
  </p:cSld>
  <p:clrMapOvr>
    <a:masterClrMapping/>
  </p:clrMapOvr>
</p:sld>
</file>

<file path=ppt/theme/theme1.xml><?xml version="1.0" encoding="utf-8"?>
<a:theme xmlns:a="http://schemas.openxmlformats.org/drawingml/2006/main" name="NOAC_Powerpoint_Re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NOAC_Powerpoint_Blue</Template>
  <TotalTime>31</TotalTime>
  <Words>137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NOAC_Powerpoint_Red</vt:lpstr>
      <vt:lpstr>PowerPoint Presentation</vt:lpstr>
      <vt:lpstr>Welcome!</vt:lpstr>
      <vt:lpstr>Using Your Membership</vt:lpstr>
      <vt:lpstr>Training!</vt:lpstr>
      <vt:lpstr>Organizing the Lodge</vt:lpstr>
      <vt:lpstr>Thanks for coming!</vt:lpstr>
      <vt:lpstr>For Training Resources and More Information Visit: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J.W. Justice</dc:creator>
  <cp:lastModifiedBy>Jake Torpey</cp:lastModifiedBy>
  <cp:revision>7</cp:revision>
  <dcterms:created xsi:type="dcterms:W3CDTF">2015-07-10T17:58:57Z</dcterms:created>
  <dcterms:modified xsi:type="dcterms:W3CDTF">2015-07-13T15:42:36Z</dcterms:modified>
</cp:coreProperties>
</file>