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9" r:id="rId4"/>
    <p:sldId id="258" r:id="rId5"/>
    <p:sldId id="260" r:id="rId6"/>
    <p:sldId id="259" r:id="rId7"/>
    <p:sldId id="261" r:id="rId8"/>
    <p:sldId id="262" r:id="rId9"/>
    <p:sldId id="265" r:id="rId10"/>
    <p:sldId id="264" r:id="rId11"/>
    <p:sldId id="263" r:id="rId12"/>
    <p:sldId id="266" r:id="rId13"/>
    <p:sldId id="267" r:id="rId14"/>
    <p:sldId id="268"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3" d="100"/>
          <a:sy n="63" d="100"/>
        </p:scale>
        <p:origin x="1378"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939780" y="2865437"/>
            <a:ext cx="5518420" cy="1470025"/>
          </a:xfrm>
        </p:spPr>
        <p:txBody>
          <a:bodyPr/>
          <a:lstStyle>
            <a:lvl1pPr algn="r">
              <a:defRPr b="0" i="0">
                <a:latin typeface="Museo Slab 700"/>
                <a:cs typeface="Museo Slab 700"/>
              </a:defRPr>
            </a:lvl1pPr>
          </a:lstStyle>
          <a:p>
            <a:r>
              <a:rPr lang="en-US"/>
              <a:t>Click to edit Master title style</a:t>
            </a:r>
            <a:endParaRPr lang="en-US" dirty="0"/>
          </a:p>
        </p:txBody>
      </p:sp>
      <p:sp>
        <p:nvSpPr>
          <p:cNvPr id="3" name="Subtitle 2"/>
          <p:cNvSpPr>
            <a:spLocks noGrp="1"/>
          </p:cNvSpPr>
          <p:nvPr>
            <p:ph type="subTitle" idx="1"/>
          </p:nvPr>
        </p:nvSpPr>
        <p:spPr>
          <a:xfrm>
            <a:off x="2057400" y="4628183"/>
            <a:ext cx="6400800" cy="1752600"/>
          </a:xfrm>
        </p:spPr>
        <p:txBody>
          <a:bodyPr/>
          <a:lstStyle>
            <a:lvl1pPr marL="0" indent="0" algn="r">
              <a:buNone/>
              <a:defRPr b="0" i="0">
                <a:solidFill>
                  <a:schemeClr val="tx1">
                    <a:tint val="75000"/>
                  </a:schemeClr>
                </a:solidFill>
                <a:latin typeface="Museo Slab 300"/>
                <a:cs typeface="Museo Slab 30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964725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b="0" i="0">
                <a:latin typeface="Museo Slab 700"/>
                <a:cs typeface="Museo Slab 70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b="0" i="0">
                <a:latin typeface="Museo Sans 300"/>
                <a:cs typeface="Museo Sans 300"/>
              </a:defRPr>
            </a:lvl1pPr>
            <a:lvl2pPr>
              <a:defRPr b="0" i="0">
                <a:latin typeface="Museo Sans 300"/>
                <a:cs typeface="Museo Sans 300"/>
              </a:defRPr>
            </a:lvl2pPr>
            <a:lvl3pPr>
              <a:defRPr b="0" i="0">
                <a:latin typeface="Museo Sans 300"/>
                <a:cs typeface="Museo Sans 300"/>
              </a:defRPr>
            </a:lvl3pPr>
            <a:lvl4pPr>
              <a:defRPr b="0" i="0">
                <a:latin typeface="Museo Sans 300"/>
                <a:cs typeface="Museo Sans 300"/>
              </a:defRPr>
            </a:lvl4pPr>
            <a:lvl5pPr>
              <a:defRPr b="0" i="0">
                <a:latin typeface="Museo Sans 300"/>
                <a:cs typeface="Museo Sans 3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36125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83846" y="274638"/>
            <a:ext cx="6902953" cy="1143000"/>
          </a:xfrm>
        </p:spPr>
        <p:txBody>
          <a:bodyPr>
            <a:normAutofit/>
          </a:bodyPr>
          <a:lstStyle>
            <a:lvl1pPr algn="l">
              <a:defRPr sz="3600" b="0" i="0">
                <a:latin typeface="Museo Slab 700"/>
                <a:cs typeface="Museo Slab 70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b="0" i="0">
                <a:latin typeface="Museo Sans 300"/>
                <a:cs typeface="Museo Sans 300"/>
              </a:defRPr>
            </a:lvl1pPr>
            <a:lvl2pPr>
              <a:defRPr b="0" i="0">
                <a:latin typeface="Museo Sans 300"/>
                <a:cs typeface="Museo Sans 300"/>
              </a:defRPr>
            </a:lvl2pPr>
            <a:lvl3pPr>
              <a:defRPr b="0" i="0">
                <a:latin typeface="Museo Sans 300"/>
                <a:cs typeface="Museo Sans 300"/>
              </a:defRPr>
            </a:lvl3pPr>
            <a:lvl4pPr>
              <a:defRPr b="0" i="0">
                <a:latin typeface="Museo Sans 300"/>
                <a:cs typeface="Museo Sans 300"/>
              </a:defRPr>
            </a:lvl4pPr>
            <a:lvl5pPr>
              <a:defRPr b="0" i="0">
                <a:latin typeface="Museo Sans 300"/>
                <a:cs typeface="Museo Sans 3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625061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94526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457200" rtl="0" eaLnBrk="1" latinLnBrk="0" hangingPunct="1">
        <a:spcBef>
          <a:spcPct val="0"/>
        </a:spcBef>
        <a:buNone/>
        <a:defRPr sz="3600" b="0" i="0" kern="1200">
          <a:solidFill>
            <a:schemeClr val="tx1"/>
          </a:solidFill>
          <a:latin typeface="Museo Slab 700"/>
          <a:ea typeface="+mj-ea"/>
          <a:cs typeface="Museo Slab 700"/>
        </a:defRPr>
      </a:lvl1pPr>
    </p:titleStyle>
    <p:bodyStyle>
      <a:lvl1pPr marL="342900" indent="-342900" algn="l" defTabSz="457200" rtl="0" eaLnBrk="1" latinLnBrk="0" hangingPunct="1">
        <a:spcBef>
          <a:spcPct val="20000"/>
        </a:spcBef>
        <a:buFont typeface="Arial"/>
        <a:buChar char="•"/>
        <a:defRPr sz="3200" b="0" i="0" kern="1200">
          <a:solidFill>
            <a:schemeClr val="tx1"/>
          </a:solidFill>
          <a:latin typeface="Museo Sans 300"/>
          <a:ea typeface="+mn-ea"/>
          <a:cs typeface="Museo Sans 300"/>
        </a:defRPr>
      </a:lvl1pPr>
      <a:lvl2pPr marL="742950" indent="-285750" algn="l" defTabSz="457200" rtl="0" eaLnBrk="1" latinLnBrk="0" hangingPunct="1">
        <a:spcBef>
          <a:spcPct val="20000"/>
        </a:spcBef>
        <a:buFont typeface="Arial"/>
        <a:buChar char="–"/>
        <a:defRPr sz="2800" b="0" i="0" kern="1200">
          <a:solidFill>
            <a:schemeClr val="tx1"/>
          </a:solidFill>
          <a:latin typeface="Museo Sans 300"/>
          <a:ea typeface="+mn-ea"/>
          <a:cs typeface="Museo Sans 300"/>
        </a:defRPr>
      </a:lvl2pPr>
      <a:lvl3pPr marL="1143000" indent="-228600" algn="l" defTabSz="457200" rtl="0" eaLnBrk="1" latinLnBrk="0" hangingPunct="1">
        <a:spcBef>
          <a:spcPct val="20000"/>
        </a:spcBef>
        <a:buFont typeface="Arial"/>
        <a:buChar char="•"/>
        <a:defRPr sz="2400" b="0" i="0" kern="1200">
          <a:solidFill>
            <a:schemeClr val="tx1"/>
          </a:solidFill>
          <a:latin typeface="Museo Sans 300"/>
          <a:ea typeface="+mn-ea"/>
          <a:cs typeface="Museo Sans 300"/>
        </a:defRPr>
      </a:lvl3pPr>
      <a:lvl4pPr marL="16002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4pPr>
      <a:lvl5pPr marL="20574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dirty="0" err="1"/>
              <a:t>DimensionX</a:t>
            </a:r>
            <a:endParaRPr lang="en-US" sz="4000" b="1" dirty="0"/>
          </a:p>
        </p:txBody>
      </p:sp>
      <p:sp>
        <p:nvSpPr>
          <p:cNvPr id="3" name="Subtitle 2"/>
          <p:cNvSpPr>
            <a:spLocks noGrp="1"/>
          </p:cNvSpPr>
          <p:nvPr>
            <p:ph type="subTitle" idx="1"/>
          </p:nvPr>
        </p:nvSpPr>
        <p:spPr>
          <a:xfrm>
            <a:off x="2057400" y="3948249"/>
            <a:ext cx="6400800" cy="1752600"/>
          </a:xfrm>
        </p:spPr>
        <p:txBody>
          <a:bodyPr/>
          <a:lstStyle/>
          <a:p>
            <a:r>
              <a:rPr lang="en-US" i="1" dirty="0">
                <a:solidFill>
                  <a:srgbClr val="FF5050"/>
                </a:solidFill>
              </a:rPr>
              <a:t>Innovation in your hands</a:t>
            </a:r>
          </a:p>
        </p:txBody>
      </p:sp>
    </p:spTree>
    <p:extLst>
      <p:ext uri="{BB962C8B-B14F-4D97-AF65-F5344CB8AC3E}">
        <p14:creationId xmlns:p14="http://schemas.microsoft.com/office/powerpoint/2010/main" val="275267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5050"/>
                </a:solidFill>
              </a:rPr>
              <a:t>Creating </a:t>
            </a:r>
            <a:r>
              <a:rPr lang="en-US" dirty="0" err="1">
                <a:solidFill>
                  <a:srgbClr val="FF5050"/>
                </a:solidFill>
              </a:rPr>
              <a:t>LeaderX</a:t>
            </a:r>
            <a:endParaRPr lang="en-US" dirty="0">
              <a:solidFill>
                <a:srgbClr val="FF5050"/>
              </a:solidFill>
            </a:endParaRPr>
          </a:p>
        </p:txBody>
      </p:sp>
      <p:sp>
        <p:nvSpPr>
          <p:cNvPr id="3" name="Content Placeholder 2"/>
          <p:cNvSpPr>
            <a:spLocks noGrp="1"/>
          </p:cNvSpPr>
          <p:nvPr>
            <p:ph idx="1"/>
          </p:nvPr>
        </p:nvSpPr>
        <p:spPr>
          <a:xfrm>
            <a:off x="1054608" y="1783081"/>
            <a:ext cx="8229600" cy="3776471"/>
          </a:xfrm>
        </p:spPr>
        <p:txBody>
          <a:bodyPr>
            <a:normAutofit fontScale="92500" lnSpcReduction="20000"/>
          </a:bodyPr>
          <a:lstStyle/>
          <a:p>
            <a:r>
              <a:rPr lang="en-US" dirty="0"/>
              <a:t>Combine all Post-It notes from each stakeholder map to one according to their respective quadrant.</a:t>
            </a:r>
          </a:p>
          <a:p>
            <a:r>
              <a:rPr lang="en-US" dirty="0"/>
              <a:t>Begin to streamline the notes and draw out unique insights.</a:t>
            </a:r>
          </a:p>
          <a:p>
            <a:r>
              <a:rPr lang="en-US" dirty="0"/>
              <a:t>View the pain point from various vantage points.</a:t>
            </a:r>
          </a:p>
          <a:p>
            <a:r>
              <a:rPr lang="en-US" dirty="0"/>
              <a:t>Write down high-level themes that stand out in </a:t>
            </a:r>
            <a:r>
              <a:rPr lang="en-US" dirty="0" err="1"/>
              <a:t>LeaderX’s</a:t>
            </a:r>
            <a:r>
              <a:rPr lang="en-US" dirty="0"/>
              <a:t> map.</a:t>
            </a:r>
          </a:p>
          <a:p>
            <a:endParaRPr lang="en-US" dirty="0"/>
          </a:p>
        </p:txBody>
      </p:sp>
    </p:spTree>
    <p:extLst>
      <p:ext uri="{BB962C8B-B14F-4D97-AF65-F5344CB8AC3E}">
        <p14:creationId xmlns:p14="http://schemas.microsoft.com/office/powerpoint/2010/main" val="2307375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5050"/>
                </a:solidFill>
              </a:rPr>
              <a:t>Analyze post-it notes for insights </a:t>
            </a:r>
          </a:p>
        </p:txBody>
      </p:sp>
      <p:sp>
        <p:nvSpPr>
          <p:cNvPr id="3" name="Content Placeholder 2"/>
          <p:cNvSpPr>
            <a:spLocks noGrp="1"/>
          </p:cNvSpPr>
          <p:nvPr>
            <p:ph idx="1"/>
          </p:nvPr>
        </p:nvSpPr>
        <p:spPr>
          <a:xfrm>
            <a:off x="457200" y="1222248"/>
            <a:ext cx="8229600" cy="4525963"/>
          </a:xfrm>
        </p:spPr>
        <p:txBody>
          <a:bodyPr/>
          <a:lstStyle/>
          <a:p>
            <a:r>
              <a:rPr lang="en-US" dirty="0"/>
              <a:t>Connecting post-it notes with trends throughout the </a:t>
            </a:r>
            <a:r>
              <a:rPr lang="en-US" dirty="0" err="1"/>
              <a:t>LeaderX</a:t>
            </a:r>
            <a:r>
              <a:rPr lang="en-US" dirty="0"/>
              <a:t> map to capture </a:t>
            </a:r>
            <a:r>
              <a:rPr lang="en-US" dirty="0" err="1"/>
              <a:t>LeaderX’s</a:t>
            </a:r>
            <a:r>
              <a:rPr lang="en-US" dirty="0"/>
              <a:t> themes. </a:t>
            </a:r>
          </a:p>
          <a:p>
            <a:r>
              <a:rPr lang="en-US" dirty="0"/>
              <a:t>One way to “mix and match” ideas is to connect two or more post-it notes with words such as “and,” “because,” “but,” “with,” “without,” “despite.”</a:t>
            </a:r>
          </a:p>
        </p:txBody>
      </p:sp>
    </p:spTree>
    <p:extLst>
      <p:ext uri="{BB962C8B-B14F-4D97-AF65-F5344CB8AC3E}">
        <p14:creationId xmlns:p14="http://schemas.microsoft.com/office/powerpoint/2010/main" val="3514057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5050"/>
                </a:solidFill>
              </a:rPr>
              <a:t>Discover</a:t>
            </a:r>
          </a:p>
        </p:txBody>
      </p:sp>
      <p:sp>
        <p:nvSpPr>
          <p:cNvPr id="3" name="Content Placeholder 2"/>
          <p:cNvSpPr>
            <a:spLocks noGrp="1"/>
          </p:cNvSpPr>
          <p:nvPr>
            <p:ph idx="1"/>
          </p:nvPr>
        </p:nvSpPr>
        <p:spPr>
          <a:xfrm>
            <a:off x="798576" y="1283208"/>
            <a:ext cx="8229600" cy="4525963"/>
          </a:xfrm>
        </p:spPr>
        <p:txBody>
          <a:bodyPr>
            <a:normAutofit fontScale="92500" lnSpcReduction="20000"/>
          </a:bodyPr>
          <a:lstStyle/>
          <a:p>
            <a:r>
              <a:rPr lang="en-US" dirty="0"/>
              <a:t>Create as many new and crazy ideas for solving the pain point as possible.</a:t>
            </a:r>
          </a:p>
          <a:p>
            <a:r>
              <a:rPr lang="en-US" dirty="0"/>
              <a:t>Brainstorming new ideas through the viewpoint of </a:t>
            </a:r>
            <a:r>
              <a:rPr lang="en-US" dirty="0" err="1"/>
              <a:t>LeaderX</a:t>
            </a:r>
            <a:r>
              <a:rPr lang="en-US" dirty="0"/>
              <a:t>.</a:t>
            </a:r>
          </a:p>
          <a:p>
            <a:r>
              <a:rPr lang="en-US" dirty="0"/>
              <a:t>Produce quantity over quality of ideas.</a:t>
            </a:r>
          </a:p>
          <a:p>
            <a:r>
              <a:rPr lang="en-US" dirty="0"/>
              <a:t>Brainstorming Tips</a:t>
            </a:r>
          </a:p>
          <a:p>
            <a:pPr lvl="1"/>
            <a:r>
              <a:rPr lang="en-US" dirty="0"/>
              <a:t>Defer judgement on new ideas</a:t>
            </a:r>
          </a:p>
          <a:p>
            <a:pPr lvl="1"/>
            <a:r>
              <a:rPr lang="en-US" dirty="0"/>
              <a:t>Encourage wild ideas</a:t>
            </a:r>
          </a:p>
          <a:p>
            <a:pPr lvl="1"/>
            <a:r>
              <a:rPr lang="en-US" dirty="0"/>
              <a:t>Build upon the ideas of others</a:t>
            </a:r>
          </a:p>
          <a:p>
            <a:pPr lvl="1"/>
            <a:r>
              <a:rPr lang="en-US" dirty="0"/>
              <a:t>Celebrate all ideas</a:t>
            </a:r>
          </a:p>
          <a:p>
            <a:endParaRPr lang="en-US" dirty="0"/>
          </a:p>
        </p:txBody>
      </p:sp>
    </p:spTree>
    <p:extLst>
      <p:ext uri="{BB962C8B-B14F-4D97-AF65-F5344CB8AC3E}">
        <p14:creationId xmlns:p14="http://schemas.microsoft.com/office/powerpoint/2010/main" val="626130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5050"/>
                </a:solidFill>
              </a:rPr>
              <a:t>Moving on with LeaderX</a:t>
            </a:r>
          </a:p>
        </p:txBody>
      </p:sp>
      <p:sp>
        <p:nvSpPr>
          <p:cNvPr id="3" name="Content Placeholder 2"/>
          <p:cNvSpPr>
            <a:spLocks noGrp="1"/>
          </p:cNvSpPr>
          <p:nvPr>
            <p:ph idx="1"/>
          </p:nvPr>
        </p:nvSpPr>
        <p:spPr>
          <a:xfrm>
            <a:off x="914400" y="1722121"/>
            <a:ext cx="8229600" cy="3874008"/>
          </a:xfrm>
        </p:spPr>
        <p:txBody>
          <a:bodyPr>
            <a:normAutofit fontScale="85000" lnSpcReduction="20000"/>
          </a:bodyPr>
          <a:lstStyle/>
          <a:p>
            <a:r>
              <a:rPr lang="en-US" dirty="0"/>
              <a:t>LeaderX and creative leadership does not end when your group agrees upon a solution.</a:t>
            </a:r>
          </a:p>
          <a:p>
            <a:r>
              <a:rPr lang="en-US" dirty="0"/>
              <a:t>Develop an action plan for making your idea work in the real world.</a:t>
            </a:r>
          </a:p>
          <a:p>
            <a:r>
              <a:rPr lang="en-US" dirty="0"/>
              <a:t>The success of this process relies upon an ongoing LeaderX mindset that focuses on continual empathy that seeks to “understand those you serve.”</a:t>
            </a:r>
          </a:p>
          <a:p>
            <a:r>
              <a:rPr lang="en-US" dirty="0"/>
              <a:t>Build a vision for implementing your idea; what does your future success look like?</a:t>
            </a:r>
          </a:p>
        </p:txBody>
      </p:sp>
    </p:spTree>
    <p:extLst>
      <p:ext uri="{BB962C8B-B14F-4D97-AF65-F5344CB8AC3E}">
        <p14:creationId xmlns:p14="http://schemas.microsoft.com/office/powerpoint/2010/main" val="1067230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798"/>
            <a:ext cx="8229600" cy="1143000"/>
          </a:xfrm>
        </p:spPr>
        <p:txBody>
          <a:bodyPr/>
          <a:lstStyle/>
          <a:p>
            <a:r>
              <a:rPr lang="en-US" dirty="0">
                <a:solidFill>
                  <a:srgbClr val="FF5050"/>
                </a:solidFill>
              </a:rPr>
              <a:t>Reflections</a:t>
            </a:r>
          </a:p>
        </p:txBody>
      </p:sp>
      <p:sp>
        <p:nvSpPr>
          <p:cNvPr id="3" name="Content Placeholder 2"/>
          <p:cNvSpPr>
            <a:spLocks noGrp="1"/>
          </p:cNvSpPr>
          <p:nvPr>
            <p:ph idx="1"/>
          </p:nvPr>
        </p:nvSpPr>
        <p:spPr>
          <a:xfrm>
            <a:off x="824484" y="933324"/>
            <a:ext cx="7495032" cy="4525963"/>
          </a:xfrm>
        </p:spPr>
        <p:txBody>
          <a:bodyPr>
            <a:noAutofit/>
          </a:bodyPr>
          <a:lstStyle/>
          <a:p>
            <a:pPr marL="0" indent="0" algn="ctr">
              <a:buNone/>
            </a:pPr>
            <a:r>
              <a:rPr lang="en-US" sz="2200" b="1" i="1" dirty="0"/>
              <a:t>“Failure isn’t fatal, but failure to change might be.” </a:t>
            </a:r>
          </a:p>
          <a:p>
            <a:pPr marL="0" indent="0" algn="ctr">
              <a:buNone/>
            </a:pPr>
            <a:r>
              <a:rPr lang="en-US" sz="2200" b="1" i="1" dirty="0"/>
              <a:t>– John Wooden</a:t>
            </a:r>
          </a:p>
          <a:p>
            <a:pPr marL="0" indent="0" algn="ctr">
              <a:buNone/>
            </a:pPr>
            <a:endParaRPr lang="en-US" sz="1800" b="1" i="1" dirty="0"/>
          </a:p>
          <a:p>
            <a:pPr marL="0" indent="0" algn="ctr">
              <a:buNone/>
            </a:pPr>
            <a:r>
              <a:rPr lang="en-US" sz="2200" b="1" i="1" dirty="0"/>
              <a:t>“Innovation distinguishes between a leader and a follower.” </a:t>
            </a:r>
          </a:p>
          <a:p>
            <a:pPr marL="0" indent="0" algn="ctr">
              <a:buNone/>
            </a:pPr>
            <a:r>
              <a:rPr lang="en-US" sz="2200" b="1" i="1" dirty="0"/>
              <a:t>– Steve Jobs</a:t>
            </a:r>
          </a:p>
          <a:p>
            <a:pPr marL="0" indent="0" algn="ctr">
              <a:buNone/>
            </a:pPr>
            <a:endParaRPr lang="en-US" sz="1800" b="1" i="1" dirty="0"/>
          </a:p>
          <a:p>
            <a:pPr marL="0" indent="0" algn="ctr">
              <a:buNone/>
            </a:pPr>
            <a:r>
              <a:rPr lang="en-US" sz="2200" b="1" i="1" dirty="0"/>
              <a:t>“Twenty years from now you will be more disappointed by the things that you didn’t do than by the ones you did do. So throw off the bowlines. Sail away from the safe harbor. Catch the trade winds in your sails. Explore. Dream. Discover.”</a:t>
            </a:r>
          </a:p>
          <a:p>
            <a:pPr marL="0" indent="0" algn="ctr">
              <a:buNone/>
            </a:pPr>
            <a:r>
              <a:rPr lang="en-US" sz="2200" b="1" i="1" dirty="0"/>
              <a:t>– Mark Twain</a:t>
            </a:r>
          </a:p>
          <a:p>
            <a:pPr marL="0" indent="0">
              <a:buNone/>
            </a:pPr>
            <a:endParaRPr lang="en-US" sz="2400" dirty="0"/>
          </a:p>
        </p:txBody>
      </p:sp>
    </p:spTree>
    <p:extLst>
      <p:ext uri="{BB962C8B-B14F-4D97-AF65-F5344CB8AC3E}">
        <p14:creationId xmlns:p14="http://schemas.microsoft.com/office/powerpoint/2010/main" val="2553887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5050"/>
                </a:solidFill>
              </a:rPr>
              <a:t>Welcome!</a:t>
            </a:r>
          </a:p>
        </p:txBody>
      </p:sp>
      <p:sp>
        <p:nvSpPr>
          <p:cNvPr id="3" name="Content Placeholder 2"/>
          <p:cNvSpPr>
            <a:spLocks noGrp="1"/>
          </p:cNvSpPr>
          <p:nvPr>
            <p:ph idx="1"/>
          </p:nvPr>
        </p:nvSpPr>
        <p:spPr/>
        <p:txBody>
          <a:bodyPr/>
          <a:lstStyle/>
          <a:p>
            <a:r>
              <a:rPr lang="en-US" dirty="0" err="1"/>
              <a:t>DimensionX</a:t>
            </a:r>
            <a:r>
              <a:rPr lang="en-US" dirty="0"/>
              <a:t> is all about </a:t>
            </a:r>
            <a:r>
              <a:rPr lang="en-US" b="1" u="sng" dirty="0"/>
              <a:t>you</a:t>
            </a:r>
            <a:endParaRPr lang="en-US" u="sng" dirty="0"/>
          </a:p>
          <a:p>
            <a:r>
              <a:rPr lang="en-US" dirty="0"/>
              <a:t>Each of you will have the chance to apply the </a:t>
            </a:r>
            <a:r>
              <a:rPr lang="en-US" dirty="0" err="1"/>
              <a:t>LeaderX</a:t>
            </a:r>
            <a:r>
              <a:rPr lang="en-US" dirty="0"/>
              <a:t> concept in real-time</a:t>
            </a:r>
          </a:p>
          <a:p>
            <a:r>
              <a:rPr lang="en-US" dirty="0"/>
              <a:t>Crews will present their results at the end of </a:t>
            </a:r>
            <a:r>
              <a:rPr lang="en-US" dirty="0" err="1"/>
              <a:t>DimensionX</a:t>
            </a:r>
            <a:endParaRPr lang="en-US" dirty="0"/>
          </a:p>
          <a:p>
            <a:pPr lvl="2"/>
            <a:r>
              <a:rPr lang="en-US" dirty="0"/>
              <a:t>Competition: Which crew will have the best solution and action plan at the end?</a:t>
            </a:r>
          </a:p>
        </p:txBody>
      </p:sp>
    </p:spTree>
    <p:extLst>
      <p:ext uri="{BB962C8B-B14F-4D97-AF65-F5344CB8AC3E}">
        <p14:creationId xmlns:p14="http://schemas.microsoft.com/office/powerpoint/2010/main" val="1422948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 Information</a:t>
            </a:r>
          </a:p>
        </p:txBody>
      </p:sp>
      <p:sp>
        <p:nvSpPr>
          <p:cNvPr id="3" name="Content Placeholder 2"/>
          <p:cNvSpPr>
            <a:spLocks noGrp="1"/>
          </p:cNvSpPr>
          <p:nvPr>
            <p:ph idx="1"/>
          </p:nvPr>
        </p:nvSpPr>
        <p:spPr>
          <a:xfrm>
            <a:off x="457200" y="1600201"/>
            <a:ext cx="3143250" cy="1885950"/>
          </a:xfrm>
        </p:spPr>
        <p:txBody>
          <a:bodyPr/>
          <a:lstStyle/>
          <a:p>
            <a:pPr marL="0" indent="0">
              <a:buNone/>
            </a:pPr>
            <a:r>
              <a:rPr lang="en-US" dirty="0"/>
              <a:t>Name</a:t>
            </a:r>
          </a:p>
          <a:p>
            <a:pPr marL="0" indent="0">
              <a:buNone/>
            </a:pPr>
            <a:r>
              <a:rPr lang="en-US" dirty="0"/>
              <a:t>Phone Number</a:t>
            </a:r>
          </a:p>
          <a:p>
            <a:pPr marL="0" indent="0">
              <a:buNone/>
            </a:pPr>
            <a:r>
              <a:rPr lang="en-US" dirty="0"/>
              <a:t>Email</a:t>
            </a:r>
          </a:p>
        </p:txBody>
      </p:sp>
      <p:sp>
        <p:nvSpPr>
          <p:cNvPr id="4" name="Content Placeholder 2"/>
          <p:cNvSpPr txBox="1">
            <a:spLocks/>
          </p:cNvSpPr>
          <p:nvPr/>
        </p:nvSpPr>
        <p:spPr>
          <a:xfrm>
            <a:off x="3600450" y="1600202"/>
            <a:ext cx="5086350" cy="18859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b="0" i="0" kern="1200">
                <a:solidFill>
                  <a:schemeClr val="tx1"/>
                </a:solidFill>
                <a:latin typeface="Raleway" panose="020B0503030101060003" pitchFamily="34" charset="0"/>
                <a:ea typeface="+mn-ea"/>
                <a:cs typeface="Raleway" panose="020B0503030101060003" pitchFamily="34" charset="0"/>
              </a:defRPr>
            </a:lvl1pPr>
            <a:lvl2pPr marL="742950" indent="-285750" algn="l" defTabSz="457200" rtl="0" eaLnBrk="1" latinLnBrk="0" hangingPunct="1">
              <a:spcBef>
                <a:spcPct val="20000"/>
              </a:spcBef>
              <a:buFont typeface="Arial"/>
              <a:buChar char="–"/>
              <a:defRPr sz="2800" b="0" i="0" kern="1200">
                <a:solidFill>
                  <a:schemeClr val="tx1"/>
                </a:solidFill>
                <a:latin typeface="Raleway" panose="020B0503030101060003" pitchFamily="34" charset="0"/>
                <a:ea typeface="+mn-ea"/>
                <a:cs typeface="Raleway" panose="020B0503030101060003" pitchFamily="34" charset="0"/>
              </a:defRPr>
            </a:lvl2pPr>
            <a:lvl3pPr marL="1143000" indent="-228600" algn="l" defTabSz="457200" rtl="0" eaLnBrk="1" latinLnBrk="0" hangingPunct="1">
              <a:spcBef>
                <a:spcPct val="20000"/>
              </a:spcBef>
              <a:buFont typeface="Arial"/>
              <a:buChar char="•"/>
              <a:defRPr sz="2400" b="0" i="0" kern="1200">
                <a:solidFill>
                  <a:schemeClr val="tx1"/>
                </a:solidFill>
                <a:latin typeface="Raleway" panose="020B0503030101060003" pitchFamily="34" charset="0"/>
                <a:ea typeface="+mn-ea"/>
                <a:cs typeface="Raleway" panose="020B0503030101060003" pitchFamily="34" charset="0"/>
              </a:defRPr>
            </a:lvl3pPr>
            <a:lvl4pPr marL="1600200" indent="-228600" algn="l" defTabSz="457200" rtl="0" eaLnBrk="1" latinLnBrk="0" hangingPunct="1">
              <a:spcBef>
                <a:spcPct val="20000"/>
              </a:spcBef>
              <a:buFont typeface="Arial"/>
              <a:buChar char="–"/>
              <a:defRPr sz="2000" b="0" i="0" kern="1200">
                <a:solidFill>
                  <a:schemeClr val="tx1"/>
                </a:solidFill>
                <a:latin typeface="Raleway" panose="020B0503030101060003" pitchFamily="34" charset="0"/>
                <a:ea typeface="+mn-ea"/>
                <a:cs typeface="Raleway" panose="020B0503030101060003" pitchFamily="34" charset="0"/>
              </a:defRPr>
            </a:lvl4pPr>
            <a:lvl5pPr marL="2057400" indent="-228600" algn="l" defTabSz="457200" rtl="0" eaLnBrk="1" latinLnBrk="0" hangingPunct="1">
              <a:spcBef>
                <a:spcPct val="20000"/>
              </a:spcBef>
              <a:buFont typeface="Arial"/>
              <a:buChar char="»"/>
              <a:defRPr sz="2000" b="0" i="0" kern="1200">
                <a:solidFill>
                  <a:schemeClr val="tx1"/>
                </a:solidFill>
                <a:latin typeface="Raleway" panose="020B0503030101060003" pitchFamily="34" charset="0"/>
                <a:ea typeface="+mn-ea"/>
                <a:cs typeface="Raleway" panose="020B05030301010600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a:latin typeface="Gill Sans MT" panose="020B0502020104020203" pitchFamily="34" charset="0"/>
              </a:rPr>
              <a:t>&lt;Name&gt;</a:t>
            </a:r>
          </a:p>
          <a:p>
            <a:pPr marL="0" indent="0">
              <a:buFont typeface="Arial"/>
              <a:buNone/>
            </a:pPr>
            <a:r>
              <a:rPr lang="en-US" dirty="0">
                <a:latin typeface="Gill Sans MT" panose="020B0502020104020203" pitchFamily="34" charset="0"/>
              </a:rPr>
              <a:t>&lt;Phone Number&gt;</a:t>
            </a:r>
          </a:p>
          <a:p>
            <a:pPr marL="0" indent="0">
              <a:buFont typeface="Arial"/>
              <a:buNone/>
            </a:pPr>
            <a:r>
              <a:rPr lang="en-US" dirty="0">
                <a:latin typeface="Gill Sans MT" panose="020B0502020104020203" pitchFamily="34" charset="0"/>
              </a:rPr>
              <a:t>&lt;Email&gt;</a:t>
            </a:r>
          </a:p>
        </p:txBody>
      </p:sp>
    </p:spTree>
    <p:extLst>
      <p:ext uri="{BB962C8B-B14F-4D97-AF65-F5344CB8AC3E}">
        <p14:creationId xmlns:p14="http://schemas.microsoft.com/office/powerpoint/2010/main" val="3011390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5050"/>
                </a:solidFill>
              </a:rPr>
              <a:t>Remember </a:t>
            </a:r>
            <a:r>
              <a:rPr lang="en-US" dirty="0" err="1">
                <a:solidFill>
                  <a:srgbClr val="FF5050"/>
                </a:solidFill>
              </a:rPr>
              <a:t>LeaderX</a:t>
            </a:r>
            <a:endParaRPr lang="en-US" dirty="0">
              <a:solidFill>
                <a:srgbClr val="FF5050"/>
              </a:solidFill>
            </a:endParaRPr>
          </a:p>
        </p:txBody>
      </p:sp>
      <p:sp>
        <p:nvSpPr>
          <p:cNvPr id="3" name="Content Placeholder 2"/>
          <p:cNvSpPr>
            <a:spLocks noGrp="1"/>
          </p:cNvSpPr>
          <p:nvPr>
            <p:ph idx="1"/>
          </p:nvPr>
        </p:nvSpPr>
        <p:spPr>
          <a:xfrm>
            <a:off x="457200" y="1465988"/>
            <a:ext cx="8229600" cy="4525963"/>
          </a:xfrm>
        </p:spPr>
        <p:txBody>
          <a:bodyPr>
            <a:normAutofit/>
          </a:bodyPr>
          <a:lstStyle/>
          <a:p>
            <a:r>
              <a:rPr lang="en-US" dirty="0"/>
              <a:t>Three simple phases: </a:t>
            </a:r>
            <a:r>
              <a:rPr lang="en-US" b="1" dirty="0"/>
              <a:t>explore, dream, discover</a:t>
            </a:r>
          </a:p>
          <a:p>
            <a:r>
              <a:rPr lang="en-US" dirty="0"/>
              <a:t>Six actionable steps, starting with the “pain point”</a:t>
            </a:r>
          </a:p>
          <a:p>
            <a:r>
              <a:rPr lang="en-US" dirty="0"/>
              <a:t>Leverage interviews with each other to discover insights &amp; personal experiences</a:t>
            </a:r>
          </a:p>
          <a:p>
            <a:pPr lvl="2"/>
            <a:r>
              <a:rPr lang="en-US" b="1" dirty="0"/>
              <a:t>Actively listen and ask “why?” often</a:t>
            </a:r>
          </a:p>
          <a:p>
            <a:pPr lvl="2"/>
            <a:endParaRPr lang="en-US" b="1" dirty="0"/>
          </a:p>
        </p:txBody>
      </p:sp>
    </p:spTree>
    <p:extLst>
      <p:ext uri="{BB962C8B-B14F-4D97-AF65-F5344CB8AC3E}">
        <p14:creationId xmlns:p14="http://schemas.microsoft.com/office/powerpoint/2010/main" val="3146798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5050"/>
                </a:solidFill>
              </a:rPr>
              <a:t>Our collective pain point</a:t>
            </a:r>
          </a:p>
        </p:txBody>
      </p:sp>
      <p:sp>
        <p:nvSpPr>
          <p:cNvPr id="3" name="Content Placeholder 2"/>
          <p:cNvSpPr>
            <a:spLocks noGrp="1"/>
          </p:cNvSpPr>
          <p:nvPr>
            <p:ph idx="1"/>
          </p:nvPr>
        </p:nvSpPr>
        <p:spPr>
          <a:xfrm>
            <a:off x="457200" y="1352424"/>
            <a:ext cx="8229600" cy="4525963"/>
          </a:xfrm>
        </p:spPr>
        <p:txBody>
          <a:bodyPr>
            <a:normAutofit/>
          </a:bodyPr>
          <a:lstStyle/>
          <a:p>
            <a:pPr marL="0" indent="0" algn="ctr">
              <a:buNone/>
            </a:pPr>
            <a:r>
              <a:rPr lang="en-US" dirty="0"/>
              <a:t>Pain point: An aspect of our </a:t>
            </a:r>
            <a:r>
              <a:rPr lang="en-US" b="1" i="1" u="sng" dirty="0"/>
              <a:t>educational experience</a:t>
            </a:r>
            <a:r>
              <a:rPr lang="en-US" b="1" i="1" dirty="0"/>
              <a:t> </a:t>
            </a:r>
            <a:r>
              <a:rPr lang="en-US" dirty="0"/>
              <a:t>as students.</a:t>
            </a:r>
          </a:p>
          <a:p>
            <a:pPr marL="0" indent="0">
              <a:buNone/>
            </a:pPr>
            <a:r>
              <a:rPr lang="en-US" dirty="0"/>
              <a:t>Ask yourselves:</a:t>
            </a:r>
          </a:p>
          <a:p>
            <a:pPr lvl="1">
              <a:buFontTx/>
              <a:buChar char="-"/>
            </a:pPr>
            <a:r>
              <a:rPr lang="en-US" dirty="0"/>
              <a:t>What causes students the most frustration or concern?</a:t>
            </a:r>
          </a:p>
          <a:p>
            <a:pPr lvl="1">
              <a:buFontTx/>
              <a:buChar char="-"/>
            </a:pPr>
            <a:r>
              <a:rPr lang="en-US" dirty="0"/>
              <a:t>What are pain points in the life of the student?</a:t>
            </a:r>
          </a:p>
          <a:p>
            <a:pPr lvl="2">
              <a:buFontTx/>
              <a:buChar char="-"/>
            </a:pPr>
            <a:r>
              <a:rPr lang="en-US" dirty="0"/>
              <a:t>Think about </a:t>
            </a:r>
            <a:r>
              <a:rPr lang="en-US" b="1" dirty="0"/>
              <a:t>specific</a:t>
            </a:r>
            <a:r>
              <a:rPr lang="en-US" dirty="0"/>
              <a:t> problems, not general ones</a:t>
            </a:r>
          </a:p>
          <a:p>
            <a:pPr lvl="1">
              <a:buFontTx/>
              <a:buChar char="-"/>
            </a:pPr>
            <a:endParaRPr lang="en-US" dirty="0"/>
          </a:p>
        </p:txBody>
      </p:sp>
    </p:spTree>
    <p:extLst>
      <p:ext uri="{BB962C8B-B14F-4D97-AF65-F5344CB8AC3E}">
        <p14:creationId xmlns:p14="http://schemas.microsoft.com/office/powerpoint/2010/main" val="4218391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solidFill>
                  <a:srgbClr val="FF5050"/>
                </a:solidFill>
              </a:rPr>
              <a:t>DimensionX</a:t>
            </a:r>
            <a:r>
              <a:rPr lang="en-US" dirty="0">
                <a:solidFill>
                  <a:srgbClr val="FF5050"/>
                </a:solidFill>
              </a:rPr>
              <a:t> logistics</a:t>
            </a:r>
          </a:p>
        </p:txBody>
      </p:sp>
      <p:sp>
        <p:nvSpPr>
          <p:cNvPr id="3" name="Content Placeholder 2"/>
          <p:cNvSpPr>
            <a:spLocks noGrp="1"/>
          </p:cNvSpPr>
          <p:nvPr>
            <p:ph idx="1"/>
          </p:nvPr>
        </p:nvSpPr>
        <p:spPr>
          <a:xfrm>
            <a:off x="457200" y="1538256"/>
            <a:ext cx="8229600" cy="4525963"/>
          </a:xfrm>
        </p:spPr>
        <p:txBody>
          <a:bodyPr>
            <a:normAutofit/>
          </a:bodyPr>
          <a:lstStyle/>
          <a:p>
            <a:r>
              <a:rPr lang="en-US" dirty="0"/>
              <a:t>90-minute session</a:t>
            </a:r>
          </a:p>
          <a:p>
            <a:r>
              <a:rPr lang="en-US" b="1" dirty="0"/>
              <a:t>Crew guides will assist, but not lead discussion – it’s on YOU!</a:t>
            </a:r>
          </a:p>
          <a:p>
            <a:r>
              <a:rPr lang="en-US" dirty="0"/>
              <a:t>Each crew will present their findings for 5 minutes in their respective room</a:t>
            </a:r>
          </a:p>
          <a:p>
            <a:pPr lvl="2"/>
            <a:r>
              <a:rPr lang="en-US" dirty="0"/>
              <a:t>After presentations, crew guides will initiate a debrief session</a:t>
            </a:r>
          </a:p>
        </p:txBody>
      </p:sp>
      <p:sp>
        <p:nvSpPr>
          <p:cNvPr id="4" name="Title 1"/>
          <p:cNvSpPr txBox="1">
            <a:spLocks/>
          </p:cNvSpPr>
          <p:nvPr/>
        </p:nvSpPr>
        <p:spPr>
          <a:xfrm>
            <a:off x="5522988" y="4725334"/>
            <a:ext cx="2930978" cy="1053136"/>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600" b="0" i="0" kern="1200">
                <a:solidFill>
                  <a:schemeClr val="tx1"/>
                </a:solidFill>
                <a:latin typeface="Museo Slab 700"/>
                <a:ea typeface="+mj-ea"/>
                <a:cs typeface="Museo Slab 700"/>
              </a:defRPr>
            </a:lvl1pPr>
          </a:lstStyle>
          <a:p>
            <a:r>
              <a:rPr lang="en-US" dirty="0">
                <a:solidFill>
                  <a:srgbClr val="FF5050"/>
                </a:solidFill>
              </a:rPr>
              <a:t>Have fun!</a:t>
            </a:r>
          </a:p>
        </p:txBody>
      </p:sp>
    </p:spTree>
    <p:extLst>
      <p:ext uri="{BB962C8B-B14F-4D97-AF65-F5344CB8AC3E}">
        <p14:creationId xmlns:p14="http://schemas.microsoft.com/office/powerpoint/2010/main" val="914292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5050"/>
                </a:solidFill>
              </a:rPr>
              <a:t>Ready…Set…Go!</a:t>
            </a:r>
          </a:p>
        </p:txBody>
      </p:sp>
      <p:sp>
        <p:nvSpPr>
          <p:cNvPr id="3" name="Content Placeholder 2"/>
          <p:cNvSpPr>
            <a:spLocks noGrp="1"/>
          </p:cNvSpPr>
          <p:nvPr>
            <p:ph idx="1"/>
          </p:nvPr>
        </p:nvSpPr>
        <p:spPr>
          <a:xfrm>
            <a:off x="847724" y="1600200"/>
            <a:ext cx="7839075" cy="4525963"/>
          </a:xfrm>
        </p:spPr>
        <p:txBody>
          <a:bodyPr/>
          <a:lstStyle/>
          <a:p>
            <a:r>
              <a:rPr lang="en-US" dirty="0"/>
              <a:t>Remember: Begin with identifying the pain point</a:t>
            </a:r>
          </a:p>
          <a:p>
            <a:r>
              <a:rPr lang="en-US" dirty="0"/>
              <a:t>Next, spend 30 seconds identifying those affected by this pain point (</a:t>
            </a:r>
            <a:r>
              <a:rPr lang="en-US" dirty="0" err="1"/>
              <a:t>ie</a:t>
            </a:r>
            <a:r>
              <a:rPr lang="en-US" dirty="0"/>
              <a:t>. Teacher, student, etc.)</a:t>
            </a:r>
          </a:p>
          <a:p>
            <a:r>
              <a:rPr lang="en-US" dirty="0"/>
              <a:t>Then continue to the interviews to uncover insights to complete their map</a:t>
            </a:r>
          </a:p>
        </p:txBody>
      </p:sp>
    </p:spTree>
    <p:extLst>
      <p:ext uri="{BB962C8B-B14F-4D97-AF65-F5344CB8AC3E}">
        <p14:creationId xmlns:p14="http://schemas.microsoft.com/office/powerpoint/2010/main" val="108038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341563"/>
            <a:ext cx="9144000" cy="1143000"/>
          </a:xfrm>
        </p:spPr>
        <p:txBody>
          <a:bodyPr>
            <a:normAutofit/>
          </a:bodyPr>
          <a:lstStyle/>
          <a:p>
            <a:pPr algn="ctr"/>
            <a:r>
              <a:rPr lang="en-US" sz="4000" b="1" dirty="0"/>
              <a:t>EXTRA TIPS AND TRICKS</a:t>
            </a:r>
          </a:p>
        </p:txBody>
      </p:sp>
    </p:spTree>
    <p:extLst>
      <p:ext uri="{BB962C8B-B14F-4D97-AF65-F5344CB8AC3E}">
        <p14:creationId xmlns:p14="http://schemas.microsoft.com/office/powerpoint/2010/main" val="2875316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5050"/>
                </a:solidFill>
              </a:rPr>
              <a:t>Interview Tips</a:t>
            </a:r>
          </a:p>
        </p:txBody>
      </p:sp>
      <p:sp>
        <p:nvSpPr>
          <p:cNvPr id="3" name="Content Placeholder 2"/>
          <p:cNvSpPr>
            <a:spLocks noGrp="1"/>
          </p:cNvSpPr>
          <p:nvPr>
            <p:ph idx="1"/>
          </p:nvPr>
        </p:nvSpPr>
        <p:spPr>
          <a:xfrm>
            <a:off x="1170432" y="1280160"/>
            <a:ext cx="7516368" cy="4450081"/>
          </a:xfrm>
        </p:spPr>
        <p:txBody>
          <a:bodyPr>
            <a:normAutofit fontScale="92500" lnSpcReduction="20000"/>
          </a:bodyPr>
          <a:lstStyle/>
          <a:p>
            <a:r>
              <a:rPr lang="en-US" dirty="0"/>
              <a:t>Ask “Why?” five times</a:t>
            </a:r>
          </a:p>
          <a:p>
            <a:r>
              <a:rPr lang="en-US" dirty="0"/>
              <a:t>Ask open ended questions, such as “Can you explain” or “Tell me about” or “What was it like when”</a:t>
            </a:r>
          </a:p>
          <a:p>
            <a:r>
              <a:rPr lang="en-US" dirty="0"/>
              <a:t>Encourage vivid detail in answers</a:t>
            </a:r>
          </a:p>
          <a:p>
            <a:r>
              <a:rPr lang="en-US" dirty="0"/>
              <a:t>Ask about emotions.  Example: “I sense that you are ____ .  How do you feel about ____?”</a:t>
            </a:r>
          </a:p>
          <a:p>
            <a:r>
              <a:rPr lang="en-US" dirty="0"/>
              <a:t>Focus on drawing out insights from the interviews utilizing Post-It Notes.</a:t>
            </a:r>
          </a:p>
          <a:p>
            <a:endParaRPr lang="en-US" dirty="0"/>
          </a:p>
          <a:p>
            <a:endParaRPr lang="en-US" dirty="0"/>
          </a:p>
        </p:txBody>
      </p:sp>
    </p:spTree>
    <p:extLst>
      <p:ext uri="{BB962C8B-B14F-4D97-AF65-F5344CB8AC3E}">
        <p14:creationId xmlns:p14="http://schemas.microsoft.com/office/powerpoint/2010/main" val="23127628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NEXT_PPT_Template (1)</Template>
  <TotalTime>71</TotalTime>
  <Words>634</Words>
  <Application>Microsoft Office PowerPoint</Application>
  <PresentationFormat>On-screen Show (4:3)</PresentationFormat>
  <Paragraphs>73</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Gill Sans MT</vt:lpstr>
      <vt:lpstr>Museo Sans 300</vt:lpstr>
      <vt:lpstr>Museo Slab 300</vt:lpstr>
      <vt:lpstr>Museo Slab 700</vt:lpstr>
      <vt:lpstr>Raleway</vt:lpstr>
      <vt:lpstr>Office Theme</vt:lpstr>
      <vt:lpstr>DimensionX</vt:lpstr>
      <vt:lpstr>Welcome!</vt:lpstr>
      <vt:lpstr>Presenter Information</vt:lpstr>
      <vt:lpstr>Remember LeaderX</vt:lpstr>
      <vt:lpstr>Our collective pain point</vt:lpstr>
      <vt:lpstr>DimensionX logistics</vt:lpstr>
      <vt:lpstr>Ready…Set…Go!</vt:lpstr>
      <vt:lpstr>EXTRA TIPS AND TRICKS</vt:lpstr>
      <vt:lpstr>Interview Tips</vt:lpstr>
      <vt:lpstr>Creating LeaderX</vt:lpstr>
      <vt:lpstr>Analyze post-it notes for insights </vt:lpstr>
      <vt:lpstr>Discover</vt:lpstr>
      <vt:lpstr>Moving on with LeaderX</vt:lpstr>
      <vt:lpstr>Reflections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Tyler Harris</dc:creator>
  <cp:lastModifiedBy>wsstephens</cp:lastModifiedBy>
  <cp:revision>25</cp:revision>
  <dcterms:created xsi:type="dcterms:W3CDTF">2016-07-28T02:04:20Z</dcterms:created>
  <dcterms:modified xsi:type="dcterms:W3CDTF">2016-09-08T23:54:18Z</dcterms:modified>
</cp:coreProperties>
</file>