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14"/>
  </p:notesMasterIdLst>
  <p:sldIdLst>
    <p:sldId id="271" r:id="rId2"/>
    <p:sldId id="270" r:id="rId3"/>
    <p:sldId id="257" r:id="rId4"/>
    <p:sldId id="261" r:id="rId5"/>
    <p:sldId id="266" r:id="rId6"/>
    <p:sldId id="262" r:id="rId7"/>
    <p:sldId id="267" r:id="rId8"/>
    <p:sldId id="263" r:id="rId9"/>
    <p:sldId id="268" r:id="rId10"/>
    <p:sldId id="264" r:id="rId11"/>
    <p:sldId id="269"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60"/>
  </p:normalViewPr>
  <p:slideViewPr>
    <p:cSldViewPr snapToGrid="0">
      <p:cViewPr varScale="1">
        <p:scale>
          <a:sx n="63" d="100"/>
          <a:sy n="63" d="100"/>
        </p:scale>
        <p:origin x="80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5A27BF-F045-4426-9875-EB549D97AAF4}" type="datetimeFigureOut">
              <a:rPr lang="en-US" smtClean="0"/>
              <a:t>9/8/2016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62C0DD-E443-49FA-8EDE-3995DB6EE6E9}" type="slidenum">
              <a:rPr lang="en-US" smtClean="0"/>
              <a:t>‹#›</a:t>
            </a:fld>
            <a:endParaRPr lang="en-US"/>
          </a:p>
        </p:txBody>
      </p:sp>
    </p:spTree>
    <p:extLst>
      <p:ext uri="{BB962C8B-B14F-4D97-AF65-F5344CB8AC3E}">
        <p14:creationId xmlns:p14="http://schemas.microsoft.com/office/powerpoint/2010/main" val="1714319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Welcome everyone to our second Innovation Day training module!  This is going to be a very active and intense process requiring your utmost focus, and more importantly your imagination and creativity!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To quickly sum up the end product of the last module and what we have to start with, we currently have a number of stakeholder maps illustrating how different groups act and think towards the pain point.  Now that we have explored our pain point and understand those we serve, it’s time to focus on </a:t>
            </a:r>
            <a:r>
              <a:rPr lang="en-US" sz="1200" kern="1200" dirty="0" err="1">
                <a:solidFill>
                  <a:schemeClr val="tx1"/>
                </a:solidFill>
                <a:effectLst/>
                <a:latin typeface="+mn-lt"/>
                <a:ea typeface="+mn-ea"/>
                <a:cs typeface="+mn-cs"/>
              </a:rPr>
              <a:t>LeaderX</a:t>
            </a:r>
            <a:r>
              <a:rPr lang="en-US" sz="1200" kern="1200" dirty="0">
                <a:solidFill>
                  <a:schemeClr val="tx1"/>
                </a:solidFill>
                <a:effectLst/>
                <a:latin typeface="+mn-lt"/>
                <a:ea typeface="+mn-ea"/>
                <a:cs typeface="+mn-cs"/>
              </a:rPr>
              <a:t>.  “Who is </a:t>
            </a:r>
            <a:r>
              <a:rPr lang="en-US" sz="1200" kern="1200" dirty="0" err="1">
                <a:solidFill>
                  <a:schemeClr val="tx1"/>
                </a:solidFill>
                <a:effectLst/>
                <a:latin typeface="+mn-lt"/>
                <a:ea typeface="+mn-ea"/>
                <a:cs typeface="+mn-cs"/>
              </a:rPr>
              <a:t>LeaderX</a:t>
            </a:r>
            <a:r>
              <a:rPr lang="en-US" sz="1200" kern="1200" dirty="0">
                <a:solidFill>
                  <a:schemeClr val="tx1"/>
                </a:solidFill>
                <a:effectLst/>
                <a:latin typeface="+mn-lt"/>
                <a:ea typeface="+mn-ea"/>
                <a:cs typeface="+mn-cs"/>
              </a:rPr>
              <a:t>?” you might ask.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This new </a:t>
            </a:r>
            <a:r>
              <a:rPr lang="en-US" sz="1200" kern="1200" dirty="0" err="1">
                <a:solidFill>
                  <a:schemeClr val="tx1"/>
                </a:solidFill>
                <a:effectLst/>
                <a:latin typeface="+mn-lt"/>
                <a:ea typeface="+mn-ea"/>
                <a:cs typeface="+mn-cs"/>
              </a:rPr>
              <a:t>LeaderX</a:t>
            </a:r>
            <a:r>
              <a:rPr lang="en-US" sz="1200" kern="1200" dirty="0">
                <a:solidFill>
                  <a:schemeClr val="tx1"/>
                </a:solidFill>
                <a:effectLst/>
                <a:latin typeface="+mn-lt"/>
                <a:ea typeface="+mn-ea"/>
                <a:cs typeface="+mn-cs"/>
              </a:rPr>
              <a:t> perspective should embody all of the actions, statements, thoughts, and feelings of everyone we serve—these were the insights written on post-it notes last session.  It will be through this new, all-encompassing perspective that we will carry out brainstorming sessions and make decisions with regards to the pain point.  So, let’s begin to create </a:t>
            </a:r>
            <a:r>
              <a:rPr lang="en-US" sz="1200" kern="1200" dirty="0" err="1">
                <a:solidFill>
                  <a:schemeClr val="tx1"/>
                </a:solidFill>
                <a:effectLst/>
                <a:latin typeface="+mn-lt"/>
                <a:ea typeface="+mn-ea"/>
                <a:cs typeface="+mn-cs"/>
              </a:rPr>
              <a:t>LeaderX</a:t>
            </a:r>
            <a:r>
              <a:rPr lang="en-US" sz="1200" kern="1200" dirty="0">
                <a:solidFill>
                  <a:schemeClr val="tx1"/>
                </a:solidFill>
                <a:effectLst/>
                <a:latin typeface="+mn-lt"/>
                <a:ea typeface="+mn-ea"/>
                <a:cs typeface="+mn-cs"/>
              </a:rPr>
              <a:t> by drawing a new stakeholder map labeled on the top in big bold letters “LEADERX.”  Next, combine all the post-it notes from various stakeholder maps into just one stakeholder map according to their respective quadrant (ex. all notes in from various stakeholders’ “Do” sections are combined to one large “Do” section).  This combination of viewpoints begins to create </a:t>
            </a:r>
            <a:r>
              <a:rPr lang="en-US" sz="1200" kern="1200" dirty="0" err="1">
                <a:solidFill>
                  <a:schemeClr val="tx1"/>
                </a:solidFill>
                <a:effectLst/>
                <a:latin typeface="+mn-lt"/>
                <a:ea typeface="+mn-ea"/>
                <a:cs typeface="+mn-cs"/>
              </a:rPr>
              <a:t>LeaderX</a:t>
            </a:r>
            <a:r>
              <a:rPr lang="en-US" sz="1200" kern="1200" dirty="0">
                <a:solidFill>
                  <a:schemeClr val="tx1"/>
                </a:solidFill>
                <a:effectLst/>
                <a:latin typeface="+mn-lt"/>
                <a:ea typeface="+mn-ea"/>
                <a:cs typeface="+mn-cs"/>
              </a:rPr>
              <a:t>.</a:t>
            </a:r>
          </a:p>
          <a:p>
            <a:endParaRPr lang="en-US" dirty="0"/>
          </a:p>
        </p:txBody>
      </p:sp>
      <p:sp>
        <p:nvSpPr>
          <p:cNvPr id="4" name="Slide Number Placeholder 3"/>
          <p:cNvSpPr>
            <a:spLocks noGrp="1"/>
          </p:cNvSpPr>
          <p:nvPr>
            <p:ph type="sldNum" sz="quarter" idx="10"/>
          </p:nvPr>
        </p:nvSpPr>
        <p:spPr/>
        <p:txBody>
          <a:bodyPr/>
          <a:lstStyle/>
          <a:p>
            <a:fld id="{4762C0DD-E443-49FA-8EDE-3995DB6EE6E9}" type="slidenum">
              <a:rPr lang="en-US" smtClean="0"/>
              <a:t>4</a:t>
            </a:fld>
            <a:endParaRPr lang="en-US"/>
          </a:p>
        </p:txBody>
      </p:sp>
    </p:spTree>
    <p:extLst>
      <p:ext uri="{BB962C8B-B14F-4D97-AF65-F5344CB8AC3E}">
        <p14:creationId xmlns:p14="http://schemas.microsoft.com/office/powerpoint/2010/main" val="35773390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919707" y="2865438"/>
            <a:ext cx="7357893" cy="1470025"/>
          </a:xfrm>
        </p:spPr>
        <p:txBody>
          <a:bodyPr/>
          <a:lstStyle>
            <a:lvl1pPr algn="r">
              <a:defRPr b="0" i="0">
                <a:latin typeface="Museo Slab 700"/>
                <a:cs typeface="Museo Slab 700"/>
              </a:defRPr>
            </a:lvl1pPr>
          </a:lstStyle>
          <a:p>
            <a:r>
              <a:rPr lang="en-US"/>
              <a:t>Click to edit Master title style</a:t>
            </a:r>
            <a:endParaRPr lang="en-US" dirty="0"/>
          </a:p>
        </p:txBody>
      </p:sp>
      <p:sp>
        <p:nvSpPr>
          <p:cNvPr id="3" name="Subtitle 2"/>
          <p:cNvSpPr>
            <a:spLocks noGrp="1"/>
          </p:cNvSpPr>
          <p:nvPr>
            <p:ph type="subTitle" idx="1"/>
          </p:nvPr>
        </p:nvSpPr>
        <p:spPr>
          <a:xfrm>
            <a:off x="2743200" y="4628183"/>
            <a:ext cx="8534400" cy="1752600"/>
          </a:xfrm>
        </p:spPr>
        <p:txBody>
          <a:bodyPr/>
          <a:lstStyle>
            <a:lvl1pPr marL="0" indent="0" algn="r">
              <a:buNone/>
              <a:defRPr b="0" i="0">
                <a:solidFill>
                  <a:schemeClr val="tx1">
                    <a:tint val="75000"/>
                  </a:schemeClr>
                </a:solidFill>
                <a:latin typeface="Museo Slab 300"/>
                <a:cs typeface="Museo Slab 30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4262654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600" b="0" i="0">
                <a:latin typeface="Museo Slab 700"/>
                <a:cs typeface="Museo Slab 70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b="0" i="0">
                <a:latin typeface="Museo Sans 300"/>
                <a:cs typeface="Museo Sans 300"/>
              </a:defRPr>
            </a:lvl1pPr>
            <a:lvl2pPr>
              <a:defRPr b="0" i="0">
                <a:latin typeface="Museo Sans 300"/>
                <a:cs typeface="Museo Sans 300"/>
              </a:defRPr>
            </a:lvl2pPr>
            <a:lvl3pPr>
              <a:defRPr b="0" i="0">
                <a:latin typeface="Museo Sans 300"/>
                <a:cs typeface="Museo Sans 300"/>
              </a:defRPr>
            </a:lvl3pPr>
            <a:lvl4pPr>
              <a:defRPr b="0" i="0">
                <a:latin typeface="Museo Sans 300"/>
                <a:cs typeface="Museo Sans 300"/>
              </a:defRPr>
            </a:lvl4pPr>
            <a:lvl5pPr>
              <a:defRPr b="0" i="0">
                <a:latin typeface="Museo Sans 300"/>
                <a:cs typeface="Museo Sans 30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20701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78462" y="274638"/>
            <a:ext cx="9203937" cy="1143000"/>
          </a:xfrm>
        </p:spPr>
        <p:txBody>
          <a:bodyPr>
            <a:normAutofit/>
          </a:bodyPr>
          <a:lstStyle>
            <a:lvl1pPr algn="l">
              <a:defRPr sz="3600" b="0" i="0">
                <a:latin typeface="Museo Slab 700"/>
                <a:cs typeface="Museo Slab 70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b="0" i="0">
                <a:latin typeface="Museo Sans 300"/>
                <a:cs typeface="Museo Sans 300"/>
              </a:defRPr>
            </a:lvl1pPr>
            <a:lvl2pPr>
              <a:defRPr b="0" i="0">
                <a:latin typeface="Museo Sans 300"/>
                <a:cs typeface="Museo Sans 300"/>
              </a:defRPr>
            </a:lvl2pPr>
            <a:lvl3pPr>
              <a:defRPr b="0" i="0">
                <a:latin typeface="Museo Sans 300"/>
                <a:cs typeface="Museo Sans 300"/>
              </a:defRPr>
            </a:lvl3pPr>
            <a:lvl4pPr>
              <a:defRPr b="0" i="0">
                <a:latin typeface="Museo Sans 300"/>
                <a:cs typeface="Museo Sans 300"/>
              </a:defRPr>
            </a:lvl4pPr>
            <a:lvl5pPr>
              <a:defRPr b="0" i="0">
                <a:latin typeface="Museo Sans 300"/>
                <a:cs typeface="Museo Sans 30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50322278"/>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0"/>
            <a:ext cx="10396902" cy="3194903"/>
          </a:xfrm>
        </p:spPr>
        <p:txBody>
          <a:bodyPr anchor="ctr">
            <a:normAutofit/>
          </a:bodyPr>
          <a:lstStyle>
            <a:lvl1pPr algn="ctr">
              <a:defRPr sz="4800"/>
            </a:lvl1pPr>
          </a:lstStyle>
          <a:p>
            <a:r>
              <a:rPr lang="en-US"/>
              <a:t>Click to edit Master title style</a:t>
            </a:r>
            <a:endParaRPr lang="en-US" dirty="0"/>
          </a:p>
        </p:txBody>
      </p:sp>
      <p:sp>
        <p:nvSpPr>
          <p:cNvPr id="4" name="Text Placeholder 3"/>
          <p:cNvSpPr>
            <a:spLocks noGrp="1"/>
          </p:cNvSpPr>
          <p:nvPr>
            <p:ph type="body" sz="half" idx="2"/>
          </p:nvPr>
        </p:nvSpPr>
        <p:spPr>
          <a:xfrm>
            <a:off x="685779" y="4106333"/>
            <a:ext cx="10394729" cy="1273606"/>
          </a:xfrm>
        </p:spPr>
        <p:txBody>
          <a:bodyPr anchor="ct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D4B9363-8B87-41B7-9F8E-64519CBB8F34}" type="datetimeFigureOut">
              <a:rPr lang="en-US" dirty="0"/>
              <a:t>9/8/2016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808023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7649AC-CB8F-4FF1-9A34-5861C74DD0A7}" type="datetimeFigureOut">
              <a:rPr lang="en-US" dirty="0"/>
              <a:t>9/8/2016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4935671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7"/>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06429235"/>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Lst>
  <p:hf sldNum="0" hdr="0" ftr="0" dt="0"/>
  <p:txStyles>
    <p:titleStyle>
      <a:lvl1pPr algn="l" defTabSz="457200" rtl="0" eaLnBrk="1" latinLnBrk="0" hangingPunct="1">
        <a:spcBef>
          <a:spcPct val="0"/>
        </a:spcBef>
        <a:buNone/>
        <a:defRPr sz="3600" b="0" i="0" kern="1200">
          <a:solidFill>
            <a:schemeClr val="tx1"/>
          </a:solidFill>
          <a:latin typeface="Museo Slab 700"/>
          <a:ea typeface="+mj-ea"/>
          <a:cs typeface="Museo Slab 700"/>
        </a:defRPr>
      </a:lvl1pPr>
    </p:titleStyle>
    <p:bodyStyle>
      <a:lvl1pPr marL="342900" indent="-342900" algn="l" defTabSz="457200" rtl="0" eaLnBrk="1" latinLnBrk="0" hangingPunct="1">
        <a:spcBef>
          <a:spcPct val="20000"/>
        </a:spcBef>
        <a:buFont typeface="Arial"/>
        <a:buChar char="•"/>
        <a:defRPr sz="3200" b="0" i="0" kern="1200">
          <a:solidFill>
            <a:schemeClr val="tx1"/>
          </a:solidFill>
          <a:latin typeface="Museo Sans 300"/>
          <a:ea typeface="+mn-ea"/>
          <a:cs typeface="Museo Sans 300"/>
        </a:defRPr>
      </a:lvl1pPr>
      <a:lvl2pPr marL="742950" indent="-285750" algn="l" defTabSz="457200" rtl="0" eaLnBrk="1" latinLnBrk="0" hangingPunct="1">
        <a:spcBef>
          <a:spcPct val="20000"/>
        </a:spcBef>
        <a:buFont typeface="Arial"/>
        <a:buChar char="–"/>
        <a:defRPr sz="2800" b="0" i="0" kern="1200">
          <a:solidFill>
            <a:schemeClr val="tx1"/>
          </a:solidFill>
          <a:latin typeface="Museo Sans 300"/>
          <a:ea typeface="+mn-ea"/>
          <a:cs typeface="Museo Sans 300"/>
        </a:defRPr>
      </a:lvl2pPr>
      <a:lvl3pPr marL="1143000" indent="-228600" algn="l" defTabSz="457200" rtl="0" eaLnBrk="1" latinLnBrk="0" hangingPunct="1">
        <a:spcBef>
          <a:spcPct val="20000"/>
        </a:spcBef>
        <a:buFont typeface="Arial"/>
        <a:buChar char="•"/>
        <a:defRPr sz="2400" b="0" i="0" kern="1200">
          <a:solidFill>
            <a:schemeClr val="tx1"/>
          </a:solidFill>
          <a:latin typeface="Museo Sans 300"/>
          <a:ea typeface="+mn-ea"/>
          <a:cs typeface="Museo Sans 300"/>
        </a:defRPr>
      </a:lvl3pPr>
      <a:lvl4pPr marL="1600200" indent="-228600" algn="l" defTabSz="457200" rtl="0" eaLnBrk="1" latinLnBrk="0" hangingPunct="1">
        <a:spcBef>
          <a:spcPct val="20000"/>
        </a:spcBef>
        <a:buFont typeface="Arial"/>
        <a:buChar char="–"/>
        <a:defRPr sz="2000" b="0" i="0" kern="1200">
          <a:solidFill>
            <a:schemeClr val="tx1"/>
          </a:solidFill>
          <a:latin typeface="Museo Sans 300"/>
          <a:ea typeface="+mn-ea"/>
          <a:cs typeface="Museo Sans 300"/>
        </a:defRPr>
      </a:lvl4pPr>
      <a:lvl5pPr marL="2057400" indent="-228600" algn="l" defTabSz="457200" rtl="0" eaLnBrk="1" latinLnBrk="0" hangingPunct="1">
        <a:spcBef>
          <a:spcPct val="20000"/>
        </a:spcBef>
        <a:buFont typeface="Arial"/>
        <a:buChar char="»"/>
        <a:defRPr sz="2000" b="0" i="0" kern="1200">
          <a:solidFill>
            <a:schemeClr val="tx1"/>
          </a:solidFill>
          <a:latin typeface="Museo Sans 300"/>
          <a:ea typeface="+mn-ea"/>
          <a:cs typeface="Museo Sans 30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45537" y="3292158"/>
            <a:ext cx="8680704" cy="1470025"/>
          </a:xfrm>
        </p:spPr>
        <p:txBody>
          <a:bodyPr>
            <a:normAutofit/>
          </a:bodyPr>
          <a:lstStyle/>
          <a:p>
            <a:r>
              <a:rPr lang="en-US" sz="4000" b="1" dirty="0" err="1"/>
              <a:t>DimensionX</a:t>
            </a:r>
            <a:r>
              <a:rPr lang="en-US" sz="4000" b="1" dirty="0"/>
              <a:t>:  Dream and Discover</a:t>
            </a:r>
          </a:p>
        </p:txBody>
      </p:sp>
      <p:sp>
        <p:nvSpPr>
          <p:cNvPr id="3" name="Subtitle 2"/>
          <p:cNvSpPr>
            <a:spLocks noGrp="1"/>
          </p:cNvSpPr>
          <p:nvPr>
            <p:ph type="subTitle" idx="1"/>
          </p:nvPr>
        </p:nvSpPr>
        <p:spPr>
          <a:xfrm>
            <a:off x="5266945" y="4582233"/>
            <a:ext cx="6400800" cy="1752600"/>
          </a:xfrm>
        </p:spPr>
        <p:txBody>
          <a:bodyPr/>
          <a:lstStyle/>
          <a:p>
            <a:r>
              <a:rPr lang="en-US" i="1" dirty="0">
                <a:solidFill>
                  <a:srgbClr val="FF5050"/>
                </a:solidFill>
              </a:rPr>
              <a:t>Innovation in your hands</a:t>
            </a:r>
          </a:p>
        </p:txBody>
      </p:sp>
    </p:spTree>
    <p:extLst>
      <p:ext uri="{BB962C8B-B14F-4D97-AF65-F5344CB8AC3E}">
        <p14:creationId xmlns:p14="http://schemas.microsoft.com/office/powerpoint/2010/main" val="5604617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10396882" cy="811530"/>
          </a:xfrm>
        </p:spPr>
        <p:txBody>
          <a:bodyPr>
            <a:noAutofit/>
          </a:bodyPr>
          <a:lstStyle/>
          <a:p>
            <a:pPr algn="ctr"/>
            <a:r>
              <a:rPr lang="en-US" sz="4800" dirty="0">
                <a:latin typeface="Rockwell" panose="02060603020205020403" pitchFamily="18" charset="0"/>
              </a:rPr>
              <a:t>Module 2: Dream &amp; Discover</a:t>
            </a:r>
          </a:p>
        </p:txBody>
      </p:sp>
      <p:sp>
        <p:nvSpPr>
          <p:cNvPr id="4" name="TextBox 3"/>
          <p:cNvSpPr txBox="1"/>
          <p:nvPr/>
        </p:nvSpPr>
        <p:spPr>
          <a:xfrm>
            <a:off x="1530220" y="1958009"/>
            <a:ext cx="8742784" cy="2554545"/>
          </a:xfrm>
          <a:prstGeom prst="rect">
            <a:avLst/>
          </a:prstGeom>
          <a:noFill/>
        </p:spPr>
        <p:txBody>
          <a:bodyPr wrap="square" rtlCol="0">
            <a:spAutoFit/>
          </a:bodyPr>
          <a:lstStyle/>
          <a:p>
            <a:pPr algn="ctr"/>
            <a:r>
              <a:rPr lang="en-US" sz="8000" dirty="0">
                <a:solidFill>
                  <a:srgbClr val="0070C0"/>
                </a:solidFill>
                <a:latin typeface="Rockwell" panose="02060603020205020403" pitchFamily="18" charset="0"/>
              </a:rPr>
              <a:t>Growing </a:t>
            </a:r>
            <a:r>
              <a:rPr lang="en-US" sz="8000" dirty="0" err="1">
                <a:solidFill>
                  <a:srgbClr val="0070C0"/>
                </a:solidFill>
                <a:latin typeface="Rockwell" panose="02060603020205020403" pitchFamily="18" charset="0"/>
              </a:rPr>
              <a:t>LeaderX’s</a:t>
            </a:r>
            <a:r>
              <a:rPr lang="en-US" sz="8000" dirty="0">
                <a:solidFill>
                  <a:srgbClr val="0070C0"/>
                </a:solidFill>
                <a:latin typeface="Rockwell" panose="02060603020205020403" pitchFamily="18" charset="0"/>
              </a:rPr>
              <a:t> Dream</a:t>
            </a:r>
          </a:p>
        </p:txBody>
      </p:sp>
    </p:spTree>
    <p:extLst>
      <p:ext uri="{BB962C8B-B14F-4D97-AF65-F5344CB8AC3E}">
        <p14:creationId xmlns:p14="http://schemas.microsoft.com/office/powerpoint/2010/main" val="1065826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latin typeface="Rockwell" panose="02060603020205020403" pitchFamily="18" charset="0"/>
              </a:rPr>
              <a:t>Growing </a:t>
            </a:r>
            <a:r>
              <a:rPr lang="en-US" dirty="0" err="1">
                <a:latin typeface="Rockwell" panose="02060603020205020403" pitchFamily="18" charset="0"/>
              </a:rPr>
              <a:t>LeaderX’s</a:t>
            </a:r>
            <a:r>
              <a:rPr lang="en-US" dirty="0">
                <a:latin typeface="Rockwell" panose="02060603020205020403" pitchFamily="18" charset="0"/>
              </a:rPr>
              <a:t> Dream</a:t>
            </a:r>
            <a:br>
              <a:rPr lang="en-US" dirty="0">
                <a:latin typeface="Rockwell" panose="02060603020205020403" pitchFamily="18" charset="0"/>
              </a:rPr>
            </a:br>
            <a:endParaRPr lang="en-US" dirty="0">
              <a:latin typeface="Rockwell" panose="02060603020205020403" pitchFamily="18" charset="0"/>
            </a:endParaRPr>
          </a:p>
        </p:txBody>
      </p:sp>
      <p:sp>
        <p:nvSpPr>
          <p:cNvPr id="4" name="Content Placeholder 3"/>
          <p:cNvSpPr>
            <a:spLocks noGrp="1"/>
          </p:cNvSpPr>
          <p:nvPr>
            <p:ph idx="1"/>
          </p:nvPr>
        </p:nvSpPr>
        <p:spPr>
          <a:xfrm>
            <a:off x="1079339" y="1417638"/>
            <a:ext cx="10394707" cy="3975276"/>
          </a:xfrm>
        </p:spPr>
        <p:txBody>
          <a:bodyPr>
            <a:normAutofit fontScale="70000" lnSpcReduction="20000"/>
          </a:bodyPr>
          <a:lstStyle/>
          <a:p>
            <a:r>
              <a:rPr lang="en-US" dirty="0">
                <a:latin typeface="Rockwell" panose="02060603020205020403" pitchFamily="18" charset="0"/>
              </a:rPr>
              <a:t>It is times to grow </a:t>
            </a:r>
            <a:r>
              <a:rPr lang="en-US" dirty="0" err="1">
                <a:latin typeface="Rockwell" panose="02060603020205020403" pitchFamily="18" charset="0"/>
              </a:rPr>
              <a:t>leaderx’s</a:t>
            </a:r>
            <a:r>
              <a:rPr lang="en-US" dirty="0">
                <a:latin typeface="Rockwell" panose="02060603020205020403" pitchFamily="18" charset="0"/>
              </a:rPr>
              <a:t> dreams and brainstorm some new solutions to this pain point</a:t>
            </a:r>
          </a:p>
          <a:p>
            <a:endParaRPr lang="en-US" dirty="0">
              <a:latin typeface="Rockwell" panose="02060603020205020403" pitchFamily="18" charset="0"/>
            </a:endParaRPr>
          </a:p>
          <a:p>
            <a:r>
              <a:rPr lang="en-US" dirty="0">
                <a:latin typeface="Rockwell" panose="02060603020205020403" pitchFamily="18" charset="0"/>
              </a:rPr>
              <a:t>Tips for this brainstorming session:</a:t>
            </a:r>
          </a:p>
          <a:p>
            <a:pPr lvl="1"/>
            <a:r>
              <a:rPr lang="en-US" dirty="0">
                <a:latin typeface="Rockwell" panose="02060603020205020403" pitchFamily="18" charset="0"/>
              </a:rPr>
              <a:t>Defer Judgement</a:t>
            </a:r>
          </a:p>
          <a:p>
            <a:pPr lvl="1"/>
            <a:r>
              <a:rPr lang="en-US" dirty="0">
                <a:latin typeface="Rockwell" panose="02060603020205020403" pitchFamily="18" charset="0"/>
              </a:rPr>
              <a:t>Celebrate all ideas</a:t>
            </a:r>
          </a:p>
          <a:p>
            <a:pPr lvl="1"/>
            <a:r>
              <a:rPr lang="en-US" dirty="0">
                <a:latin typeface="Rockwell" panose="02060603020205020403" pitchFamily="18" charset="0"/>
              </a:rPr>
              <a:t>Encourage wild ideas</a:t>
            </a:r>
          </a:p>
          <a:p>
            <a:pPr lvl="1"/>
            <a:r>
              <a:rPr lang="en-US" dirty="0">
                <a:latin typeface="Rockwell" panose="02060603020205020403" pitchFamily="18" charset="0"/>
              </a:rPr>
              <a:t>Build on the ideas of others</a:t>
            </a:r>
          </a:p>
          <a:p>
            <a:pPr lvl="1"/>
            <a:r>
              <a:rPr lang="en-US" dirty="0">
                <a:latin typeface="Rockwell" panose="02060603020205020403" pitchFamily="18" charset="0"/>
              </a:rPr>
              <a:t>Stay focused on the topic</a:t>
            </a:r>
          </a:p>
          <a:p>
            <a:pPr lvl="1"/>
            <a:r>
              <a:rPr lang="en-US" dirty="0">
                <a:latin typeface="Rockwell" panose="02060603020205020403" pitchFamily="18" charset="0"/>
              </a:rPr>
              <a:t>One conversation at a time</a:t>
            </a:r>
          </a:p>
          <a:p>
            <a:pPr lvl="1"/>
            <a:r>
              <a:rPr lang="en-US" dirty="0">
                <a:latin typeface="Rockwell" panose="02060603020205020403" pitchFamily="18" charset="0"/>
              </a:rPr>
              <a:t>Be visual</a:t>
            </a:r>
          </a:p>
          <a:p>
            <a:pPr lvl="1"/>
            <a:r>
              <a:rPr lang="en-US" dirty="0">
                <a:latin typeface="Rockwell" panose="02060603020205020403" pitchFamily="18" charset="0"/>
              </a:rPr>
              <a:t>At first, go for quantity over quality of ideas</a:t>
            </a:r>
          </a:p>
        </p:txBody>
      </p:sp>
    </p:spTree>
    <p:extLst>
      <p:ext uri="{BB962C8B-B14F-4D97-AF65-F5344CB8AC3E}">
        <p14:creationId xmlns:p14="http://schemas.microsoft.com/office/powerpoint/2010/main" val="3855510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10396882" cy="811530"/>
          </a:xfrm>
        </p:spPr>
        <p:txBody>
          <a:bodyPr>
            <a:noAutofit/>
          </a:bodyPr>
          <a:lstStyle/>
          <a:p>
            <a:pPr algn="ctr"/>
            <a:r>
              <a:rPr lang="en-US" sz="4800" dirty="0">
                <a:latin typeface="Rockwell" panose="02060603020205020403" pitchFamily="18" charset="0"/>
              </a:rPr>
              <a:t>Module 2: Dream &amp; Discover</a:t>
            </a:r>
          </a:p>
        </p:txBody>
      </p:sp>
      <p:sp>
        <p:nvSpPr>
          <p:cNvPr id="4" name="TextBox 3"/>
          <p:cNvSpPr txBox="1"/>
          <p:nvPr/>
        </p:nvSpPr>
        <p:spPr>
          <a:xfrm>
            <a:off x="1427017" y="2526030"/>
            <a:ext cx="8548255" cy="2554545"/>
          </a:xfrm>
          <a:prstGeom prst="rect">
            <a:avLst/>
          </a:prstGeom>
          <a:noFill/>
        </p:spPr>
        <p:txBody>
          <a:bodyPr wrap="square" rtlCol="0">
            <a:spAutoFit/>
          </a:bodyPr>
          <a:lstStyle/>
          <a:p>
            <a:pPr algn="ctr"/>
            <a:r>
              <a:rPr lang="en-US" sz="8000" dirty="0">
                <a:solidFill>
                  <a:srgbClr val="0070C0"/>
                </a:solidFill>
                <a:latin typeface="Rockwell" panose="02060603020205020403" pitchFamily="18" charset="0"/>
              </a:rPr>
              <a:t>Feedback / Wrap-up</a:t>
            </a:r>
          </a:p>
        </p:txBody>
      </p:sp>
    </p:spTree>
    <p:extLst>
      <p:ext uri="{BB962C8B-B14F-4D97-AF65-F5344CB8AC3E}">
        <p14:creationId xmlns:p14="http://schemas.microsoft.com/office/powerpoint/2010/main" val="28225620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Presenter Information</a:t>
            </a:r>
          </a:p>
        </p:txBody>
      </p:sp>
      <p:sp>
        <p:nvSpPr>
          <p:cNvPr id="3" name="Content Placeholder 2"/>
          <p:cNvSpPr>
            <a:spLocks noGrp="1"/>
          </p:cNvSpPr>
          <p:nvPr>
            <p:ph idx="1"/>
          </p:nvPr>
        </p:nvSpPr>
        <p:spPr>
          <a:xfrm>
            <a:off x="1981200" y="1600201"/>
            <a:ext cx="3143250" cy="1885950"/>
          </a:xfrm>
        </p:spPr>
        <p:txBody>
          <a:bodyPr/>
          <a:lstStyle/>
          <a:p>
            <a:pPr marL="0" indent="0">
              <a:buNone/>
            </a:pPr>
            <a:r>
              <a:rPr lang="en-US" dirty="0"/>
              <a:t>Name</a:t>
            </a:r>
          </a:p>
          <a:p>
            <a:pPr marL="0" indent="0">
              <a:buNone/>
            </a:pPr>
            <a:r>
              <a:rPr lang="en-US" dirty="0"/>
              <a:t>Phone Number</a:t>
            </a:r>
          </a:p>
          <a:p>
            <a:pPr marL="0" indent="0">
              <a:buNone/>
            </a:pPr>
            <a:r>
              <a:rPr lang="en-US" dirty="0"/>
              <a:t>Email</a:t>
            </a:r>
          </a:p>
        </p:txBody>
      </p:sp>
      <p:sp>
        <p:nvSpPr>
          <p:cNvPr id="4" name="Content Placeholder 2"/>
          <p:cNvSpPr txBox="1">
            <a:spLocks/>
          </p:cNvSpPr>
          <p:nvPr/>
        </p:nvSpPr>
        <p:spPr>
          <a:xfrm>
            <a:off x="5124450" y="1600202"/>
            <a:ext cx="5086350" cy="188595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b="0" i="0" kern="1200">
                <a:solidFill>
                  <a:schemeClr val="tx1"/>
                </a:solidFill>
                <a:latin typeface="Raleway" panose="020B0503030101060003" pitchFamily="34" charset="0"/>
                <a:ea typeface="+mn-ea"/>
                <a:cs typeface="Raleway" panose="020B0503030101060003" pitchFamily="34" charset="0"/>
              </a:defRPr>
            </a:lvl1pPr>
            <a:lvl2pPr marL="742950" indent="-285750" algn="l" defTabSz="457200" rtl="0" eaLnBrk="1" latinLnBrk="0" hangingPunct="1">
              <a:spcBef>
                <a:spcPct val="20000"/>
              </a:spcBef>
              <a:buFont typeface="Arial"/>
              <a:buChar char="–"/>
              <a:defRPr sz="2800" b="0" i="0" kern="1200">
                <a:solidFill>
                  <a:schemeClr val="tx1"/>
                </a:solidFill>
                <a:latin typeface="Raleway" panose="020B0503030101060003" pitchFamily="34" charset="0"/>
                <a:ea typeface="+mn-ea"/>
                <a:cs typeface="Raleway" panose="020B0503030101060003" pitchFamily="34" charset="0"/>
              </a:defRPr>
            </a:lvl2pPr>
            <a:lvl3pPr marL="1143000" indent="-228600" algn="l" defTabSz="457200" rtl="0" eaLnBrk="1" latinLnBrk="0" hangingPunct="1">
              <a:spcBef>
                <a:spcPct val="20000"/>
              </a:spcBef>
              <a:buFont typeface="Arial"/>
              <a:buChar char="•"/>
              <a:defRPr sz="2400" b="0" i="0" kern="1200">
                <a:solidFill>
                  <a:schemeClr val="tx1"/>
                </a:solidFill>
                <a:latin typeface="Raleway" panose="020B0503030101060003" pitchFamily="34" charset="0"/>
                <a:ea typeface="+mn-ea"/>
                <a:cs typeface="Raleway" panose="020B0503030101060003" pitchFamily="34" charset="0"/>
              </a:defRPr>
            </a:lvl3pPr>
            <a:lvl4pPr marL="1600200" indent="-228600" algn="l" defTabSz="457200" rtl="0" eaLnBrk="1" latinLnBrk="0" hangingPunct="1">
              <a:spcBef>
                <a:spcPct val="20000"/>
              </a:spcBef>
              <a:buFont typeface="Arial"/>
              <a:buChar char="–"/>
              <a:defRPr sz="2000" b="0" i="0" kern="1200">
                <a:solidFill>
                  <a:schemeClr val="tx1"/>
                </a:solidFill>
                <a:latin typeface="Raleway" panose="020B0503030101060003" pitchFamily="34" charset="0"/>
                <a:ea typeface="+mn-ea"/>
                <a:cs typeface="Raleway" panose="020B0503030101060003" pitchFamily="34" charset="0"/>
              </a:defRPr>
            </a:lvl4pPr>
            <a:lvl5pPr marL="2057400" indent="-228600" algn="l" defTabSz="457200" rtl="0" eaLnBrk="1" latinLnBrk="0" hangingPunct="1">
              <a:spcBef>
                <a:spcPct val="20000"/>
              </a:spcBef>
              <a:buFont typeface="Arial"/>
              <a:buChar char="»"/>
              <a:defRPr sz="2000" b="0" i="0" kern="1200">
                <a:solidFill>
                  <a:schemeClr val="tx1"/>
                </a:solidFill>
                <a:latin typeface="Raleway" panose="020B0503030101060003" pitchFamily="34" charset="0"/>
                <a:ea typeface="+mn-ea"/>
                <a:cs typeface="Raleway" panose="020B0503030101060003"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dirty="0">
                <a:latin typeface="Gill Sans MT" panose="020B0502020104020203" pitchFamily="34" charset="0"/>
              </a:rPr>
              <a:t>&lt;Name&gt;</a:t>
            </a:r>
          </a:p>
          <a:p>
            <a:pPr marL="0" indent="0">
              <a:buNone/>
            </a:pPr>
            <a:r>
              <a:rPr lang="en-US" dirty="0">
                <a:latin typeface="Gill Sans MT" panose="020B0502020104020203" pitchFamily="34" charset="0"/>
              </a:rPr>
              <a:t>&lt;Phone Number&gt;</a:t>
            </a:r>
          </a:p>
          <a:p>
            <a:pPr marL="0" indent="0">
              <a:buNone/>
            </a:pPr>
            <a:r>
              <a:rPr lang="en-US" dirty="0">
                <a:latin typeface="Gill Sans MT" panose="020B0502020104020203" pitchFamily="34" charset="0"/>
              </a:rPr>
              <a:t>&lt;Email&gt;</a:t>
            </a:r>
          </a:p>
        </p:txBody>
      </p:sp>
    </p:spTree>
    <p:extLst>
      <p:ext uri="{BB962C8B-B14F-4D97-AF65-F5344CB8AC3E}">
        <p14:creationId xmlns:p14="http://schemas.microsoft.com/office/powerpoint/2010/main" val="439644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10396902" cy="1657350"/>
          </a:xfrm>
        </p:spPr>
        <p:txBody>
          <a:bodyPr/>
          <a:lstStyle/>
          <a:p>
            <a:r>
              <a:rPr lang="en-US" dirty="0">
                <a:latin typeface="Rockwell" panose="02060603020205020403" pitchFamily="18" charset="0"/>
              </a:rPr>
              <a:t>Next: A New Century</a:t>
            </a:r>
          </a:p>
        </p:txBody>
      </p:sp>
      <p:sp>
        <p:nvSpPr>
          <p:cNvPr id="3" name="Text Placeholder 2"/>
          <p:cNvSpPr>
            <a:spLocks noGrp="1"/>
          </p:cNvSpPr>
          <p:nvPr>
            <p:ph type="body" sz="half" idx="2"/>
          </p:nvPr>
        </p:nvSpPr>
        <p:spPr>
          <a:xfrm>
            <a:off x="685779" y="2375235"/>
            <a:ext cx="10394729" cy="1131569"/>
          </a:xfrm>
        </p:spPr>
        <p:txBody>
          <a:bodyPr>
            <a:normAutofit/>
          </a:bodyPr>
          <a:lstStyle/>
          <a:p>
            <a:r>
              <a:rPr lang="en-US" sz="4000" dirty="0">
                <a:solidFill>
                  <a:srgbClr val="0070C0"/>
                </a:solidFill>
                <a:latin typeface="Rockwell" panose="02060603020205020403" pitchFamily="18" charset="0"/>
              </a:rPr>
              <a:t>Module 2: Dream &amp; Discover</a:t>
            </a:r>
          </a:p>
        </p:txBody>
      </p:sp>
    </p:spTree>
    <p:extLst>
      <p:ext uri="{BB962C8B-B14F-4D97-AF65-F5344CB8AC3E}">
        <p14:creationId xmlns:p14="http://schemas.microsoft.com/office/powerpoint/2010/main" val="2704772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10396882" cy="811530"/>
          </a:xfrm>
        </p:spPr>
        <p:txBody>
          <a:bodyPr>
            <a:noAutofit/>
          </a:bodyPr>
          <a:lstStyle/>
          <a:p>
            <a:pPr algn="ctr"/>
            <a:r>
              <a:rPr lang="en-US" sz="4800" dirty="0">
                <a:latin typeface="Rockwell" panose="02060603020205020403" pitchFamily="18" charset="0"/>
              </a:rPr>
              <a:t>Module 2: Dream &amp; Discover</a:t>
            </a:r>
          </a:p>
        </p:txBody>
      </p:sp>
      <p:sp>
        <p:nvSpPr>
          <p:cNvPr id="4" name="TextBox 3"/>
          <p:cNvSpPr txBox="1"/>
          <p:nvPr/>
        </p:nvSpPr>
        <p:spPr>
          <a:xfrm>
            <a:off x="2468880" y="2429778"/>
            <a:ext cx="6947836" cy="2554545"/>
          </a:xfrm>
          <a:prstGeom prst="rect">
            <a:avLst/>
          </a:prstGeom>
          <a:noFill/>
        </p:spPr>
        <p:txBody>
          <a:bodyPr wrap="square" rtlCol="0">
            <a:spAutoFit/>
          </a:bodyPr>
          <a:lstStyle/>
          <a:p>
            <a:pPr algn="ctr"/>
            <a:r>
              <a:rPr lang="en-US" sz="8000" dirty="0">
                <a:solidFill>
                  <a:srgbClr val="0070C0"/>
                </a:solidFill>
                <a:latin typeface="Rockwell" panose="02060603020205020403" pitchFamily="18" charset="0"/>
              </a:rPr>
              <a:t>Creating </a:t>
            </a:r>
            <a:r>
              <a:rPr lang="en-US" sz="8000" dirty="0" err="1">
                <a:solidFill>
                  <a:srgbClr val="0070C0"/>
                </a:solidFill>
                <a:latin typeface="Rockwell" panose="02060603020205020403" pitchFamily="18" charset="0"/>
              </a:rPr>
              <a:t>LeaderX</a:t>
            </a:r>
            <a:endParaRPr lang="en-US" sz="8000" dirty="0">
              <a:solidFill>
                <a:srgbClr val="0070C0"/>
              </a:solidFill>
              <a:latin typeface="Rockwell" panose="02060603020205020403" pitchFamily="18" charset="0"/>
            </a:endParaRPr>
          </a:p>
        </p:txBody>
      </p:sp>
    </p:spTree>
    <p:extLst>
      <p:ext uri="{BB962C8B-B14F-4D97-AF65-F5344CB8AC3E}">
        <p14:creationId xmlns:p14="http://schemas.microsoft.com/office/powerpoint/2010/main" val="3794321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latin typeface="Rockwell" panose="02060603020205020403" pitchFamily="18" charset="0"/>
              </a:rPr>
              <a:t>Creating </a:t>
            </a:r>
            <a:r>
              <a:rPr lang="en-US" dirty="0" err="1">
                <a:latin typeface="Rockwell" panose="02060603020205020403" pitchFamily="18" charset="0"/>
              </a:rPr>
              <a:t>LeaderX</a:t>
            </a:r>
            <a:br>
              <a:rPr lang="en-US" dirty="0">
                <a:latin typeface="Rockwell" panose="02060603020205020403" pitchFamily="18" charset="0"/>
              </a:rPr>
            </a:br>
            <a:endParaRPr lang="en-US" dirty="0">
              <a:latin typeface="Rockwell" panose="02060603020205020403" pitchFamily="18" charset="0"/>
            </a:endParaRPr>
          </a:p>
        </p:txBody>
      </p:sp>
      <p:sp>
        <p:nvSpPr>
          <p:cNvPr id="4" name="Content Placeholder 3"/>
          <p:cNvSpPr>
            <a:spLocks noGrp="1"/>
          </p:cNvSpPr>
          <p:nvPr>
            <p:ph idx="1"/>
          </p:nvPr>
        </p:nvSpPr>
        <p:spPr/>
        <p:txBody>
          <a:bodyPr/>
          <a:lstStyle/>
          <a:p>
            <a:r>
              <a:rPr lang="en-US" dirty="0">
                <a:latin typeface="Rockwell" panose="02060603020205020403" pitchFamily="18" charset="0"/>
              </a:rPr>
              <a:t>Now that we have explored our pain point and understand those we serve, it’s time to focus on </a:t>
            </a:r>
            <a:r>
              <a:rPr lang="en-US" dirty="0" err="1">
                <a:latin typeface="Rockwell" panose="02060603020205020403" pitchFamily="18" charset="0"/>
              </a:rPr>
              <a:t>LeaderX</a:t>
            </a:r>
            <a:endParaRPr lang="en-US" dirty="0">
              <a:latin typeface="Rockwell" panose="02060603020205020403" pitchFamily="18" charset="0"/>
            </a:endParaRPr>
          </a:p>
          <a:p>
            <a:r>
              <a:rPr lang="en-US" dirty="0">
                <a:latin typeface="Rockwell" panose="02060603020205020403" pitchFamily="18" charset="0"/>
              </a:rPr>
              <a:t>The </a:t>
            </a:r>
            <a:r>
              <a:rPr lang="en-US" dirty="0" err="1">
                <a:latin typeface="Rockwell" panose="02060603020205020403" pitchFamily="18" charset="0"/>
              </a:rPr>
              <a:t>leaderX</a:t>
            </a:r>
            <a:r>
              <a:rPr lang="en-US" dirty="0">
                <a:latin typeface="Rockwell" panose="02060603020205020403" pitchFamily="18" charset="0"/>
              </a:rPr>
              <a:t> perspective should embody all of the actions, statements, thoughts, and feelings of everyone we serve</a:t>
            </a:r>
          </a:p>
          <a:p>
            <a:endParaRPr lang="en-US" dirty="0">
              <a:latin typeface="Rockwell" panose="02060603020205020403" pitchFamily="18" charset="0"/>
            </a:endParaRPr>
          </a:p>
        </p:txBody>
      </p:sp>
    </p:spTree>
    <p:extLst>
      <p:ext uri="{BB962C8B-B14F-4D97-AF65-F5344CB8AC3E}">
        <p14:creationId xmlns:p14="http://schemas.microsoft.com/office/powerpoint/2010/main" val="32998349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10396882" cy="811530"/>
          </a:xfrm>
        </p:spPr>
        <p:txBody>
          <a:bodyPr>
            <a:noAutofit/>
          </a:bodyPr>
          <a:lstStyle/>
          <a:p>
            <a:pPr algn="ctr"/>
            <a:r>
              <a:rPr lang="en-US" sz="4800" dirty="0">
                <a:latin typeface="Rockwell" panose="02060603020205020403" pitchFamily="18" charset="0"/>
              </a:rPr>
              <a:t>Module 2: Dream &amp; Discover</a:t>
            </a:r>
          </a:p>
        </p:txBody>
      </p:sp>
      <p:sp>
        <p:nvSpPr>
          <p:cNvPr id="4" name="TextBox 3"/>
          <p:cNvSpPr txBox="1"/>
          <p:nvPr/>
        </p:nvSpPr>
        <p:spPr>
          <a:xfrm>
            <a:off x="2468880" y="2445820"/>
            <a:ext cx="6931794" cy="2554545"/>
          </a:xfrm>
          <a:prstGeom prst="rect">
            <a:avLst/>
          </a:prstGeom>
          <a:noFill/>
        </p:spPr>
        <p:txBody>
          <a:bodyPr wrap="square" rtlCol="0">
            <a:spAutoFit/>
          </a:bodyPr>
          <a:lstStyle/>
          <a:p>
            <a:pPr algn="ctr"/>
            <a:r>
              <a:rPr lang="en-US" sz="8000" dirty="0">
                <a:solidFill>
                  <a:srgbClr val="0070C0"/>
                </a:solidFill>
                <a:latin typeface="Rockwell" panose="02060603020205020403" pitchFamily="18" charset="0"/>
              </a:rPr>
              <a:t>Interpreting </a:t>
            </a:r>
            <a:r>
              <a:rPr lang="en-US" sz="8000" dirty="0" err="1">
                <a:solidFill>
                  <a:srgbClr val="0070C0"/>
                </a:solidFill>
                <a:latin typeface="Rockwell" panose="02060603020205020403" pitchFamily="18" charset="0"/>
              </a:rPr>
              <a:t>LeaderX</a:t>
            </a:r>
            <a:endParaRPr lang="en-US" sz="8000" dirty="0">
              <a:solidFill>
                <a:srgbClr val="0070C0"/>
              </a:solidFill>
              <a:latin typeface="Rockwell" panose="02060603020205020403" pitchFamily="18" charset="0"/>
            </a:endParaRPr>
          </a:p>
        </p:txBody>
      </p:sp>
    </p:spTree>
    <p:extLst>
      <p:ext uri="{BB962C8B-B14F-4D97-AF65-F5344CB8AC3E}">
        <p14:creationId xmlns:p14="http://schemas.microsoft.com/office/powerpoint/2010/main" val="384758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latin typeface="Rockwell" panose="02060603020205020403" pitchFamily="18" charset="0"/>
              </a:rPr>
              <a:t>Interpreting </a:t>
            </a:r>
            <a:r>
              <a:rPr lang="en-US" dirty="0" err="1">
                <a:latin typeface="Rockwell" panose="02060603020205020403" pitchFamily="18" charset="0"/>
              </a:rPr>
              <a:t>LeaderX</a:t>
            </a:r>
            <a:br>
              <a:rPr lang="en-US" dirty="0">
                <a:latin typeface="Rockwell" panose="02060603020205020403" pitchFamily="18" charset="0"/>
              </a:rPr>
            </a:br>
            <a:endParaRPr lang="en-US" dirty="0">
              <a:latin typeface="Rockwell" panose="02060603020205020403" pitchFamily="18" charset="0"/>
            </a:endParaRPr>
          </a:p>
        </p:txBody>
      </p:sp>
      <p:sp>
        <p:nvSpPr>
          <p:cNvPr id="4" name="Content Placeholder 3"/>
          <p:cNvSpPr>
            <a:spLocks noGrp="1"/>
          </p:cNvSpPr>
          <p:nvPr>
            <p:ph idx="1"/>
          </p:nvPr>
        </p:nvSpPr>
        <p:spPr>
          <a:xfrm>
            <a:off x="950976" y="1133856"/>
            <a:ext cx="11143488" cy="4888992"/>
          </a:xfrm>
        </p:spPr>
        <p:txBody>
          <a:bodyPr>
            <a:normAutofit/>
          </a:bodyPr>
          <a:lstStyle/>
          <a:p>
            <a:r>
              <a:rPr lang="en-US" sz="2800" dirty="0">
                <a:latin typeface="Rockwell" panose="02060603020205020403" pitchFamily="18" charset="0"/>
              </a:rPr>
              <a:t>Make sense of all of these insights and more clearly define </a:t>
            </a:r>
            <a:r>
              <a:rPr lang="en-US" sz="2800" dirty="0" err="1">
                <a:latin typeface="Rockwell" panose="02060603020205020403" pitchFamily="18" charset="0"/>
              </a:rPr>
              <a:t>Leaderx’s</a:t>
            </a:r>
            <a:r>
              <a:rPr lang="en-US" sz="2800" dirty="0">
                <a:latin typeface="Rockwell" panose="02060603020205020403" pitchFamily="18" charset="0"/>
              </a:rPr>
              <a:t> viewpoint towards the pain point</a:t>
            </a:r>
          </a:p>
          <a:p>
            <a:r>
              <a:rPr lang="en-US" sz="2800" dirty="0">
                <a:latin typeface="Rockwell" panose="02060603020205020403" pitchFamily="18" charset="0"/>
              </a:rPr>
              <a:t>Mix and match insights – connect two or more post-it notes with words such as “AND”, “Because”, “but”, “with”, “without”, or “despite”</a:t>
            </a:r>
          </a:p>
          <a:p>
            <a:r>
              <a:rPr lang="en-US" sz="2800" dirty="0" err="1">
                <a:latin typeface="Rockwell" panose="02060603020205020403" pitchFamily="18" charset="0"/>
              </a:rPr>
              <a:t>LeaderX</a:t>
            </a:r>
            <a:r>
              <a:rPr lang="en-US" sz="2800" dirty="0">
                <a:latin typeface="Rockwell" panose="02060603020205020403" pitchFamily="18" charset="0"/>
              </a:rPr>
              <a:t> makes the needs of everyone affected by the pain point the main focus of the innovation</a:t>
            </a:r>
          </a:p>
          <a:p>
            <a:r>
              <a:rPr lang="en-US" sz="2800" dirty="0">
                <a:latin typeface="Rockwell" panose="02060603020205020403" pitchFamily="18" charset="0"/>
              </a:rPr>
              <a:t>The solution needs to appeal to all of the stakeholders</a:t>
            </a:r>
          </a:p>
        </p:txBody>
      </p:sp>
    </p:spTree>
    <p:extLst>
      <p:ext uri="{BB962C8B-B14F-4D97-AF65-F5344CB8AC3E}">
        <p14:creationId xmlns:p14="http://schemas.microsoft.com/office/powerpoint/2010/main" val="834793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801"/>
            <a:ext cx="10396882" cy="811530"/>
          </a:xfrm>
        </p:spPr>
        <p:txBody>
          <a:bodyPr>
            <a:noAutofit/>
          </a:bodyPr>
          <a:lstStyle/>
          <a:p>
            <a:pPr algn="ctr"/>
            <a:r>
              <a:rPr lang="en-US" sz="4800" dirty="0">
                <a:latin typeface="Rockwell" panose="02060603020205020403" pitchFamily="18" charset="0"/>
              </a:rPr>
              <a:t>Module 2: Dream &amp; Discover</a:t>
            </a:r>
          </a:p>
        </p:txBody>
      </p:sp>
      <p:sp>
        <p:nvSpPr>
          <p:cNvPr id="4" name="TextBox 3"/>
          <p:cNvSpPr txBox="1"/>
          <p:nvPr/>
        </p:nvSpPr>
        <p:spPr>
          <a:xfrm>
            <a:off x="2468880" y="2445820"/>
            <a:ext cx="7044088" cy="2554545"/>
          </a:xfrm>
          <a:prstGeom prst="rect">
            <a:avLst/>
          </a:prstGeom>
          <a:noFill/>
        </p:spPr>
        <p:txBody>
          <a:bodyPr wrap="square" rtlCol="0">
            <a:spAutoFit/>
          </a:bodyPr>
          <a:lstStyle/>
          <a:p>
            <a:pPr algn="ctr"/>
            <a:r>
              <a:rPr lang="en-US" sz="8000" dirty="0">
                <a:solidFill>
                  <a:srgbClr val="0070C0"/>
                </a:solidFill>
                <a:latin typeface="Rockwell" panose="02060603020205020403" pitchFamily="18" charset="0"/>
              </a:rPr>
              <a:t>Drawing Conclusions</a:t>
            </a:r>
          </a:p>
        </p:txBody>
      </p:sp>
    </p:spTree>
    <p:extLst>
      <p:ext uri="{BB962C8B-B14F-4D97-AF65-F5344CB8AC3E}">
        <p14:creationId xmlns:p14="http://schemas.microsoft.com/office/powerpoint/2010/main" val="2780066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latin typeface="Rockwell" panose="02060603020205020403" pitchFamily="18" charset="0"/>
              </a:rPr>
              <a:t>Drawing Conclusions</a:t>
            </a:r>
            <a:br>
              <a:rPr lang="en-US" dirty="0">
                <a:latin typeface="Rockwell" panose="02060603020205020403" pitchFamily="18" charset="0"/>
              </a:rPr>
            </a:br>
            <a:endParaRPr lang="en-US" dirty="0">
              <a:latin typeface="Rockwell" panose="02060603020205020403" pitchFamily="18" charset="0"/>
            </a:endParaRPr>
          </a:p>
        </p:txBody>
      </p:sp>
      <p:sp>
        <p:nvSpPr>
          <p:cNvPr id="4" name="Content Placeholder 3"/>
          <p:cNvSpPr>
            <a:spLocks noGrp="1"/>
          </p:cNvSpPr>
          <p:nvPr>
            <p:ph idx="1"/>
          </p:nvPr>
        </p:nvSpPr>
        <p:spPr>
          <a:xfrm>
            <a:off x="1219200" y="1417638"/>
            <a:ext cx="10972800" cy="4525963"/>
          </a:xfrm>
        </p:spPr>
        <p:txBody>
          <a:bodyPr/>
          <a:lstStyle/>
          <a:p>
            <a:r>
              <a:rPr lang="en-US" dirty="0">
                <a:latin typeface="Rockwell" panose="02060603020205020403" pitchFamily="18" charset="0"/>
              </a:rPr>
              <a:t>Specific stances about the pain point based on the beliefs and perspective of </a:t>
            </a:r>
            <a:r>
              <a:rPr lang="en-US" dirty="0" err="1">
                <a:latin typeface="Rockwell" panose="02060603020205020403" pitchFamily="18" charset="0"/>
              </a:rPr>
              <a:t>LeaderX</a:t>
            </a:r>
            <a:endParaRPr lang="en-US" dirty="0">
              <a:latin typeface="Rockwell" panose="02060603020205020403" pitchFamily="18" charset="0"/>
            </a:endParaRPr>
          </a:p>
          <a:p>
            <a:pPr lvl="1"/>
            <a:r>
              <a:rPr lang="en-US" dirty="0">
                <a:latin typeface="Rockwell" panose="02060603020205020403" pitchFamily="18" charset="0"/>
              </a:rPr>
              <a:t>How would </a:t>
            </a:r>
            <a:r>
              <a:rPr lang="en-US" dirty="0" err="1">
                <a:latin typeface="Rockwell" panose="02060603020205020403" pitchFamily="18" charset="0"/>
              </a:rPr>
              <a:t>LeaderX</a:t>
            </a:r>
            <a:r>
              <a:rPr lang="en-US" dirty="0">
                <a:latin typeface="Rockwell" panose="02060603020205020403" pitchFamily="18" charset="0"/>
              </a:rPr>
              <a:t> approach this pain point?</a:t>
            </a:r>
          </a:p>
          <a:p>
            <a:pPr lvl="1"/>
            <a:r>
              <a:rPr lang="en-US" dirty="0">
                <a:latin typeface="Rockwell" panose="02060603020205020403" pitchFamily="18" charset="0"/>
              </a:rPr>
              <a:t>How does </a:t>
            </a:r>
            <a:r>
              <a:rPr lang="en-US" dirty="0" err="1">
                <a:latin typeface="Rockwell" panose="02060603020205020403" pitchFamily="18" charset="0"/>
              </a:rPr>
              <a:t>LeaderX</a:t>
            </a:r>
            <a:r>
              <a:rPr lang="en-US" dirty="0">
                <a:latin typeface="Rockwell" panose="02060603020205020403" pitchFamily="18" charset="0"/>
              </a:rPr>
              <a:t> think about this pain point?</a:t>
            </a:r>
          </a:p>
          <a:p>
            <a:pPr lvl="1"/>
            <a:r>
              <a:rPr lang="en-US" dirty="0">
                <a:latin typeface="Rockwell" panose="02060603020205020403" pitchFamily="18" charset="0"/>
              </a:rPr>
              <a:t>What does </a:t>
            </a:r>
            <a:r>
              <a:rPr lang="en-US" dirty="0" err="1">
                <a:latin typeface="Rockwell" panose="02060603020205020403" pitchFamily="18" charset="0"/>
              </a:rPr>
              <a:t>LeaderX</a:t>
            </a:r>
            <a:r>
              <a:rPr lang="en-US" dirty="0">
                <a:latin typeface="Rockwell" panose="02060603020205020403" pitchFamily="18" charset="0"/>
              </a:rPr>
              <a:t> believe about this pain point?</a:t>
            </a:r>
          </a:p>
          <a:p>
            <a:pPr lvl="1"/>
            <a:r>
              <a:rPr lang="en-US" dirty="0">
                <a:latin typeface="Rockwell" panose="02060603020205020403" pitchFamily="18" charset="0"/>
              </a:rPr>
              <a:t>What does </a:t>
            </a:r>
            <a:r>
              <a:rPr lang="en-US" dirty="0" err="1">
                <a:latin typeface="Rockwell" panose="02060603020205020403" pitchFamily="18" charset="0"/>
              </a:rPr>
              <a:t>LeaderX</a:t>
            </a:r>
            <a:r>
              <a:rPr lang="en-US" dirty="0">
                <a:latin typeface="Rockwell" panose="02060603020205020403" pitchFamily="18" charset="0"/>
              </a:rPr>
              <a:t> understand about this pain point</a:t>
            </a:r>
          </a:p>
          <a:p>
            <a:pPr lvl="1"/>
            <a:r>
              <a:rPr lang="en-US" dirty="0">
                <a:latin typeface="Rockwell" panose="02060603020205020403" pitchFamily="18" charset="0"/>
              </a:rPr>
              <a:t>How is </a:t>
            </a:r>
            <a:r>
              <a:rPr lang="en-US" dirty="0" err="1">
                <a:latin typeface="Rockwell" panose="02060603020205020403" pitchFamily="18" charset="0"/>
              </a:rPr>
              <a:t>LeaderX</a:t>
            </a:r>
            <a:r>
              <a:rPr lang="en-US" dirty="0">
                <a:latin typeface="Rockwell" panose="02060603020205020403" pitchFamily="18" charset="0"/>
              </a:rPr>
              <a:t> influenced by these themes and insights</a:t>
            </a:r>
          </a:p>
        </p:txBody>
      </p:sp>
    </p:spTree>
    <p:extLst>
      <p:ext uri="{BB962C8B-B14F-4D97-AF65-F5344CB8AC3E}">
        <p14:creationId xmlns:p14="http://schemas.microsoft.com/office/powerpoint/2010/main" val="905861364"/>
      </p:ext>
    </p:extLst>
  </p:cSld>
  <p:clrMapOvr>
    <a:masterClrMapping/>
  </p:clrMapOvr>
</p:sld>
</file>

<file path=ppt/theme/theme1.xml><?xml version="1.0" encoding="utf-8"?>
<a:theme xmlns:a="http://schemas.openxmlformats.org/drawingml/2006/main" name="NEXT_PPT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NEXT_PPT_Template</Template>
  <TotalTime>47</TotalTime>
  <Words>355</Words>
  <Application>Microsoft Office PowerPoint</Application>
  <PresentationFormat>Widescreen</PresentationFormat>
  <Paragraphs>54</Paragraphs>
  <Slides>12</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Arial</vt:lpstr>
      <vt:lpstr>Calibri</vt:lpstr>
      <vt:lpstr>Gill Sans MT</vt:lpstr>
      <vt:lpstr>Museo Sans 300</vt:lpstr>
      <vt:lpstr>Museo Slab 300</vt:lpstr>
      <vt:lpstr>Museo Slab 700</vt:lpstr>
      <vt:lpstr>Raleway</vt:lpstr>
      <vt:lpstr>Rockwell</vt:lpstr>
      <vt:lpstr>NEXT_PPT_Template</vt:lpstr>
      <vt:lpstr>DimensionX:  Dream and Discover</vt:lpstr>
      <vt:lpstr>Presenter Information</vt:lpstr>
      <vt:lpstr>Next: A New Century</vt:lpstr>
      <vt:lpstr>Module 2: Dream &amp; Discover</vt:lpstr>
      <vt:lpstr>Creating LeaderX </vt:lpstr>
      <vt:lpstr>Module 2: Dream &amp; Discover</vt:lpstr>
      <vt:lpstr>Interpreting LeaderX </vt:lpstr>
      <vt:lpstr>Module 2: Dream &amp; Discover</vt:lpstr>
      <vt:lpstr>Drawing Conclusions </vt:lpstr>
      <vt:lpstr>Module 2: Dream &amp; Discover</vt:lpstr>
      <vt:lpstr>Growing LeaderX’s Dream </vt:lpstr>
      <vt:lpstr>Module 2: Dream &amp; Discover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wsstephens</dc:creator>
  <cp:lastModifiedBy>wsstephens</cp:lastModifiedBy>
  <cp:revision>11</cp:revision>
  <dcterms:created xsi:type="dcterms:W3CDTF">2016-06-11T18:58:20Z</dcterms:created>
  <dcterms:modified xsi:type="dcterms:W3CDTF">2016-09-09T00:01:56Z</dcterms:modified>
</cp:coreProperties>
</file>