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5"/>
  </p:notesMasterIdLst>
  <p:sldIdLst>
    <p:sldId id="256" r:id="rId2"/>
    <p:sldId id="284" r:id="rId3"/>
    <p:sldId id="285" r:id="rId4"/>
    <p:sldId id="263" r:id="rId5"/>
    <p:sldId id="278" r:id="rId6"/>
    <p:sldId id="279" r:id="rId7"/>
    <p:sldId id="280" r:id="rId8"/>
    <p:sldId id="281" r:id="rId9"/>
    <p:sldId id="258" r:id="rId10"/>
    <p:sldId id="286" r:id="rId11"/>
    <p:sldId id="283" r:id="rId12"/>
    <p:sldId id="266" r:id="rId13"/>
    <p:sldId id="267" r:id="rId14"/>
    <p:sldId id="272" r:id="rId15"/>
    <p:sldId id="269" r:id="rId16"/>
    <p:sldId id="271" r:id="rId17"/>
    <p:sldId id="287" r:id="rId18"/>
    <p:sldId id="282" r:id="rId19"/>
    <p:sldId id="273" r:id="rId20"/>
    <p:sldId id="274" r:id="rId21"/>
    <p:sldId id="275" r:id="rId22"/>
    <p:sldId id="276" r:id="rId23"/>
    <p:sldId id="277"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7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433273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Shape 1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9" name="Shape 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2939780" y="2865436"/>
            <a:ext cx="5518420" cy="1470024"/>
          </a:xfrm>
          <a:prstGeom prst="rect">
            <a:avLst/>
          </a:prstGeom>
          <a:noFill/>
          <a:ln>
            <a:noFill/>
          </a:ln>
        </p:spPr>
        <p:txBody>
          <a:bodyPr lIns="91425" tIns="91425" rIns="91425" bIns="91425" anchor="ctr" anchorCtr="0"/>
          <a:lstStyle>
            <a:lvl1pPr marL="0" marR="0" lvl="0" indent="0" algn="r" rtl="0">
              <a:spcBef>
                <a:spcPts val="0"/>
              </a:spcBef>
              <a:buClr>
                <a:schemeClr val="dk1"/>
              </a:buClr>
              <a:buFont typeface="Arial"/>
              <a:buNone/>
              <a:defRPr sz="36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 name="Shape 10"/>
          <p:cNvSpPr txBox="1">
            <a:spLocks noGrp="1"/>
          </p:cNvSpPr>
          <p:nvPr>
            <p:ph type="subTitle" idx="1"/>
          </p:nvPr>
        </p:nvSpPr>
        <p:spPr>
          <a:xfrm>
            <a:off x="2057400" y="4628182"/>
            <a:ext cx="6400799" cy="1752600"/>
          </a:xfrm>
          <a:prstGeom prst="rect">
            <a:avLst/>
          </a:prstGeom>
          <a:noFill/>
          <a:ln>
            <a:noFill/>
          </a:ln>
        </p:spPr>
        <p:txBody>
          <a:bodyPr lIns="91425" tIns="91425" rIns="91425" bIns="91425" anchor="t" anchorCtr="0"/>
          <a:lstStyle>
            <a:lvl1pPr marL="0" marR="0" lvl="0" indent="0" algn="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buClr>
                <a:schemeClr val="dk1"/>
              </a:buClr>
              <a:buFont typeface="Arial"/>
              <a:buNone/>
              <a:defRPr sz="36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bg>
      <p:bgPr>
        <a:blipFill rotWithShape="1">
          <a:blip r:embed="rId2">
            <a:alphaModFix/>
          </a:blip>
          <a:stretch>
            <a:fillRect/>
          </a:stretch>
        </a:blip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1783846" y="274637"/>
            <a:ext cx="6902953" cy="1143000"/>
          </a:xfrm>
          <a:prstGeom prst="rect">
            <a:avLst/>
          </a:prstGeom>
          <a:noFill/>
          <a:ln>
            <a:noFill/>
          </a:ln>
        </p:spPr>
        <p:txBody>
          <a:bodyPr lIns="91425" tIns="91425" rIns="91425" bIns="91425" anchor="ctr" anchorCtr="0"/>
          <a:lstStyle>
            <a:lvl1pPr marL="0" marR="0" lvl="0" indent="0" algn="l" rtl="0">
              <a:spcBef>
                <a:spcPts val="0"/>
              </a:spcBef>
              <a:buClr>
                <a:schemeClr val="dk1"/>
              </a:buClr>
              <a:buFont typeface="Arial"/>
              <a:buNone/>
              <a:defRPr sz="36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6" name="Shape 1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buClr>
                <a:schemeClr val="dk1"/>
              </a:buClr>
              <a:buFont typeface="Arial"/>
              <a:buNone/>
              <a:defRPr sz="36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
        <p:cNvGrpSpPr/>
        <p:nvPr/>
      </p:nvGrpSpPr>
      <p:grpSpPr>
        <a:xfrm>
          <a:off x="0" y="0"/>
          <a:ext cx="0" cy="0"/>
          <a:chOff x="0" y="0"/>
          <a:chExt cx="0" cy="0"/>
        </a:xfrm>
      </p:grpSpPr>
      <p:sp>
        <p:nvSpPr>
          <p:cNvPr id="21" name="Shape 21"/>
          <p:cNvSpPr txBox="1">
            <a:spLocks noGrp="1"/>
          </p:cNvSpPr>
          <p:nvPr>
            <p:ph type="ctrTitle"/>
          </p:nvPr>
        </p:nvSpPr>
        <p:spPr>
          <a:xfrm>
            <a:off x="2939780" y="2865436"/>
            <a:ext cx="5518420" cy="1470024"/>
          </a:xfrm>
          <a:prstGeom prst="rect">
            <a:avLst/>
          </a:prstGeom>
          <a:noFill/>
          <a:ln>
            <a:noFill/>
          </a:ln>
        </p:spPr>
        <p:txBody>
          <a:bodyPr lIns="91425" tIns="45700" rIns="91425" bIns="45700" anchor="ctr" anchorCtr="0">
            <a:noAutofit/>
          </a:bodyPr>
          <a:lstStyle/>
          <a:p>
            <a:pPr marL="0" marR="0" lvl="0" indent="0" algn="r" rtl="0">
              <a:spcBef>
                <a:spcPts val="0"/>
              </a:spcBef>
              <a:buClr>
                <a:schemeClr val="dk1"/>
              </a:buClr>
              <a:buSzPct val="25000"/>
              <a:buFont typeface="Arial"/>
              <a:buNone/>
            </a:pPr>
            <a:r>
              <a:rPr lang="en-US" sz="6600" b="1" i="0" u="none" strike="noStrike" cap="none" dirty="0">
                <a:solidFill>
                  <a:schemeClr val="dk1"/>
                </a:solidFill>
                <a:latin typeface="Arial"/>
                <a:ea typeface="Arial"/>
                <a:cs typeface="Arial"/>
                <a:sym typeface="Arial"/>
              </a:rPr>
              <a:t>Big Ideas</a:t>
            </a:r>
            <a:endParaRPr sz="6600" b="1" i="0" u="none" strike="noStrike" cap="none" dirty="0">
              <a:solidFill>
                <a:schemeClr val="dk1"/>
              </a:solidFill>
              <a:latin typeface="Arial"/>
              <a:ea typeface="Arial"/>
              <a:cs typeface="Arial"/>
              <a:sym typeface="Arial"/>
            </a:endParaRPr>
          </a:p>
        </p:txBody>
      </p:sp>
      <p:sp>
        <p:nvSpPr>
          <p:cNvPr id="22" name="Shape 22"/>
          <p:cNvSpPr txBox="1">
            <a:spLocks noGrp="1"/>
          </p:cNvSpPr>
          <p:nvPr>
            <p:ph type="subTitle" idx="1"/>
          </p:nvPr>
        </p:nvSpPr>
        <p:spPr>
          <a:xfrm>
            <a:off x="2057400" y="4628182"/>
            <a:ext cx="6400799" cy="1752600"/>
          </a:xfrm>
          <a:prstGeom prst="rect">
            <a:avLst/>
          </a:prstGeom>
          <a:noFill/>
          <a:ln>
            <a:noFill/>
          </a:ln>
        </p:spPr>
        <p:txBody>
          <a:bodyPr lIns="91425" tIns="45700" rIns="91425" bIns="45700" anchor="t" anchorCtr="0">
            <a:noAutofit/>
          </a:bodyPr>
          <a:lstStyle/>
          <a:p>
            <a:pPr marL="0" marR="0" lvl="0" indent="0" algn="r" rtl="0">
              <a:spcBef>
                <a:spcPts val="0"/>
              </a:spcBef>
              <a:buClr>
                <a:srgbClr val="888888"/>
              </a:buClr>
              <a:buSzPct val="25000"/>
              <a:buFont typeface="Arial"/>
              <a:buNone/>
            </a:pPr>
            <a:r>
              <a:rPr lang="en-US" sz="3200" b="0" i="0" u="none" strike="noStrike" cap="none" dirty="0">
                <a:solidFill>
                  <a:srgbClr val="888888"/>
                </a:solidFill>
                <a:latin typeface="Arial"/>
                <a:ea typeface="Arial"/>
                <a:cs typeface="Arial"/>
                <a:sym typeface="Arial"/>
              </a:rPr>
              <a:t>Membership Day</a:t>
            </a:r>
            <a:endParaRPr sz="3200" b="0" i="0" u="none" strike="noStrike" cap="none" dirty="0">
              <a:solidFill>
                <a:srgbClr val="888888"/>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a:solidFill>
                  <a:srgbClr val="FF0000"/>
                </a:solidFill>
                <a:latin typeface="Rockwell" panose="02060603020205020403" pitchFamily="18" charset="0"/>
              </a:rPr>
              <a:t>DREAM</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82415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09800"/>
            <a:ext cx="8229600" cy="4449763"/>
          </a:xfrm>
        </p:spPr>
        <p:txBody>
          <a:bodyPr/>
          <a:lstStyle/>
          <a:p>
            <a:pPr marL="203200" indent="0">
              <a:buNone/>
            </a:pPr>
            <a:r>
              <a:rPr lang="en-US" sz="3000" dirty="0"/>
              <a:t>Currently Scouts elected into the Order of the Arrow have a one-year period from election to complete their Ordeal [GOA, page 23]. Should this timeframe be longer and if so, how long?</a:t>
            </a:r>
          </a:p>
        </p:txBody>
      </p:sp>
    </p:spTree>
    <p:extLst>
      <p:ext uri="{BB962C8B-B14F-4D97-AF65-F5344CB8AC3E}">
        <p14:creationId xmlns:p14="http://schemas.microsoft.com/office/powerpoint/2010/main" val="325663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731837"/>
            <a:ext cx="8153400" cy="5592763"/>
          </a:xfrm>
        </p:spPr>
        <p:txBody>
          <a:bodyPr/>
          <a:lstStyle/>
          <a:p>
            <a:pPr marL="203200" indent="0">
              <a:buNone/>
            </a:pPr>
            <a:r>
              <a:rPr lang="en-US" sz="3000" dirty="0"/>
              <a:t>Currently, unit elections may only be performed by the lodge of the council where the unit is chartered [GOA, page 22]. Should an adjacent lodge be allowed to perform elections for nearby out-of-council units, if both lodges agree? Should unit elections be allowed to be held at summer camp, even for out-of-council units?</a:t>
            </a:r>
          </a:p>
        </p:txBody>
      </p:sp>
    </p:spTree>
    <p:extLst>
      <p:ext uri="{BB962C8B-B14F-4D97-AF65-F5344CB8AC3E}">
        <p14:creationId xmlns:p14="http://schemas.microsoft.com/office/powerpoint/2010/main" val="383505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838200"/>
            <a:ext cx="7848600" cy="5287963"/>
          </a:xfrm>
        </p:spPr>
        <p:txBody>
          <a:bodyPr/>
          <a:lstStyle/>
          <a:p>
            <a:pPr marL="203200" indent="0">
              <a:spcBef>
                <a:spcPts val="0"/>
              </a:spcBef>
              <a:buNone/>
            </a:pPr>
            <a:r>
              <a:rPr lang="en-US" sz="3000" dirty="0"/>
              <a:t>Currently, a lodge may not call out candidates from a visiting out-of-council </a:t>
            </a:r>
          </a:p>
          <a:p>
            <a:pPr marL="203200" indent="0">
              <a:spcBef>
                <a:spcPts val="0"/>
              </a:spcBef>
              <a:buNone/>
            </a:pPr>
            <a:r>
              <a:rPr lang="en-US" sz="3000" dirty="0"/>
              <a:t>unit unless the unit leader presents a letter from the home lodge chief and lodge adviser, requesting the call-out and identifying the members to be called out [GOA, page 23]. Should this restriction be lifted and lodges be allowed to call out members of any unit without restriction?</a:t>
            </a:r>
          </a:p>
        </p:txBody>
      </p:sp>
    </p:spTree>
    <p:extLst>
      <p:ext uri="{BB962C8B-B14F-4D97-AF65-F5344CB8AC3E}">
        <p14:creationId xmlns:p14="http://schemas.microsoft.com/office/powerpoint/2010/main" val="354677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731837"/>
            <a:ext cx="7848600" cy="5287963"/>
          </a:xfrm>
        </p:spPr>
        <p:txBody>
          <a:bodyPr/>
          <a:lstStyle/>
          <a:p>
            <a:pPr marL="203200" indent="0">
              <a:spcBef>
                <a:spcPts val="0"/>
              </a:spcBef>
              <a:buNone/>
            </a:pPr>
            <a:r>
              <a:rPr lang="en-US" sz="2800" dirty="0"/>
              <a:t>Currently Scouts may only take their Ordeal </a:t>
            </a:r>
          </a:p>
          <a:p>
            <a:pPr marL="203200" indent="0">
              <a:spcBef>
                <a:spcPts val="0"/>
              </a:spcBef>
              <a:buNone/>
            </a:pPr>
            <a:r>
              <a:rPr lang="en-US" sz="2800" dirty="0"/>
              <a:t>in the lodge that serves the council in which their unit is chartered unless special approval is given [GOA, page 23]. Should we consider allowing a duly elected candidate to attend an Ordeal in any lodge regardless of where they were elected? If so, where would that </a:t>
            </a:r>
            <a:r>
              <a:rPr lang="en-US" sz="2800" dirty="0" err="1"/>
              <a:t>arrowman</a:t>
            </a:r>
            <a:r>
              <a:rPr lang="en-US" sz="2800" dirty="0"/>
              <a:t> be a member: in the lodge they were elected or in the lodge where they took their Ordeal?</a:t>
            </a:r>
            <a:endParaRPr lang="en-US" sz="3600" dirty="0"/>
          </a:p>
        </p:txBody>
      </p:sp>
    </p:spTree>
    <p:extLst>
      <p:ext uri="{BB962C8B-B14F-4D97-AF65-F5344CB8AC3E}">
        <p14:creationId xmlns:p14="http://schemas.microsoft.com/office/powerpoint/2010/main" val="2576525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722437"/>
            <a:ext cx="8153400" cy="3687763"/>
          </a:xfrm>
        </p:spPr>
        <p:txBody>
          <a:bodyPr/>
          <a:lstStyle/>
          <a:p>
            <a:pPr marL="203200" indent="0">
              <a:buNone/>
            </a:pPr>
            <a:r>
              <a:rPr lang="en-US" sz="2800" dirty="0"/>
              <a:t>The term “ordeal” is used to indicate the first level of OA membership and is also widely used for the event where OA membership is conveyed.  Should we stop using the term, “ordeal” in one or both of these instances?  If so, what term or terms should be used instead?</a:t>
            </a:r>
            <a:endParaRPr lang="en-US" sz="3000" dirty="0"/>
          </a:p>
        </p:txBody>
      </p:sp>
    </p:spTree>
    <p:extLst>
      <p:ext uri="{BB962C8B-B14F-4D97-AF65-F5344CB8AC3E}">
        <p14:creationId xmlns:p14="http://schemas.microsoft.com/office/powerpoint/2010/main" val="904857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22098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419026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a:solidFill>
                  <a:srgbClr val="FF0000"/>
                </a:solidFill>
              </a:rPr>
              <a:t>DISCOVER</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96071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610600" cy="5059363"/>
          </a:xfrm>
        </p:spPr>
        <p:txBody>
          <a:bodyPr/>
          <a:lstStyle/>
          <a:p>
            <a:pPr marL="457200" indent="-342900"/>
            <a:r>
              <a:rPr lang="en-US" sz="2400" dirty="0"/>
              <a:t>Almost half of our lodges declined in membership last year</a:t>
            </a:r>
          </a:p>
        </p:txBody>
      </p:sp>
      <p:sp>
        <p:nvSpPr>
          <p:cNvPr id="4" name="Title 1"/>
          <p:cNvSpPr>
            <a:spLocks noGrp="1"/>
          </p:cNvSpPr>
          <p:nvPr>
            <p:ph type="title"/>
          </p:nvPr>
        </p:nvSpPr>
        <p:spPr>
          <a:xfrm>
            <a:off x="2211739" y="-1524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1686037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610600" cy="5059363"/>
          </a:xfrm>
        </p:spPr>
        <p:txBody>
          <a:bodyPr/>
          <a:lstStyle/>
          <a:p>
            <a:pPr marL="457200" indent="-342900"/>
            <a:r>
              <a:rPr lang="en-US" sz="2400" dirty="0"/>
              <a:t>Almost half of our lodges declined in membership last year</a:t>
            </a:r>
          </a:p>
          <a:p>
            <a:pPr marL="457200" indent="-342900"/>
            <a:r>
              <a:rPr lang="en-US" sz="2400" dirty="0"/>
              <a:t>Nearly 25% of </a:t>
            </a:r>
            <a:r>
              <a:rPr lang="en-US" sz="2400" dirty="0" err="1"/>
              <a:t>Arrowmen</a:t>
            </a:r>
            <a:r>
              <a:rPr lang="en-US" sz="2400" dirty="0"/>
              <a:t> did not continue as members last year</a:t>
            </a:r>
          </a:p>
        </p:txBody>
      </p:sp>
      <p:sp>
        <p:nvSpPr>
          <p:cNvPr id="4" name="Title 1"/>
          <p:cNvSpPr>
            <a:spLocks noGrp="1"/>
          </p:cNvSpPr>
          <p:nvPr>
            <p:ph type="title"/>
          </p:nvPr>
        </p:nvSpPr>
        <p:spPr>
          <a:xfrm>
            <a:off x="2211739" y="-1524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197098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a:xfrm>
            <a:off x="457200" y="1600201"/>
            <a:ext cx="3143250" cy="1885950"/>
          </a:xfrm>
        </p:spPr>
        <p:txBody>
          <a:bodyPr/>
          <a:lstStyle/>
          <a:p>
            <a:pPr marL="0" indent="0">
              <a:buNone/>
            </a:pPr>
            <a:r>
              <a:rPr lang="en-US" dirty="0"/>
              <a:t>Name</a:t>
            </a:r>
          </a:p>
          <a:p>
            <a:pPr marL="0" indent="0">
              <a:buNone/>
            </a:pPr>
            <a:r>
              <a:rPr lang="en-US" dirty="0"/>
              <a:t>Phone Number</a:t>
            </a:r>
          </a:p>
          <a:p>
            <a:pPr marL="0" indent="0">
              <a:buNone/>
            </a:pPr>
            <a:r>
              <a:rPr lang="en-US" dirty="0"/>
              <a:t>Email</a:t>
            </a:r>
          </a:p>
        </p:txBody>
      </p:sp>
      <p:sp>
        <p:nvSpPr>
          <p:cNvPr id="4" name="Content Placeholder 2"/>
          <p:cNvSpPr txBox="1">
            <a:spLocks/>
          </p:cNvSpPr>
          <p:nvPr/>
        </p:nvSpPr>
        <p:spPr>
          <a:xfrm>
            <a:off x="3600450" y="1600202"/>
            <a:ext cx="5086350" cy="18859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Raleway" panose="020B0503030101060003" pitchFamily="34" charset="0"/>
                <a:ea typeface="+mn-ea"/>
                <a:cs typeface="Raleway" panose="020B0503030101060003"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Raleway" panose="020B0503030101060003" pitchFamily="34" charset="0"/>
                <a:ea typeface="+mn-ea"/>
                <a:cs typeface="Raleway" panose="020B0503030101060003"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Raleway" panose="020B0503030101060003" pitchFamily="34" charset="0"/>
                <a:ea typeface="+mn-ea"/>
                <a:cs typeface="Raleway" panose="020B0503030101060003"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a:latin typeface="Gill Sans MT" panose="020B0502020104020203" pitchFamily="34" charset="0"/>
              </a:rPr>
              <a:t>&lt;Name&gt;</a:t>
            </a:r>
          </a:p>
          <a:p>
            <a:pPr marL="0" indent="0">
              <a:buFont typeface="Arial"/>
              <a:buNone/>
            </a:pPr>
            <a:r>
              <a:rPr lang="en-US" dirty="0">
                <a:latin typeface="Gill Sans MT" panose="020B0502020104020203" pitchFamily="34" charset="0"/>
              </a:rPr>
              <a:t>&lt;Phone Number&gt;</a:t>
            </a:r>
          </a:p>
          <a:p>
            <a:pPr marL="0" indent="0">
              <a:buFont typeface="Arial"/>
              <a:buNone/>
            </a:pPr>
            <a:r>
              <a:rPr lang="en-US" dirty="0">
                <a:latin typeface="Gill Sans MT" panose="020B0502020104020203" pitchFamily="34" charset="0"/>
              </a:rPr>
              <a:t>&lt;Email&gt;</a:t>
            </a:r>
          </a:p>
        </p:txBody>
      </p:sp>
    </p:spTree>
    <p:extLst>
      <p:ext uri="{BB962C8B-B14F-4D97-AF65-F5344CB8AC3E}">
        <p14:creationId xmlns:p14="http://schemas.microsoft.com/office/powerpoint/2010/main" val="755301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610600" cy="5059363"/>
          </a:xfrm>
        </p:spPr>
        <p:txBody>
          <a:bodyPr/>
          <a:lstStyle/>
          <a:p>
            <a:pPr marL="457200" indent="-342900"/>
            <a:r>
              <a:rPr lang="en-US" sz="2400" dirty="0"/>
              <a:t>Almost half of our lodges declined in membership last year</a:t>
            </a:r>
          </a:p>
          <a:p>
            <a:pPr marL="457200" indent="-342900"/>
            <a:r>
              <a:rPr lang="en-US" sz="2400" dirty="0"/>
              <a:t>Nearly 25% of </a:t>
            </a:r>
            <a:r>
              <a:rPr lang="en-US" sz="2400" dirty="0" err="1"/>
              <a:t>Arrowmen</a:t>
            </a:r>
            <a:r>
              <a:rPr lang="en-US" sz="2400" dirty="0"/>
              <a:t> did not continue as members last year</a:t>
            </a:r>
          </a:p>
          <a:p>
            <a:pPr marL="457200" indent="-342900"/>
            <a:r>
              <a:rPr lang="en-US" sz="2400" dirty="0"/>
              <a:t>Almost half of the troops in the nation did not hold an OA election last year</a:t>
            </a:r>
          </a:p>
        </p:txBody>
      </p:sp>
      <p:sp>
        <p:nvSpPr>
          <p:cNvPr id="4" name="Title 1"/>
          <p:cNvSpPr>
            <a:spLocks noGrp="1"/>
          </p:cNvSpPr>
          <p:nvPr>
            <p:ph type="title"/>
          </p:nvPr>
        </p:nvSpPr>
        <p:spPr>
          <a:xfrm>
            <a:off x="2211739" y="-1524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50311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610600" cy="5059363"/>
          </a:xfrm>
        </p:spPr>
        <p:txBody>
          <a:bodyPr/>
          <a:lstStyle/>
          <a:p>
            <a:pPr marL="457200" indent="-342900"/>
            <a:r>
              <a:rPr lang="en-US" sz="2400" dirty="0"/>
              <a:t>Almost half of our lodges declined in membership last year</a:t>
            </a:r>
          </a:p>
          <a:p>
            <a:pPr marL="457200" indent="-342900"/>
            <a:r>
              <a:rPr lang="en-US" sz="2400" dirty="0"/>
              <a:t>Nearly 25% of </a:t>
            </a:r>
            <a:r>
              <a:rPr lang="en-US" sz="2400" dirty="0" err="1"/>
              <a:t>Arrowmen</a:t>
            </a:r>
            <a:r>
              <a:rPr lang="en-US" sz="2400" dirty="0"/>
              <a:t> did not continue as members last year</a:t>
            </a:r>
          </a:p>
          <a:p>
            <a:pPr marL="457200" indent="-342900"/>
            <a:r>
              <a:rPr lang="en-US" sz="2400" dirty="0"/>
              <a:t>Almost half of the troops in the nation did not hold an OA election last year</a:t>
            </a:r>
          </a:p>
          <a:p>
            <a:pPr marL="457200" indent="-342900"/>
            <a:r>
              <a:rPr lang="en-US" sz="2400" dirty="0"/>
              <a:t>Nearly 25% of the Scouts elected to the OA last year did not complete their Ordeal</a:t>
            </a:r>
          </a:p>
          <a:p>
            <a:pPr marL="114300" indent="0">
              <a:buNone/>
            </a:pPr>
            <a:endParaRPr lang="en-US" sz="2400" dirty="0"/>
          </a:p>
        </p:txBody>
      </p:sp>
      <p:sp>
        <p:nvSpPr>
          <p:cNvPr id="4" name="Title 1"/>
          <p:cNvSpPr>
            <a:spLocks noGrp="1"/>
          </p:cNvSpPr>
          <p:nvPr>
            <p:ph type="title"/>
          </p:nvPr>
        </p:nvSpPr>
        <p:spPr>
          <a:xfrm>
            <a:off x="2211739" y="-1524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464808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610600" cy="5059363"/>
          </a:xfrm>
        </p:spPr>
        <p:txBody>
          <a:bodyPr/>
          <a:lstStyle/>
          <a:p>
            <a:pPr marL="457200" indent="-342900"/>
            <a:r>
              <a:rPr lang="en-US" sz="2400" dirty="0"/>
              <a:t>Almost half of our lodges declined in membership last year</a:t>
            </a:r>
          </a:p>
          <a:p>
            <a:pPr marL="457200" indent="-342900"/>
            <a:r>
              <a:rPr lang="en-US" sz="2400" dirty="0"/>
              <a:t>Nearly 25% of </a:t>
            </a:r>
            <a:r>
              <a:rPr lang="en-US" sz="2400" dirty="0" err="1"/>
              <a:t>Arrowmen</a:t>
            </a:r>
            <a:r>
              <a:rPr lang="en-US" sz="2400" dirty="0"/>
              <a:t> did not continue as members last year</a:t>
            </a:r>
          </a:p>
          <a:p>
            <a:pPr marL="457200" indent="-342900"/>
            <a:r>
              <a:rPr lang="en-US" sz="2400" dirty="0"/>
              <a:t>Almost half of the troops in the nation did not hold an OA election last year</a:t>
            </a:r>
          </a:p>
          <a:p>
            <a:pPr marL="457200" indent="-342900"/>
            <a:r>
              <a:rPr lang="en-US" sz="2400" dirty="0"/>
              <a:t>Nearly 25% of the Scouts elected to the OA last year did not complete their Ordeal</a:t>
            </a:r>
          </a:p>
          <a:p>
            <a:pPr marL="457200" indent="-342900"/>
            <a:r>
              <a:rPr lang="en-US" sz="2400" dirty="0"/>
              <a:t>Over 65% of Ordeal members in 2015 eligible to </a:t>
            </a:r>
          </a:p>
          <a:p>
            <a:pPr marL="457200" indent="0">
              <a:spcBef>
                <a:spcPts val="0"/>
              </a:spcBef>
              <a:buNone/>
            </a:pPr>
            <a:r>
              <a:rPr lang="en-US" sz="2400" dirty="0"/>
              <a:t>seal their membership in the Order did not </a:t>
            </a:r>
          </a:p>
          <a:p>
            <a:pPr marL="457200" indent="0">
              <a:spcBef>
                <a:spcPts val="0"/>
              </a:spcBef>
              <a:buNone/>
            </a:pPr>
            <a:r>
              <a:rPr lang="en-US" sz="2400" dirty="0"/>
              <a:t>become Brotherhood</a:t>
            </a:r>
          </a:p>
        </p:txBody>
      </p:sp>
      <p:sp>
        <p:nvSpPr>
          <p:cNvPr id="4" name="Title 1"/>
          <p:cNvSpPr>
            <a:spLocks noGrp="1"/>
          </p:cNvSpPr>
          <p:nvPr>
            <p:ph type="title"/>
          </p:nvPr>
        </p:nvSpPr>
        <p:spPr>
          <a:xfrm>
            <a:off x="2211739" y="-152400"/>
            <a:ext cx="6902953" cy="1143000"/>
          </a:xfrm>
        </p:spPr>
        <p:txBody>
          <a:bodyPr/>
          <a:lstStyle/>
          <a:p>
            <a:r>
              <a:rPr lang="en-US" b="1" dirty="0"/>
              <a:t>Sharing of Best Practices</a:t>
            </a:r>
            <a:endParaRPr lang="en-US" dirty="0"/>
          </a:p>
        </p:txBody>
      </p:sp>
    </p:spTree>
    <p:extLst>
      <p:ext uri="{BB962C8B-B14F-4D97-AF65-F5344CB8AC3E}">
        <p14:creationId xmlns:p14="http://schemas.microsoft.com/office/powerpoint/2010/main" val="111444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Wrap-up</a:t>
            </a:r>
          </a:p>
        </p:txBody>
      </p:sp>
    </p:spTree>
    <p:extLst>
      <p:ext uri="{BB962C8B-B14F-4D97-AF65-F5344CB8AC3E}">
        <p14:creationId xmlns:p14="http://schemas.microsoft.com/office/powerpoint/2010/main" val="10118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a:solidFill>
                  <a:srgbClr val="FF0000"/>
                </a:solidFill>
                <a:latin typeface="Rockwell" panose="02060603020205020403" pitchFamily="18" charset="0"/>
              </a:rPr>
              <a:t>EXPLORE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749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Membership Impact</a:t>
            </a:r>
            <a:endParaRPr lang="en-US" sz="4000" dirty="0"/>
          </a:p>
        </p:txBody>
      </p:sp>
      <p:sp>
        <p:nvSpPr>
          <p:cNvPr id="3" name="Text Placeholder 2"/>
          <p:cNvSpPr>
            <a:spLocks noGrp="1"/>
          </p:cNvSpPr>
          <p:nvPr>
            <p:ph type="body" idx="1"/>
          </p:nvPr>
        </p:nvSpPr>
        <p:spPr>
          <a:xfrm>
            <a:off x="457200" y="2285999"/>
            <a:ext cx="8305800" cy="1752601"/>
          </a:xfrm>
        </p:spPr>
        <p:txBody>
          <a:bodyPr/>
          <a:lstStyle/>
          <a:p>
            <a:pPr marL="203200" indent="0">
              <a:buNone/>
            </a:pPr>
            <a:r>
              <a:rPr lang="en-US" sz="3600" i="1" dirty="0"/>
              <a:t>almost half of our lodges declined in membership last year</a:t>
            </a:r>
            <a:endParaRPr lang="en-US" sz="3600" dirty="0"/>
          </a:p>
        </p:txBody>
      </p:sp>
    </p:spTree>
    <p:extLst>
      <p:ext uri="{BB962C8B-B14F-4D97-AF65-F5344CB8AC3E}">
        <p14:creationId xmlns:p14="http://schemas.microsoft.com/office/powerpoint/2010/main" val="113956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Membership Retention</a:t>
            </a:r>
            <a:endParaRPr lang="en-US" sz="4000" dirty="0"/>
          </a:p>
        </p:txBody>
      </p:sp>
      <p:sp>
        <p:nvSpPr>
          <p:cNvPr id="3" name="Text Placeholder 2"/>
          <p:cNvSpPr>
            <a:spLocks noGrp="1"/>
          </p:cNvSpPr>
          <p:nvPr>
            <p:ph type="body" idx="1"/>
          </p:nvPr>
        </p:nvSpPr>
        <p:spPr>
          <a:xfrm>
            <a:off x="457200" y="2285999"/>
            <a:ext cx="8305800" cy="1752601"/>
          </a:xfrm>
        </p:spPr>
        <p:txBody>
          <a:bodyPr/>
          <a:lstStyle/>
          <a:p>
            <a:pPr marL="203200" indent="0">
              <a:buNone/>
            </a:pPr>
            <a:r>
              <a:rPr lang="en-US" sz="3600" i="1" dirty="0"/>
              <a:t>nearly 25% of </a:t>
            </a:r>
            <a:r>
              <a:rPr lang="en-US" sz="3600" i="1" dirty="0" err="1"/>
              <a:t>Arrowmen</a:t>
            </a:r>
            <a:r>
              <a:rPr lang="en-US" sz="3600" i="1" dirty="0"/>
              <a:t> did not continue as members last year</a:t>
            </a:r>
            <a:endParaRPr lang="en-US" sz="3600" dirty="0"/>
          </a:p>
        </p:txBody>
      </p:sp>
    </p:spTree>
    <p:extLst>
      <p:ext uri="{BB962C8B-B14F-4D97-AF65-F5344CB8AC3E}">
        <p14:creationId xmlns:p14="http://schemas.microsoft.com/office/powerpoint/2010/main" val="180265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Unit Elections</a:t>
            </a:r>
            <a:endParaRPr lang="en-US" sz="4000" dirty="0"/>
          </a:p>
        </p:txBody>
      </p:sp>
      <p:sp>
        <p:nvSpPr>
          <p:cNvPr id="3" name="Text Placeholder 2"/>
          <p:cNvSpPr>
            <a:spLocks noGrp="1"/>
          </p:cNvSpPr>
          <p:nvPr>
            <p:ph type="body" idx="1"/>
          </p:nvPr>
        </p:nvSpPr>
        <p:spPr>
          <a:xfrm>
            <a:off x="457200" y="2285999"/>
            <a:ext cx="8305800" cy="1752601"/>
          </a:xfrm>
        </p:spPr>
        <p:txBody>
          <a:bodyPr/>
          <a:lstStyle/>
          <a:p>
            <a:pPr marL="203200" indent="0">
              <a:buNone/>
            </a:pPr>
            <a:r>
              <a:rPr lang="en-US" sz="3600" i="1" dirty="0"/>
              <a:t>almost half of the troops in the nation did not hold an OA election last year</a:t>
            </a:r>
            <a:endParaRPr lang="en-US" sz="3600" dirty="0"/>
          </a:p>
        </p:txBody>
      </p:sp>
    </p:spTree>
    <p:extLst>
      <p:ext uri="{BB962C8B-B14F-4D97-AF65-F5344CB8AC3E}">
        <p14:creationId xmlns:p14="http://schemas.microsoft.com/office/powerpoint/2010/main" val="164730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Ordeal	Completion</a:t>
            </a:r>
            <a:endParaRPr lang="en-US" sz="4000" dirty="0"/>
          </a:p>
        </p:txBody>
      </p:sp>
      <p:sp>
        <p:nvSpPr>
          <p:cNvPr id="3" name="Text Placeholder 2"/>
          <p:cNvSpPr>
            <a:spLocks noGrp="1"/>
          </p:cNvSpPr>
          <p:nvPr>
            <p:ph type="body" idx="1"/>
          </p:nvPr>
        </p:nvSpPr>
        <p:spPr>
          <a:xfrm>
            <a:off x="457200" y="2285999"/>
            <a:ext cx="8305800" cy="1752601"/>
          </a:xfrm>
        </p:spPr>
        <p:txBody>
          <a:bodyPr/>
          <a:lstStyle/>
          <a:p>
            <a:pPr marL="203200" indent="0">
              <a:buNone/>
            </a:pPr>
            <a:r>
              <a:rPr lang="en-US" sz="3600" i="1" dirty="0"/>
              <a:t>nearly 25% of the Scouts elected to the OA last year did not complete their Ordeal</a:t>
            </a:r>
            <a:endParaRPr lang="en-US" sz="3600" dirty="0"/>
          </a:p>
        </p:txBody>
      </p:sp>
    </p:spTree>
    <p:extLst>
      <p:ext uri="{BB962C8B-B14F-4D97-AF65-F5344CB8AC3E}">
        <p14:creationId xmlns:p14="http://schemas.microsoft.com/office/powerpoint/2010/main" val="153806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Brotherhood Completion</a:t>
            </a:r>
            <a:endParaRPr lang="en-US" sz="4000" dirty="0"/>
          </a:p>
        </p:txBody>
      </p:sp>
      <p:sp>
        <p:nvSpPr>
          <p:cNvPr id="3" name="Text Placeholder 2"/>
          <p:cNvSpPr>
            <a:spLocks noGrp="1"/>
          </p:cNvSpPr>
          <p:nvPr>
            <p:ph type="body" idx="1"/>
          </p:nvPr>
        </p:nvSpPr>
        <p:spPr>
          <a:xfrm>
            <a:off x="457200" y="2285999"/>
            <a:ext cx="8305800" cy="1752601"/>
          </a:xfrm>
        </p:spPr>
        <p:txBody>
          <a:bodyPr/>
          <a:lstStyle/>
          <a:p>
            <a:pPr marL="203200" indent="0">
              <a:buNone/>
            </a:pPr>
            <a:r>
              <a:rPr lang="en-US" sz="3600" i="1" dirty="0"/>
              <a:t>over 65% of Ordeal members in 2015 eligible to seal their membership in the Order did not become Brotherhood</a:t>
            </a:r>
            <a:endParaRPr lang="en-US" sz="3600" dirty="0"/>
          </a:p>
        </p:txBody>
      </p:sp>
    </p:spTree>
    <p:extLst>
      <p:ext uri="{BB962C8B-B14F-4D97-AF65-F5344CB8AC3E}">
        <p14:creationId xmlns:p14="http://schemas.microsoft.com/office/powerpoint/2010/main" val="3879894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209800"/>
            <a:ext cx="8229600" cy="4449763"/>
          </a:xfrm>
        </p:spPr>
        <p:txBody>
          <a:bodyPr/>
          <a:lstStyle/>
          <a:p>
            <a:pPr marL="203200" indent="0" algn="ctr">
              <a:buNone/>
            </a:pPr>
            <a:r>
              <a:rPr lang="en-US" sz="4800" b="1" dirty="0"/>
              <a:t>Membership Policies</a:t>
            </a:r>
          </a:p>
        </p:txBody>
      </p:sp>
    </p:spTree>
    <p:extLst>
      <p:ext uri="{BB962C8B-B14F-4D97-AF65-F5344CB8AC3E}">
        <p14:creationId xmlns:p14="http://schemas.microsoft.com/office/powerpoint/2010/main" val="173247340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637</Words>
  <Application>Microsoft Office PowerPoint</Application>
  <PresentationFormat>On-screen Show (4:3)</PresentationFormat>
  <Paragraphs>54</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Gill Sans MT</vt:lpstr>
      <vt:lpstr>Raleway</vt:lpstr>
      <vt:lpstr>Rockwell</vt:lpstr>
      <vt:lpstr>Office Theme</vt:lpstr>
      <vt:lpstr>Big Ideas</vt:lpstr>
      <vt:lpstr>Presenter Information</vt:lpstr>
      <vt:lpstr>EXPLORE</vt:lpstr>
      <vt:lpstr>Membership Impact</vt:lpstr>
      <vt:lpstr>Membership Retention</vt:lpstr>
      <vt:lpstr>Unit Elections</vt:lpstr>
      <vt:lpstr>Ordeal Completion</vt:lpstr>
      <vt:lpstr>Brotherhood Completion</vt:lpstr>
      <vt:lpstr>PowerPoint Presentation</vt:lpstr>
      <vt:lpstr>DREAM</vt:lpstr>
      <vt:lpstr>PowerPoint Presentation</vt:lpstr>
      <vt:lpstr>PowerPoint Presentation</vt:lpstr>
      <vt:lpstr>PowerPoint Presentation</vt:lpstr>
      <vt:lpstr>PowerPoint Presentation</vt:lpstr>
      <vt:lpstr>PowerPoint Presentation</vt:lpstr>
      <vt:lpstr>Sharing of Best Practices</vt:lpstr>
      <vt:lpstr>DISCOVER</vt:lpstr>
      <vt:lpstr>Sharing of Best Practices</vt:lpstr>
      <vt:lpstr>Sharing of Best Practices</vt:lpstr>
      <vt:lpstr>Sharing of Best Practices</vt:lpstr>
      <vt:lpstr>Sharing of Best Practices</vt:lpstr>
      <vt:lpstr>Sharing of Best Practices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White</dc:creator>
  <cp:lastModifiedBy>wsstephens</cp:lastModifiedBy>
  <cp:revision>13</cp:revision>
  <dcterms:modified xsi:type="dcterms:W3CDTF">2016-09-08T23:41:20Z</dcterms:modified>
</cp:coreProperties>
</file>