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16"/>
  </p:notesMasterIdLst>
  <p:sldIdLst>
    <p:sldId id="268" r:id="rId2"/>
    <p:sldId id="257" r:id="rId3"/>
    <p:sldId id="27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/>
    <p:restoredTop sz="94643"/>
  </p:normalViewPr>
  <p:slideViewPr>
    <p:cSldViewPr snapToGrid="0">
      <p:cViewPr varScale="1">
        <p:scale>
          <a:sx n="63" d="100"/>
          <a:sy n="63" d="100"/>
        </p:scale>
        <p:origin x="13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9841864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5" name="Shape 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360139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77365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8761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7493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45529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07286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8" name="Shape 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33493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73064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67135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358233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05455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2939780" y="2865436"/>
            <a:ext cx="551842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Rockwell" panose="02060603020205020403" pitchFamily="18" charset="0"/>
                <a:ea typeface="Rockwell" panose="02060603020205020403" pitchFamily="18" charset="0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2057400" y="4628182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Gill Sans MT" panose="020B0502020104020203" pitchFamily="34" charset="0"/>
                <a:ea typeface="Gill Sans MT" panose="020B0502020104020203" pitchFamily="34" charset="0"/>
                <a:cs typeface="Arial"/>
                <a:sym typeface="Arial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Rockwell" panose="02060603020205020403" pitchFamily="18" charset="0"/>
                <a:ea typeface="Rockwell" panose="02060603020205020403" pitchFamily="18" charset="0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Gill Sans MT" panose="020B0502020104020203" pitchFamily="34" charset="0"/>
                <a:ea typeface="Gill Sans MT" panose="020B0502020104020203" pitchFamily="34" charset="0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1783846" y="274637"/>
            <a:ext cx="6902953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Rockwell" panose="02060603020205020403" pitchFamily="18" charset="0"/>
                <a:ea typeface="Rockwell" panose="02060603020205020403" pitchFamily="18" charset="0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Gill Sans MT" panose="020B0502020104020203" pitchFamily="34" charset="0"/>
                <a:ea typeface="Gill Sans MT" panose="020B0502020104020203" pitchFamily="34" charset="0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r>
              <a:rPr lang="en-US" dirty="0"/>
              <a:t>d</a:t>
            </a:r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Rockwell" panose="02060603020205020403" pitchFamily="18" charset="0"/>
          <a:ea typeface="Rockwell" panose="02060603020205020403" pitchFamily="18" charset="0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Gill Sans MT" panose="020B0502020104020203" pitchFamily="34" charset="0"/>
          <a:ea typeface="Gill Sans MT" panose="020B0502020104020203" pitchFamily="34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i="1" dirty="0">
                <a:latin typeface="Rockwell" panose="02060603020205020403" pitchFamily="18" charset="0"/>
              </a:rPr>
              <a:t>Sharing Our Stories:</a:t>
            </a:r>
            <a:br>
              <a:rPr lang="en-US" i="1" dirty="0">
                <a:latin typeface="Rockwell" panose="02060603020205020403" pitchFamily="18" charset="0"/>
              </a:rPr>
            </a:br>
            <a:r>
              <a:rPr lang="en-US" sz="3200" dirty="0">
                <a:latin typeface="Rockwell" panose="02060603020205020403" pitchFamily="18" charset="0"/>
              </a:rPr>
              <a:t>Communications</a:t>
            </a:r>
            <a:endParaRPr lang="en-US" sz="3200" i="1" dirty="0">
              <a:latin typeface="Rockwell" panose="020606030202050204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Gill Sans MT" panose="020B0502020104020203" pitchFamily="34" charset="0"/>
              </a:rPr>
              <a:t>NEXT: A New Century</a:t>
            </a:r>
          </a:p>
        </p:txBody>
      </p:sp>
    </p:spTree>
    <p:extLst>
      <p:ext uri="{BB962C8B-B14F-4D97-AF65-F5344CB8AC3E}">
        <p14:creationId xmlns:p14="http://schemas.microsoft.com/office/powerpoint/2010/main" val="91887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i="1" dirty="0"/>
              <a:t>Operation Arrow Promotion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0" y="189775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/>
              <a:t>	Street Team - Informal promotion</a:t>
            </a:r>
          </a:p>
          <a:p>
            <a:pPr marL="0" lvl="0" indent="0" rtl="0">
              <a:spcBef>
                <a:spcPts val="0"/>
              </a:spcBef>
              <a:buNone/>
            </a:pPr>
            <a:endParaRPr dirty="0"/>
          </a:p>
          <a:p>
            <a:pPr marL="0" lvl="0" indent="0" rtl="0">
              <a:spcBef>
                <a:spcPts val="0"/>
              </a:spcBef>
              <a:buNone/>
            </a:pPr>
            <a:r>
              <a:rPr lang="en-US" dirty="0"/>
              <a:t>			Section Ambassadors - 				Formal promotion</a:t>
            </a:r>
          </a:p>
          <a:p>
            <a:pPr marL="1828800" lvl="0" indent="0" rtl="0">
              <a:spcBef>
                <a:spcPts val="0"/>
              </a:spcBef>
              <a:buNone/>
            </a:pPr>
            <a:endParaRPr sz="2400" dirty="0"/>
          </a:p>
          <a:p>
            <a:pPr marL="800100" lvl="0" indent="-139700" rtl="0">
              <a:spcBef>
                <a:spcPts val="0"/>
              </a:spcBef>
              <a:buNone/>
            </a:pPr>
            <a:r>
              <a:rPr lang="en-US" dirty="0"/>
              <a:t>						OA Troop Reps - ?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ctrTitle"/>
          </p:nvPr>
        </p:nvSpPr>
        <p:spPr>
          <a:xfrm>
            <a:off x="2939705" y="3642936"/>
            <a:ext cx="5518500" cy="1470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4800" b="1" dirty="0">
                <a:solidFill>
                  <a:srgbClr val="FF0000"/>
                </a:solidFill>
              </a:rPr>
              <a:t>DISCOVER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subTitle" idx="1"/>
          </p:nvPr>
        </p:nvSpPr>
        <p:spPr>
          <a:xfrm>
            <a:off x="2057400" y="462818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endParaRPr sz="3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	</a:t>
            </a:r>
            <a:endParaRPr lang="en-US" dirty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sz="12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dirty="0"/>
              <a:t>How can the Operation Arrow promotional</a:t>
            </a: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dirty="0"/>
              <a:t>model help you promote events back home?</a:t>
            </a:r>
            <a:endParaRPr lang="en-US" dirty="0">
              <a:solidFill>
                <a:schemeClr val="tx1"/>
              </a:solidFill>
            </a:endParaRPr>
          </a:p>
          <a:p>
            <a:pPr marL="0" lvl="0" indent="0" rtl="0">
              <a:spcBef>
                <a:spcPts val="0"/>
              </a:spcBef>
              <a:buNone/>
            </a:pPr>
            <a:endParaRPr dirty="0">
              <a:solidFill>
                <a:schemeClr val="tx1"/>
              </a:solidFill>
            </a:endParaRPr>
          </a:p>
          <a:p>
            <a:pPr marL="0" lvl="0" indent="0" rtl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>
                <a:highlight>
                  <a:srgbClr val="FFFFFF"/>
                </a:highlight>
              </a:rPr>
              <a:t>What were the “Key 3” in your experience</a:t>
            </a:r>
            <a:endParaRPr lang="en-US" dirty="0">
              <a:solidFill>
                <a:schemeClr val="tx1"/>
              </a:solidFill>
              <a:highlight>
                <a:srgbClr val="FFFFFF"/>
              </a:highlight>
            </a:endParaRPr>
          </a:p>
          <a:p>
            <a:pPr marL="0" lvl="0" indent="457200" rtl="0">
              <a:spcBef>
                <a:spcPts val="0"/>
              </a:spcBef>
              <a:buNone/>
            </a:pPr>
            <a:r>
              <a:rPr lang="en-US" dirty="0">
                <a:highlight>
                  <a:srgbClr val="FFFFFF"/>
                </a:highlight>
              </a:rPr>
              <a:t> promoting / recruiting for this event? </a:t>
            </a:r>
            <a:endParaRPr lang="en-US" dirty="0">
              <a:solidFill>
                <a:schemeClr val="tx1"/>
              </a:solidFill>
              <a:highlight>
                <a:srgbClr val="FFFFFF"/>
              </a:highlight>
            </a:endParaRPr>
          </a:p>
          <a:p>
            <a:pPr marL="1828800" lvl="0" indent="0" rtl="0">
              <a:spcBef>
                <a:spcPts val="0"/>
              </a:spcBef>
              <a:buNone/>
            </a:pPr>
            <a:endParaRPr sz="2400" dirty="0">
              <a:solidFill>
                <a:schemeClr val="tx1"/>
              </a:solidFill>
            </a:endParaRPr>
          </a:p>
          <a:p>
            <a:pPr marL="800100" lvl="0" indent="-139700" rtl="0">
              <a:spcBef>
                <a:spcPts val="0"/>
              </a:spcBef>
              <a:buNone/>
            </a:pPr>
            <a:r>
              <a:rPr lang="en-US" dirty="0"/>
              <a:t>			</a:t>
            </a:r>
            <a:endParaRPr lang="en-US" dirty="0">
              <a:solidFill>
                <a:schemeClr val="tx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ctrTitle"/>
          </p:nvPr>
        </p:nvSpPr>
        <p:spPr>
          <a:xfrm>
            <a:off x="3949400" y="3090025"/>
            <a:ext cx="5194500" cy="237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4800">
                <a:highlight>
                  <a:srgbClr val="FFFFFF"/>
                </a:highlight>
              </a:rPr>
              <a:t>There isn’t one right way to communicate!</a:t>
            </a:r>
          </a:p>
        </p:txBody>
      </p:sp>
      <p:sp>
        <p:nvSpPr>
          <p:cNvPr id="85" name="Shape 85"/>
          <p:cNvSpPr txBox="1"/>
          <p:nvPr/>
        </p:nvSpPr>
        <p:spPr>
          <a:xfrm rot="-1754476">
            <a:off x="337628" y="1567852"/>
            <a:ext cx="5947943" cy="140824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7200" b="1">
                <a:solidFill>
                  <a:srgbClr val="FFFFFF"/>
                </a:solidFill>
              </a:rPr>
              <a:t>Conclusion: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i="1" dirty="0">
                <a:latin typeface="Rockwell" panose="02060603020205020403" pitchFamily="18" charset="0"/>
              </a:rPr>
              <a:t>Sharing Our Stories:</a:t>
            </a:r>
            <a:br>
              <a:rPr lang="en-US" i="1" dirty="0">
                <a:latin typeface="Rockwell" panose="02060603020205020403" pitchFamily="18" charset="0"/>
              </a:rPr>
            </a:br>
            <a:r>
              <a:rPr lang="en-US" sz="3200" dirty="0">
                <a:latin typeface="Rockwell" panose="02060603020205020403" pitchFamily="18" charset="0"/>
              </a:rPr>
              <a:t>Communications</a:t>
            </a:r>
            <a:endParaRPr lang="en-US" sz="3200" i="1" dirty="0">
              <a:latin typeface="Rockwell" panose="020606030202050204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Gill Sans MT" panose="020B0502020104020203" pitchFamily="34" charset="0"/>
              </a:rPr>
              <a:t>NEXT: A New Century</a:t>
            </a:r>
          </a:p>
        </p:txBody>
      </p:sp>
    </p:spTree>
    <p:extLst>
      <p:ext uri="{BB962C8B-B14F-4D97-AF65-F5344CB8AC3E}">
        <p14:creationId xmlns:p14="http://schemas.microsoft.com/office/powerpoint/2010/main" val="392787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ctrTitle"/>
          </p:nvPr>
        </p:nvSpPr>
        <p:spPr>
          <a:xfrm>
            <a:off x="2939705" y="3614436"/>
            <a:ext cx="5518500" cy="1470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4800" b="1" dirty="0">
                <a:solidFill>
                  <a:srgbClr val="FF0000"/>
                </a:solidFill>
              </a:rPr>
              <a:t>EXPLORE</a:t>
            </a:r>
          </a:p>
        </p:txBody>
      </p:sp>
      <p:sp>
        <p:nvSpPr>
          <p:cNvPr id="28" name="Shape 28"/>
          <p:cNvSpPr txBox="1">
            <a:spLocks noGrp="1"/>
          </p:cNvSpPr>
          <p:nvPr>
            <p:ph type="subTitle" idx="1"/>
          </p:nvPr>
        </p:nvSpPr>
        <p:spPr>
          <a:xfrm>
            <a:off x="2057400" y="462818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endParaRPr sz="3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Presenter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143250" cy="18859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Phone Number</a:t>
            </a:r>
          </a:p>
          <a:p>
            <a:pPr marL="0" indent="0">
              <a:buNone/>
            </a:pPr>
            <a:r>
              <a:rPr lang="en-US" dirty="0"/>
              <a:t>Email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600450" y="1600202"/>
            <a:ext cx="5086350" cy="188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Raleway" panose="020B0503030101060003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Raleway" panose="020B0503030101060003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Raleway" panose="020B0503030101060003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Raleway" panose="020B0503030101060003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Raleway" panose="020B0503030101060003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>
                <a:latin typeface="Gill Sans MT" panose="020B0502020104020203" pitchFamily="34" charset="0"/>
              </a:rPr>
              <a:t>&lt;Name&gt;</a:t>
            </a:r>
          </a:p>
          <a:p>
            <a:pPr marL="0" indent="0">
              <a:buFont typeface="Arial"/>
              <a:buNone/>
            </a:pPr>
            <a:r>
              <a:rPr lang="en-US" dirty="0">
                <a:latin typeface="Gill Sans MT" panose="020B0502020104020203" pitchFamily="34" charset="0"/>
              </a:rPr>
              <a:t>&lt;Phone Number&gt;</a:t>
            </a:r>
          </a:p>
          <a:p>
            <a:pPr marL="0" indent="0">
              <a:buFont typeface="Arial"/>
              <a:buNone/>
            </a:pPr>
            <a:r>
              <a:rPr lang="en-US" dirty="0">
                <a:latin typeface="Gill Sans MT" panose="020B0502020104020203" pitchFamily="34" charset="0"/>
              </a:rPr>
              <a:t>&lt;Email&gt;</a:t>
            </a:r>
          </a:p>
        </p:txBody>
      </p:sp>
    </p:spTree>
    <p:extLst>
      <p:ext uri="{BB962C8B-B14F-4D97-AF65-F5344CB8AC3E}">
        <p14:creationId xmlns:p14="http://schemas.microsoft.com/office/powerpoint/2010/main" val="887422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i="1" dirty="0"/>
              <a:t>Communication</a:t>
            </a:r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457200" y="17679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		Why </a:t>
            </a:r>
            <a:r>
              <a:rPr lang="en-US" b="1"/>
              <a:t>DO</a:t>
            </a:r>
            <a:r>
              <a:rPr lang="en-US"/>
              <a:t> we do it?</a:t>
            </a:r>
          </a:p>
          <a:p>
            <a:pPr marL="0" lvl="0" indent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-US"/>
              <a:t>				Why </a:t>
            </a:r>
            <a:r>
              <a:rPr lang="en-US" b="1"/>
              <a:t>DON’T</a:t>
            </a:r>
            <a:r>
              <a:rPr lang="en-US"/>
              <a:t> we do it?</a:t>
            </a:r>
          </a:p>
          <a:p>
            <a:pPr marL="0" lvl="0" indent="0">
              <a:spcBef>
                <a:spcPts val="0"/>
              </a:spcBef>
              <a:buNone/>
            </a:pPr>
            <a:endParaRPr/>
          </a:p>
          <a:p>
            <a:pPr marL="800100" lvl="0" indent="-139700" rtl="0">
              <a:spcBef>
                <a:spcPts val="0"/>
              </a:spcBef>
              <a:buNone/>
            </a:pPr>
            <a:r>
              <a:rPr lang="en-US"/>
              <a:t>					Why is it difficult to reach</a:t>
            </a:r>
          </a:p>
          <a:p>
            <a:pPr marL="800100" lvl="0" indent="-139700">
              <a:spcBef>
                <a:spcPts val="0"/>
              </a:spcBef>
              <a:buNone/>
            </a:pPr>
            <a:r>
              <a:rPr lang="en-US"/>
              <a:t> 							new people?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0" y="131165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	</a:t>
            </a:r>
          </a:p>
          <a:p>
            <a:pPr lvl="0">
              <a:spcBef>
                <a:spcPts val="0"/>
              </a:spcBef>
              <a:buNone/>
            </a:pPr>
            <a:r>
              <a:rPr lang="en-US" sz="3600">
                <a:highlight>
                  <a:srgbClr val="FFFFFF"/>
                </a:highlight>
              </a:rPr>
              <a:t>   “The most important thing </a:t>
            </a:r>
          </a:p>
          <a:p>
            <a:pPr marL="457200" lvl="0" indent="457200" rtl="0">
              <a:spcBef>
                <a:spcPts val="0"/>
              </a:spcBef>
              <a:buNone/>
            </a:pPr>
            <a:r>
              <a:rPr lang="en-US" sz="3600">
                <a:highlight>
                  <a:srgbClr val="FFFFFF"/>
                </a:highlight>
              </a:rPr>
              <a:t>  in communication is hearing</a:t>
            </a:r>
          </a:p>
          <a:p>
            <a:pPr marL="914400" lvl="0" indent="457200" rtl="0">
              <a:spcBef>
                <a:spcPts val="0"/>
              </a:spcBef>
              <a:buNone/>
            </a:pPr>
            <a:r>
              <a:rPr lang="en-US" sz="3600">
                <a:highlight>
                  <a:srgbClr val="FFFFFF"/>
                </a:highlight>
              </a:rPr>
              <a:t>  what isn’t said.” </a:t>
            </a:r>
          </a:p>
          <a:p>
            <a:pPr marL="914400" lvl="0" indent="457200" rtl="0">
              <a:spcBef>
                <a:spcPts val="0"/>
              </a:spcBef>
              <a:buNone/>
            </a:pPr>
            <a:endParaRPr sz="2400">
              <a:highlight>
                <a:srgbClr val="FFFFFF"/>
              </a:highlight>
            </a:endParaRPr>
          </a:p>
          <a:p>
            <a:pPr marL="4114800" lvl="0" indent="457200" rtl="0">
              <a:spcBef>
                <a:spcPts val="0"/>
              </a:spcBef>
              <a:buNone/>
            </a:pPr>
            <a:r>
              <a:rPr lang="en-US" sz="3600">
                <a:solidFill>
                  <a:schemeClr val="accent2"/>
                </a:solidFill>
                <a:highlight>
                  <a:srgbClr val="FFFFFF"/>
                </a:highlight>
              </a:rPr>
              <a:t>- Peter Drucker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i="1" dirty="0"/>
              <a:t>“Key 3”</a:t>
            </a:r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271850" y="188195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03200" lvl="0" indent="0" rtl="0">
              <a:spcBef>
                <a:spcPts val="0"/>
              </a:spcBef>
              <a:buNone/>
            </a:pPr>
            <a:r>
              <a:rPr lang="en-US" dirty="0"/>
              <a:t>Audience</a:t>
            </a:r>
          </a:p>
          <a:p>
            <a:pPr marL="203200" lvl="0" indent="0" rtl="0">
              <a:spcBef>
                <a:spcPts val="0"/>
              </a:spcBef>
              <a:buNone/>
            </a:pPr>
            <a:endParaRPr lang="en-US" dirty="0"/>
          </a:p>
          <a:p>
            <a:pPr marL="203200" lvl="0" indent="0" rtl="0">
              <a:spcBef>
                <a:spcPts val="0"/>
              </a:spcBef>
              <a:buNone/>
            </a:pPr>
            <a:r>
              <a:rPr lang="en-US" dirty="0"/>
              <a:t>	Message</a:t>
            </a:r>
          </a:p>
          <a:p>
            <a:pPr marL="203200" lvl="0" indent="0" rtl="0">
              <a:spcBef>
                <a:spcPts val="0"/>
              </a:spcBef>
              <a:buNone/>
            </a:pPr>
            <a:endParaRPr lang="en-US" dirty="0"/>
          </a:p>
          <a:p>
            <a:pPr marL="203200" lvl="0" indent="0" rtl="0">
              <a:spcBef>
                <a:spcPts val="0"/>
              </a:spcBef>
              <a:buNone/>
            </a:pPr>
            <a:r>
              <a:rPr lang="en-US" dirty="0"/>
              <a:t>		Medium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ctrTitle"/>
          </p:nvPr>
        </p:nvSpPr>
        <p:spPr>
          <a:xfrm>
            <a:off x="2939705" y="3628686"/>
            <a:ext cx="5518500" cy="1470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4800" b="1" dirty="0">
                <a:solidFill>
                  <a:srgbClr val="FF0000"/>
                </a:solidFill>
              </a:rPr>
              <a:t>DREAM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subTitle" idx="1"/>
          </p:nvPr>
        </p:nvSpPr>
        <p:spPr>
          <a:xfrm>
            <a:off x="2057400" y="462818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endParaRPr sz="3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Shape 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94295" y="810884"/>
            <a:ext cx="5671868" cy="52879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ctrTitle"/>
          </p:nvPr>
        </p:nvSpPr>
        <p:spPr>
          <a:xfrm>
            <a:off x="3410530" y="3660361"/>
            <a:ext cx="5518500" cy="1470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6000"/>
              <a:t>Broad strokes 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6000"/>
              <a:t>don’t work!</a:t>
            </a:r>
          </a:p>
        </p:txBody>
      </p:sp>
      <p:sp>
        <p:nvSpPr>
          <p:cNvPr id="62" name="Shape 62"/>
          <p:cNvSpPr txBox="1"/>
          <p:nvPr/>
        </p:nvSpPr>
        <p:spPr>
          <a:xfrm rot="-1754476">
            <a:off x="337628" y="1567852"/>
            <a:ext cx="5947943" cy="140824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7200" b="1">
                <a:solidFill>
                  <a:srgbClr val="FFFFFF"/>
                </a:solidFill>
              </a:rPr>
              <a:t>Messaging: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63</Words>
  <Application>Microsoft Office PowerPoint</Application>
  <PresentationFormat>On-screen Show (4:3)</PresentationFormat>
  <Paragraphs>53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Gill Sans MT</vt:lpstr>
      <vt:lpstr>Raleway</vt:lpstr>
      <vt:lpstr>Rockwell</vt:lpstr>
      <vt:lpstr>Office Theme</vt:lpstr>
      <vt:lpstr>Sharing Our Stories: Communications</vt:lpstr>
      <vt:lpstr>EXPLORE</vt:lpstr>
      <vt:lpstr>Presenter Information</vt:lpstr>
      <vt:lpstr>Communication</vt:lpstr>
      <vt:lpstr>PowerPoint Presentation</vt:lpstr>
      <vt:lpstr>“Key 3”</vt:lpstr>
      <vt:lpstr>DREAM</vt:lpstr>
      <vt:lpstr>PowerPoint Presentation</vt:lpstr>
      <vt:lpstr>Broad strokes  don’t work!</vt:lpstr>
      <vt:lpstr>Operation Arrow Promotion</vt:lpstr>
      <vt:lpstr>DISCOVER</vt:lpstr>
      <vt:lpstr>PowerPoint Presentation</vt:lpstr>
      <vt:lpstr>There isn’t one right way to communicate!</vt:lpstr>
      <vt:lpstr>Sharing Our Stories: Communications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Sharing Our Stories</dc:title>
  <cp:lastModifiedBy>wsstephens</cp:lastModifiedBy>
  <cp:revision>7</cp:revision>
  <dcterms:modified xsi:type="dcterms:W3CDTF">2016-09-08T23:30:59Z</dcterms:modified>
</cp:coreProperties>
</file>